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47"/>
  </p:notesMasterIdLst>
  <p:sldIdLst>
    <p:sldId id="256" r:id="rId3"/>
    <p:sldId id="284" r:id="rId4"/>
    <p:sldId id="305" r:id="rId5"/>
    <p:sldId id="261" r:id="rId6"/>
    <p:sldId id="264" r:id="rId7"/>
    <p:sldId id="266" r:id="rId8"/>
    <p:sldId id="309" r:id="rId9"/>
    <p:sldId id="308" r:id="rId10"/>
    <p:sldId id="268" r:id="rId11"/>
    <p:sldId id="271" r:id="rId12"/>
    <p:sldId id="267" r:id="rId13"/>
    <p:sldId id="269" r:id="rId14"/>
    <p:sldId id="262" r:id="rId15"/>
    <p:sldId id="287" r:id="rId16"/>
    <p:sldId id="272" r:id="rId17"/>
    <p:sldId id="285" r:id="rId18"/>
    <p:sldId id="303" r:id="rId19"/>
    <p:sldId id="273" r:id="rId20"/>
    <p:sldId id="292" r:id="rId21"/>
    <p:sldId id="281" r:id="rId22"/>
    <p:sldId id="274" r:id="rId23"/>
    <p:sldId id="294" r:id="rId24"/>
    <p:sldId id="296" r:id="rId25"/>
    <p:sldId id="282" r:id="rId26"/>
    <p:sldId id="291" r:id="rId27"/>
    <p:sldId id="289" r:id="rId28"/>
    <p:sldId id="299" r:id="rId29"/>
    <p:sldId id="304" r:id="rId30"/>
    <p:sldId id="300" r:id="rId31"/>
    <p:sldId id="306" r:id="rId32"/>
    <p:sldId id="275" r:id="rId33"/>
    <p:sldId id="288" r:id="rId34"/>
    <p:sldId id="298" r:id="rId35"/>
    <p:sldId id="297" r:id="rId36"/>
    <p:sldId id="278" r:id="rId37"/>
    <p:sldId id="295" r:id="rId38"/>
    <p:sldId id="286" r:id="rId39"/>
    <p:sldId id="263" r:id="rId40"/>
    <p:sldId id="280" r:id="rId41"/>
    <p:sldId id="279" r:id="rId42"/>
    <p:sldId id="270" r:id="rId43"/>
    <p:sldId id="265" r:id="rId44"/>
    <p:sldId id="302" r:id="rId45"/>
    <p:sldId id="257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923"/>
    <a:srgbClr val="DC502D"/>
    <a:srgbClr val="C1203F"/>
    <a:srgbClr val="B4204E"/>
    <a:srgbClr val="722B82"/>
    <a:srgbClr val="2A2865"/>
    <a:srgbClr val="AB9FE4"/>
    <a:srgbClr val="2314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5"/>
    <p:restoredTop sz="96928"/>
  </p:normalViewPr>
  <p:slideViewPr>
    <p:cSldViewPr snapToGrid="0" snapToObjects="1">
      <p:cViewPr varScale="1">
        <p:scale>
          <a:sx n="135" d="100"/>
          <a:sy n="135" d="100"/>
        </p:scale>
        <p:origin x="6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CF06A2-7565-874F-AF73-06C2BC77DE7E}" type="doc">
      <dgm:prSet loTypeId="urn:microsoft.com/office/officeart/2005/8/layout/hProcess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237747-56D8-C143-9CB8-A20415CF23E5}">
      <dgm:prSet phldrT="[Text]"/>
      <dgm:spPr>
        <a:solidFill>
          <a:schemeClr val="accent4"/>
        </a:solidFill>
      </dgm:spPr>
      <dgm:t>
        <a:bodyPr/>
        <a:lstStyle/>
        <a:p>
          <a:r>
            <a:rPr lang="en-US"/>
            <a:t>元数据升级</a:t>
          </a:r>
        </a:p>
      </dgm:t>
    </dgm:pt>
    <dgm:pt modelId="{03B8C311-C4BD-8147-982D-1DB582ACB065}" type="parTrans" cxnId="{F2554005-809E-EE42-82A1-7BBE38EA4A1C}">
      <dgm:prSet/>
      <dgm:spPr/>
      <dgm:t>
        <a:bodyPr/>
        <a:lstStyle/>
        <a:p>
          <a:endParaRPr lang="en-US"/>
        </a:p>
      </dgm:t>
    </dgm:pt>
    <dgm:pt modelId="{BF890635-E888-2644-8C8F-AB73611984FE}" type="sibTrans" cxnId="{F2554005-809E-EE42-82A1-7BBE38EA4A1C}">
      <dgm:prSet/>
      <dgm:spPr/>
      <dgm:t>
        <a:bodyPr/>
        <a:lstStyle/>
        <a:p>
          <a:endParaRPr lang="en-US"/>
        </a:p>
      </dgm:t>
    </dgm:pt>
    <dgm:pt modelId="{79143A34-A6DA-0E4A-A38D-710929946C45}">
      <dgm:prSet phldrT="[Text]"/>
      <dgm:spPr/>
      <dgm:t>
        <a:bodyPr/>
        <a:lstStyle/>
        <a:p>
          <a:r>
            <a:rPr lang="en-US"/>
            <a:t>元数据重新设计</a:t>
          </a:r>
        </a:p>
      </dgm:t>
    </dgm:pt>
    <dgm:pt modelId="{46FE0C97-8B0B-5E45-B133-08126A89FB85}" type="parTrans" cxnId="{BD1FB5AC-06DC-9E4F-B50C-04712F7DAA84}">
      <dgm:prSet/>
      <dgm:spPr/>
      <dgm:t>
        <a:bodyPr/>
        <a:lstStyle/>
        <a:p>
          <a:endParaRPr lang="en-US"/>
        </a:p>
      </dgm:t>
    </dgm:pt>
    <dgm:pt modelId="{25A1A917-B4A5-AE4A-A660-3F7358E88A19}" type="sibTrans" cxnId="{BD1FB5AC-06DC-9E4F-B50C-04712F7DAA84}">
      <dgm:prSet/>
      <dgm:spPr/>
      <dgm:t>
        <a:bodyPr/>
        <a:lstStyle/>
        <a:p>
          <a:endParaRPr lang="en-US"/>
        </a:p>
      </dgm:t>
    </dgm:pt>
    <dgm:pt modelId="{5C6766B0-A768-8E4E-817A-7FCDD45A9598}">
      <dgm:prSet phldrT="[Text]"/>
      <dgm:spPr/>
      <dgm:t>
        <a:bodyPr/>
        <a:lstStyle/>
        <a:p>
          <a:r>
            <a:rPr lang="en-US"/>
            <a:t>元数据拆分和结构化</a:t>
          </a:r>
        </a:p>
      </dgm:t>
    </dgm:pt>
    <dgm:pt modelId="{D0DC74D8-2962-DC49-BEC6-0B3355F1236C}" type="parTrans" cxnId="{5D1A7460-C2B1-7941-90A8-04E2E85F1B43}">
      <dgm:prSet/>
      <dgm:spPr/>
      <dgm:t>
        <a:bodyPr/>
        <a:lstStyle/>
        <a:p>
          <a:endParaRPr lang="en-US"/>
        </a:p>
      </dgm:t>
    </dgm:pt>
    <dgm:pt modelId="{8DFF0B14-B7D2-C94F-91D0-07E51D228602}" type="sibTrans" cxnId="{5D1A7460-C2B1-7941-90A8-04E2E85F1B43}">
      <dgm:prSet/>
      <dgm:spPr/>
      <dgm:t>
        <a:bodyPr/>
        <a:lstStyle/>
        <a:p>
          <a:endParaRPr lang="en-US"/>
        </a:p>
      </dgm:t>
    </dgm:pt>
    <dgm:pt modelId="{F06A1AE7-FE0D-8545-8325-062D249F526D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/>
            <a:t>核心功能升级</a:t>
          </a:r>
        </a:p>
      </dgm:t>
    </dgm:pt>
    <dgm:pt modelId="{72E7B6D0-B971-CB49-93EB-2667E9B756C6}" type="parTrans" cxnId="{886FB981-D320-B94C-BF95-1C83DF8B222B}">
      <dgm:prSet/>
      <dgm:spPr/>
      <dgm:t>
        <a:bodyPr/>
        <a:lstStyle/>
        <a:p>
          <a:endParaRPr lang="en-US"/>
        </a:p>
      </dgm:t>
    </dgm:pt>
    <dgm:pt modelId="{B636DBAA-EF5E-784F-BB97-0258C6E4BA13}" type="sibTrans" cxnId="{886FB981-D320-B94C-BF95-1C83DF8B222B}">
      <dgm:prSet/>
      <dgm:spPr/>
      <dgm:t>
        <a:bodyPr/>
        <a:lstStyle/>
        <a:p>
          <a:endParaRPr lang="en-US"/>
        </a:p>
      </dgm:t>
    </dgm:pt>
    <dgm:pt modelId="{7B97E82C-22E3-CD4C-9D14-3CDEA7625889}">
      <dgm:prSet phldrT="[Text]"/>
      <dgm:spPr/>
      <dgm:t>
        <a:bodyPr/>
        <a:lstStyle/>
        <a:p>
          <a:r>
            <a:rPr lang="en-US"/>
            <a:t>支持可计算列</a:t>
          </a:r>
        </a:p>
      </dgm:t>
    </dgm:pt>
    <dgm:pt modelId="{04206F87-5195-C642-B033-6B83FF712275}" type="parTrans" cxnId="{52DAC43C-A211-DD41-9097-98F06DDF6349}">
      <dgm:prSet/>
      <dgm:spPr/>
      <dgm:t>
        <a:bodyPr/>
        <a:lstStyle/>
        <a:p>
          <a:endParaRPr lang="en-US"/>
        </a:p>
      </dgm:t>
    </dgm:pt>
    <dgm:pt modelId="{2F261DE2-3737-BA49-ABC4-8E5F88C6FDDA}" type="sibTrans" cxnId="{52DAC43C-A211-DD41-9097-98F06DDF6349}">
      <dgm:prSet/>
      <dgm:spPr/>
      <dgm:t>
        <a:bodyPr/>
        <a:lstStyle/>
        <a:p>
          <a:endParaRPr lang="en-US"/>
        </a:p>
      </dgm:t>
    </dgm:pt>
    <dgm:pt modelId="{7BFE3DD6-C94E-C14F-9D86-053AE791070B}">
      <dgm:prSet phldrT="[Text]"/>
      <dgm:spPr/>
      <dgm:t>
        <a:bodyPr/>
        <a:lstStyle/>
        <a:p>
          <a:r>
            <a:rPr lang="en-US"/>
            <a:t>支持模型灵活变更</a:t>
          </a:r>
        </a:p>
      </dgm:t>
    </dgm:pt>
    <dgm:pt modelId="{9E155E9D-14F3-FC4C-AF91-AB3EA7C0039B}" type="parTrans" cxnId="{BFECA6BD-B50E-1B46-B93F-9C5D38E41CC5}">
      <dgm:prSet/>
      <dgm:spPr/>
      <dgm:t>
        <a:bodyPr/>
        <a:lstStyle/>
        <a:p>
          <a:endParaRPr lang="en-US"/>
        </a:p>
      </dgm:t>
    </dgm:pt>
    <dgm:pt modelId="{80D2EB5A-CFD0-B944-8A22-75882A2F42AD}" type="sibTrans" cxnId="{BFECA6BD-B50E-1B46-B93F-9C5D38E41CC5}">
      <dgm:prSet/>
      <dgm:spPr/>
      <dgm:t>
        <a:bodyPr/>
        <a:lstStyle/>
        <a:p>
          <a:endParaRPr lang="en-US"/>
        </a:p>
      </dgm:t>
    </dgm:pt>
    <dgm:pt modelId="{76970F05-FD49-2148-93A3-8ACB08E5C343}">
      <dgm:prSet phldrT="[Text]"/>
      <dgm:spPr>
        <a:solidFill>
          <a:srgbClr val="7030A0"/>
        </a:solidFill>
      </dgm:spPr>
      <dgm:t>
        <a:bodyPr/>
        <a:lstStyle/>
        <a:p>
          <a:r>
            <a:rPr lang="en-US"/>
            <a:t>计算引擎升级</a:t>
          </a:r>
        </a:p>
      </dgm:t>
    </dgm:pt>
    <dgm:pt modelId="{F5035A18-0C60-7E40-B61F-3B113AAE0D36}" type="parTrans" cxnId="{C53D7A44-2492-364D-8F78-654CF8835B4F}">
      <dgm:prSet/>
      <dgm:spPr/>
      <dgm:t>
        <a:bodyPr/>
        <a:lstStyle/>
        <a:p>
          <a:endParaRPr lang="en-US"/>
        </a:p>
      </dgm:t>
    </dgm:pt>
    <dgm:pt modelId="{13A68596-9561-1C45-8EE9-4C3040A89D7F}" type="sibTrans" cxnId="{C53D7A44-2492-364D-8F78-654CF8835B4F}">
      <dgm:prSet/>
      <dgm:spPr/>
      <dgm:t>
        <a:bodyPr/>
        <a:lstStyle/>
        <a:p>
          <a:endParaRPr lang="en-US"/>
        </a:p>
      </dgm:t>
    </dgm:pt>
    <dgm:pt modelId="{84AACE99-06CF-9641-B991-D03EA148F700}">
      <dgm:prSet phldrT="[Text]"/>
      <dgm:spPr/>
      <dgm:t>
        <a:bodyPr/>
        <a:lstStyle/>
        <a:p>
          <a:r>
            <a:rPr lang="en-US"/>
            <a:t>Gluten</a:t>
          </a:r>
        </a:p>
      </dgm:t>
    </dgm:pt>
    <dgm:pt modelId="{D3340F4C-5E3E-3F4B-B0DB-376D4254B651}" type="parTrans" cxnId="{A121E67D-4318-E846-A2A4-E70B387B7903}">
      <dgm:prSet/>
      <dgm:spPr/>
      <dgm:t>
        <a:bodyPr/>
        <a:lstStyle/>
        <a:p>
          <a:endParaRPr lang="en-US"/>
        </a:p>
      </dgm:t>
    </dgm:pt>
    <dgm:pt modelId="{155D47AD-98CF-8A48-8CEE-AD6A385CBCBD}" type="sibTrans" cxnId="{A121E67D-4318-E846-A2A4-E70B387B7903}">
      <dgm:prSet/>
      <dgm:spPr/>
      <dgm:t>
        <a:bodyPr/>
        <a:lstStyle/>
        <a:p>
          <a:endParaRPr lang="en-US"/>
        </a:p>
      </dgm:t>
    </dgm:pt>
    <dgm:pt modelId="{9F4D1075-325E-AE4E-8904-8E8CE527F4FE}">
      <dgm:prSet phldrT="[Text]"/>
      <dgm:spPr/>
      <dgm:t>
        <a:bodyPr/>
        <a:lstStyle/>
        <a:p>
          <a:r>
            <a:rPr lang="en-US"/>
            <a:t>Datafusion</a:t>
          </a:r>
        </a:p>
      </dgm:t>
    </dgm:pt>
    <dgm:pt modelId="{2AE03108-D39A-1B42-A133-F953DE2F6B76}" type="parTrans" cxnId="{EFE08791-F7D4-BA4E-8A27-93A7C919B4EC}">
      <dgm:prSet/>
      <dgm:spPr/>
      <dgm:t>
        <a:bodyPr/>
        <a:lstStyle/>
        <a:p>
          <a:endParaRPr lang="en-US"/>
        </a:p>
      </dgm:t>
    </dgm:pt>
    <dgm:pt modelId="{6D899581-EB1F-6042-BC5D-96E23C8AD5FD}" type="sibTrans" cxnId="{EFE08791-F7D4-BA4E-8A27-93A7C919B4EC}">
      <dgm:prSet/>
      <dgm:spPr/>
      <dgm:t>
        <a:bodyPr/>
        <a:lstStyle/>
        <a:p>
          <a:endParaRPr lang="en-US"/>
        </a:p>
      </dgm:t>
    </dgm:pt>
    <dgm:pt modelId="{529A8B37-C5D7-C249-8874-9AAEBDD32134}">
      <dgm:prSet phldrT="[Text]"/>
      <dgm:spPr/>
      <dgm:t>
        <a:bodyPr/>
        <a:lstStyle/>
        <a:p>
          <a:r>
            <a:rPr lang="en-US"/>
            <a:t>增加索引类型</a:t>
          </a:r>
        </a:p>
      </dgm:t>
    </dgm:pt>
    <dgm:pt modelId="{585AA434-5DF2-3144-8C01-B4835FA03344}" type="parTrans" cxnId="{97338ECD-BE6B-0F47-930C-4A17401A3001}">
      <dgm:prSet/>
      <dgm:spPr/>
      <dgm:t>
        <a:bodyPr/>
        <a:lstStyle/>
        <a:p>
          <a:endParaRPr lang="en-US"/>
        </a:p>
      </dgm:t>
    </dgm:pt>
    <dgm:pt modelId="{07FA86CE-2AF8-614E-9B40-D1BFF1FCE0EA}" type="sibTrans" cxnId="{97338ECD-BE6B-0F47-930C-4A17401A3001}">
      <dgm:prSet/>
      <dgm:spPr/>
      <dgm:t>
        <a:bodyPr/>
        <a:lstStyle/>
        <a:p>
          <a:endParaRPr lang="en-US"/>
        </a:p>
      </dgm:t>
    </dgm:pt>
    <dgm:pt modelId="{F01FF244-3016-8742-AC94-4AC0C0457BC0}" type="pres">
      <dgm:prSet presAssocID="{BECF06A2-7565-874F-AF73-06C2BC77DE7E}" presName="Name0" presStyleCnt="0">
        <dgm:presLayoutVars>
          <dgm:dir/>
          <dgm:animLvl val="lvl"/>
          <dgm:resizeHandles val="exact"/>
        </dgm:presLayoutVars>
      </dgm:prSet>
      <dgm:spPr/>
    </dgm:pt>
    <dgm:pt modelId="{E6B7AE72-D408-8544-93C8-824F7B0BC5EB}" type="pres">
      <dgm:prSet presAssocID="{BECF06A2-7565-874F-AF73-06C2BC77DE7E}" presName="tSp" presStyleCnt="0"/>
      <dgm:spPr/>
    </dgm:pt>
    <dgm:pt modelId="{8B6A33C1-769D-0C44-865D-C8209A50A63F}" type="pres">
      <dgm:prSet presAssocID="{BECF06A2-7565-874F-AF73-06C2BC77DE7E}" presName="bSp" presStyleCnt="0"/>
      <dgm:spPr/>
    </dgm:pt>
    <dgm:pt modelId="{715013F9-9B6D-874E-B4F8-58D5A4EABDDB}" type="pres">
      <dgm:prSet presAssocID="{BECF06A2-7565-874F-AF73-06C2BC77DE7E}" presName="process" presStyleCnt="0"/>
      <dgm:spPr/>
    </dgm:pt>
    <dgm:pt modelId="{71997292-3B54-7D45-BF9E-46DC7F00E07A}" type="pres">
      <dgm:prSet presAssocID="{80237747-56D8-C143-9CB8-A20415CF23E5}" presName="composite1" presStyleCnt="0"/>
      <dgm:spPr/>
    </dgm:pt>
    <dgm:pt modelId="{AFD85DFF-AADC-7C4F-A240-6AC5B6EEA854}" type="pres">
      <dgm:prSet presAssocID="{80237747-56D8-C143-9CB8-A20415CF23E5}" presName="dummyNode1" presStyleLbl="node1" presStyleIdx="0" presStyleCnt="3"/>
      <dgm:spPr/>
    </dgm:pt>
    <dgm:pt modelId="{59EAE658-F010-1E43-90E1-1809DC54AD28}" type="pres">
      <dgm:prSet presAssocID="{80237747-56D8-C143-9CB8-A20415CF23E5}" presName="childNode1" presStyleLbl="bgAcc1" presStyleIdx="0" presStyleCnt="3">
        <dgm:presLayoutVars>
          <dgm:bulletEnabled val="1"/>
        </dgm:presLayoutVars>
      </dgm:prSet>
      <dgm:spPr/>
    </dgm:pt>
    <dgm:pt modelId="{870B7F8D-AF44-0C47-8E00-F524DCB8AAAA}" type="pres">
      <dgm:prSet presAssocID="{80237747-56D8-C143-9CB8-A20415CF23E5}" presName="childNode1tx" presStyleLbl="bgAcc1" presStyleIdx="0" presStyleCnt="3">
        <dgm:presLayoutVars>
          <dgm:bulletEnabled val="1"/>
        </dgm:presLayoutVars>
      </dgm:prSet>
      <dgm:spPr/>
    </dgm:pt>
    <dgm:pt modelId="{EB1B1ADC-4906-BD4A-ACE9-A7619140037E}" type="pres">
      <dgm:prSet presAssocID="{80237747-56D8-C143-9CB8-A20415CF23E5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EA554DDD-FBA3-0342-B0AD-009309403549}" type="pres">
      <dgm:prSet presAssocID="{80237747-56D8-C143-9CB8-A20415CF23E5}" presName="connSite1" presStyleCnt="0"/>
      <dgm:spPr/>
    </dgm:pt>
    <dgm:pt modelId="{DA8D35B9-8568-C741-881E-0EFE39432B6A}" type="pres">
      <dgm:prSet presAssocID="{BF890635-E888-2644-8C8F-AB73611984FE}" presName="Name9" presStyleLbl="sibTrans2D1" presStyleIdx="0" presStyleCnt="2"/>
      <dgm:spPr/>
    </dgm:pt>
    <dgm:pt modelId="{9FF359C3-AC29-6A46-A3B7-8B35AC0D7167}" type="pres">
      <dgm:prSet presAssocID="{F06A1AE7-FE0D-8545-8325-062D249F526D}" presName="composite2" presStyleCnt="0"/>
      <dgm:spPr/>
    </dgm:pt>
    <dgm:pt modelId="{68B31947-D052-DB46-B3F4-2C4173AC67CB}" type="pres">
      <dgm:prSet presAssocID="{F06A1AE7-FE0D-8545-8325-062D249F526D}" presName="dummyNode2" presStyleLbl="node1" presStyleIdx="0" presStyleCnt="3"/>
      <dgm:spPr/>
    </dgm:pt>
    <dgm:pt modelId="{51AF20B9-1CF7-3C40-AEAE-3D5B7DDD566E}" type="pres">
      <dgm:prSet presAssocID="{F06A1AE7-FE0D-8545-8325-062D249F526D}" presName="childNode2" presStyleLbl="bgAcc1" presStyleIdx="1" presStyleCnt="3">
        <dgm:presLayoutVars>
          <dgm:bulletEnabled val="1"/>
        </dgm:presLayoutVars>
      </dgm:prSet>
      <dgm:spPr/>
    </dgm:pt>
    <dgm:pt modelId="{760B585F-9D98-584F-B1A9-96DA519BFA5E}" type="pres">
      <dgm:prSet presAssocID="{F06A1AE7-FE0D-8545-8325-062D249F526D}" presName="childNode2tx" presStyleLbl="bgAcc1" presStyleIdx="1" presStyleCnt="3">
        <dgm:presLayoutVars>
          <dgm:bulletEnabled val="1"/>
        </dgm:presLayoutVars>
      </dgm:prSet>
      <dgm:spPr/>
    </dgm:pt>
    <dgm:pt modelId="{6A3EBA38-2DA0-C144-977B-2AC3C2C03721}" type="pres">
      <dgm:prSet presAssocID="{F06A1AE7-FE0D-8545-8325-062D249F526D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499662E-30FD-1249-989C-C4E5042CE9AA}" type="pres">
      <dgm:prSet presAssocID="{F06A1AE7-FE0D-8545-8325-062D249F526D}" presName="connSite2" presStyleCnt="0"/>
      <dgm:spPr/>
    </dgm:pt>
    <dgm:pt modelId="{30245E8D-2AAC-564C-8E78-C811D172A045}" type="pres">
      <dgm:prSet presAssocID="{B636DBAA-EF5E-784F-BB97-0258C6E4BA13}" presName="Name18" presStyleLbl="sibTrans2D1" presStyleIdx="1" presStyleCnt="2"/>
      <dgm:spPr/>
    </dgm:pt>
    <dgm:pt modelId="{202B107D-E3C0-6047-859B-9055FB70B548}" type="pres">
      <dgm:prSet presAssocID="{76970F05-FD49-2148-93A3-8ACB08E5C343}" presName="composite1" presStyleCnt="0"/>
      <dgm:spPr/>
    </dgm:pt>
    <dgm:pt modelId="{131F3060-2A28-004C-A070-6E77412C69A2}" type="pres">
      <dgm:prSet presAssocID="{76970F05-FD49-2148-93A3-8ACB08E5C343}" presName="dummyNode1" presStyleLbl="node1" presStyleIdx="1" presStyleCnt="3"/>
      <dgm:spPr/>
    </dgm:pt>
    <dgm:pt modelId="{A188CEC0-B8C9-BE44-9904-DA5CAF156F7B}" type="pres">
      <dgm:prSet presAssocID="{76970F05-FD49-2148-93A3-8ACB08E5C343}" presName="childNode1" presStyleLbl="bgAcc1" presStyleIdx="2" presStyleCnt="3">
        <dgm:presLayoutVars>
          <dgm:bulletEnabled val="1"/>
        </dgm:presLayoutVars>
      </dgm:prSet>
      <dgm:spPr/>
    </dgm:pt>
    <dgm:pt modelId="{CBE2E9D6-C78C-E54C-B271-E449FC35DEA6}" type="pres">
      <dgm:prSet presAssocID="{76970F05-FD49-2148-93A3-8ACB08E5C343}" presName="childNode1tx" presStyleLbl="bgAcc1" presStyleIdx="2" presStyleCnt="3">
        <dgm:presLayoutVars>
          <dgm:bulletEnabled val="1"/>
        </dgm:presLayoutVars>
      </dgm:prSet>
      <dgm:spPr/>
    </dgm:pt>
    <dgm:pt modelId="{A1EDE08C-F682-AF4B-B3F4-4B6C9DE6A2A1}" type="pres">
      <dgm:prSet presAssocID="{76970F05-FD49-2148-93A3-8ACB08E5C343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A12CC50F-8509-D84E-A439-23782008D8A6}" type="pres">
      <dgm:prSet presAssocID="{76970F05-FD49-2148-93A3-8ACB08E5C343}" presName="connSite1" presStyleCnt="0"/>
      <dgm:spPr/>
    </dgm:pt>
  </dgm:ptLst>
  <dgm:cxnLst>
    <dgm:cxn modelId="{49AF0903-04A0-F941-B1CD-FF991F0B4B03}" type="presOf" srcId="{84AACE99-06CF-9641-B991-D03EA148F700}" destId="{A188CEC0-B8C9-BE44-9904-DA5CAF156F7B}" srcOrd="0" destOrd="0" presId="urn:microsoft.com/office/officeart/2005/8/layout/hProcess4"/>
    <dgm:cxn modelId="{F2554005-809E-EE42-82A1-7BBE38EA4A1C}" srcId="{BECF06A2-7565-874F-AF73-06C2BC77DE7E}" destId="{80237747-56D8-C143-9CB8-A20415CF23E5}" srcOrd="0" destOrd="0" parTransId="{03B8C311-C4BD-8147-982D-1DB582ACB065}" sibTransId="{BF890635-E888-2644-8C8F-AB73611984FE}"/>
    <dgm:cxn modelId="{2984781C-1C7B-C04A-B5E8-E190F742993B}" type="presOf" srcId="{7BFE3DD6-C94E-C14F-9D86-053AE791070B}" destId="{51AF20B9-1CF7-3C40-AEAE-3D5B7DDD566E}" srcOrd="0" destOrd="1" presId="urn:microsoft.com/office/officeart/2005/8/layout/hProcess4"/>
    <dgm:cxn modelId="{C650221F-21E8-A642-82E6-B533F9B35F37}" type="presOf" srcId="{7B97E82C-22E3-CD4C-9D14-3CDEA7625889}" destId="{51AF20B9-1CF7-3C40-AEAE-3D5B7DDD566E}" srcOrd="0" destOrd="0" presId="urn:microsoft.com/office/officeart/2005/8/layout/hProcess4"/>
    <dgm:cxn modelId="{B71BCD1F-FD12-6442-9B46-AADA28E88218}" type="presOf" srcId="{7B97E82C-22E3-CD4C-9D14-3CDEA7625889}" destId="{760B585F-9D98-584F-B1A9-96DA519BFA5E}" srcOrd="1" destOrd="0" presId="urn:microsoft.com/office/officeart/2005/8/layout/hProcess4"/>
    <dgm:cxn modelId="{27A00224-EA71-D04A-8DC7-A668EFDDD56E}" type="presOf" srcId="{BECF06A2-7565-874F-AF73-06C2BC77DE7E}" destId="{F01FF244-3016-8742-AC94-4AC0C0457BC0}" srcOrd="0" destOrd="0" presId="urn:microsoft.com/office/officeart/2005/8/layout/hProcess4"/>
    <dgm:cxn modelId="{52DAC43C-A211-DD41-9097-98F06DDF6349}" srcId="{F06A1AE7-FE0D-8545-8325-062D249F526D}" destId="{7B97E82C-22E3-CD4C-9D14-3CDEA7625889}" srcOrd="0" destOrd="0" parTransId="{04206F87-5195-C642-B033-6B83FF712275}" sibTransId="{2F261DE2-3737-BA49-ABC4-8E5F88C6FDDA}"/>
    <dgm:cxn modelId="{C53D7A44-2492-364D-8F78-654CF8835B4F}" srcId="{BECF06A2-7565-874F-AF73-06C2BC77DE7E}" destId="{76970F05-FD49-2148-93A3-8ACB08E5C343}" srcOrd="2" destOrd="0" parTransId="{F5035A18-0C60-7E40-B61F-3B113AAE0D36}" sibTransId="{13A68596-9561-1C45-8EE9-4C3040A89D7F}"/>
    <dgm:cxn modelId="{CCEE384D-2E91-DF4B-BD7A-6DB74894203F}" type="presOf" srcId="{BF890635-E888-2644-8C8F-AB73611984FE}" destId="{DA8D35B9-8568-C741-881E-0EFE39432B6A}" srcOrd="0" destOrd="0" presId="urn:microsoft.com/office/officeart/2005/8/layout/hProcess4"/>
    <dgm:cxn modelId="{B980355A-D13F-6543-891A-4042BCDD331D}" type="presOf" srcId="{79143A34-A6DA-0E4A-A38D-710929946C45}" destId="{870B7F8D-AF44-0C47-8E00-F524DCB8AAAA}" srcOrd="1" destOrd="0" presId="urn:microsoft.com/office/officeart/2005/8/layout/hProcess4"/>
    <dgm:cxn modelId="{5D1A7460-C2B1-7941-90A8-04E2E85F1B43}" srcId="{80237747-56D8-C143-9CB8-A20415CF23E5}" destId="{5C6766B0-A768-8E4E-817A-7FCDD45A9598}" srcOrd="1" destOrd="0" parTransId="{D0DC74D8-2962-DC49-BEC6-0B3355F1236C}" sibTransId="{8DFF0B14-B7D2-C94F-91D0-07E51D228602}"/>
    <dgm:cxn modelId="{85488464-B0DC-D442-8955-EB8DD5D3D850}" type="presOf" srcId="{F06A1AE7-FE0D-8545-8325-062D249F526D}" destId="{6A3EBA38-2DA0-C144-977B-2AC3C2C03721}" srcOrd="0" destOrd="0" presId="urn:microsoft.com/office/officeart/2005/8/layout/hProcess4"/>
    <dgm:cxn modelId="{A121E67D-4318-E846-A2A4-E70B387B7903}" srcId="{76970F05-FD49-2148-93A3-8ACB08E5C343}" destId="{84AACE99-06CF-9641-B991-D03EA148F700}" srcOrd="0" destOrd="0" parTransId="{D3340F4C-5E3E-3F4B-B0DB-376D4254B651}" sibTransId="{155D47AD-98CF-8A48-8CEE-AD6A385CBCBD}"/>
    <dgm:cxn modelId="{2280D980-7F3E-8143-9ADB-01D6AA56F83F}" type="presOf" srcId="{79143A34-A6DA-0E4A-A38D-710929946C45}" destId="{59EAE658-F010-1E43-90E1-1809DC54AD28}" srcOrd="0" destOrd="0" presId="urn:microsoft.com/office/officeart/2005/8/layout/hProcess4"/>
    <dgm:cxn modelId="{886FB981-D320-B94C-BF95-1C83DF8B222B}" srcId="{BECF06A2-7565-874F-AF73-06C2BC77DE7E}" destId="{F06A1AE7-FE0D-8545-8325-062D249F526D}" srcOrd="1" destOrd="0" parTransId="{72E7B6D0-B971-CB49-93EB-2667E9B756C6}" sibTransId="{B636DBAA-EF5E-784F-BB97-0258C6E4BA13}"/>
    <dgm:cxn modelId="{EFE08791-F7D4-BA4E-8A27-93A7C919B4EC}" srcId="{76970F05-FD49-2148-93A3-8ACB08E5C343}" destId="{9F4D1075-325E-AE4E-8904-8E8CE527F4FE}" srcOrd="1" destOrd="0" parTransId="{2AE03108-D39A-1B42-A133-F953DE2F6B76}" sibTransId="{6D899581-EB1F-6042-BC5D-96E23C8AD5FD}"/>
    <dgm:cxn modelId="{A387D8A9-67E0-AA42-BEA3-E64BB87F7E11}" type="presOf" srcId="{80237747-56D8-C143-9CB8-A20415CF23E5}" destId="{EB1B1ADC-4906-BD4A-ACE9-A7619140037E}" srcOrd="0" destOrd="0" presId="urn:microsoft.com/office/officeart/2005/8/layout/hProcess4"/>
    <dgm:cxn modelId="{BD1FB5AC-06DC-9E4F-B50C-04712F7DAA84}" srcId="{80237747-56D8-C143-9CB8-A20415CF23E5}" destId="{79143A34-A6DA-0E4A-A38D-710929946C45}" srcOrd="0" destOrd="0" parTransId="{46FE0C97-8B0B-5E45-B133-08126A89FB85}" sibTransId="{25A1A917-B4A5-AE4A-A660-3F7358E88A19}"/>
    <dgm:cxn modelId="{0CEAA5BC-83D1-3A48-A8D5-98905012D24B}" type="presOf" srcId="{5C6766B0-A768-8E4E-817A-7FCDD45A9598}" destId="{870B7F8D-AF44-0C47-8E00-F524DCB8AAAA}" srcOrd="1" destOrd="1" presId="urn:microsoft.com/office/officeart/2005/8/layout/hProcess4"/>
    <dgm:cxn modelId="{BFECA6BD-B50E-1B46-B93F-9C5D38E41CC5}" srcId="{F06A1AE7-FE0D-8545-8325-062D249F526D}" destId="{7BFE3DD6-C94E-C14F-9D86-053AE791070B}" srcOrd="1" destOrd="0" parTransId="{9E155E9D-14F3-FC4C-AF91-AB3EA7C0039B}" sibTransId="{80D2EB5A-CFD0-B944-8A22-75882A2F42AD}"/>
    <dgm:cxn modelId="{828FFCBF-602E-3B47-AF27-445D5FBE2DD0}" type="presOf" srcId="{9F4D1075-325E-AE4E-8904-8E8CE527F4FE}" destId="{A188CEC0-B8C9-BE44-9904-DA5CAF156F7B}" srcOrd="0" destOrd="1" presId="urn:microsoft.com/office/officeart/2005/8/layout/hProcess4"/>
    <dgm:cxn modelId="{15AFFFC2-87AD-1A48-B145-9B03144DD4DE}" type="presOf" srcId="{B636DBAA-EF5E-784F-BB97-0258C6E4BA13}" destId="{30245E8D-2AAC-564C-8E78-C811D172A045}" srcOrd="0" destOrd="0" presId="urn:microsoft.com/office/officeart/2005/8/layout/hProcess4"/>
    <dgm:cxn modelId="{97338ECD-BE6B-0F47-930C-4A17401A3001}" srcId="{F06A1AE7-FE0D-8545-8325-062D249F526D}" destId="{529A8B37-C5D7-C249-8874-9AAEBDD32134}" srcOrd="2" destOrd="0" parTransId="{585AA434-5DF2-3144-8C01-B4835FA03344}" sibTransId="{07FA86CE-2AF8-614E-9B40-D1BFF1FCE0EA}"/>
    <dgm:cxn modelId="{190EA8DF-C35B-3748-8BC8-683BC143920A}" type="presOf" srcId="{7BFE3DD6-C94E-C14F-9D86-053AE791070B}" destId="{760B585F-9D98-584F-B1A9-96DA519BFA5E}" srcOrd="1" destOrd="1" presId="urn:microsoft.com/office/officeart/2005/8/layout/hProcess4"/>
    <dgm:cxn modelId="{986132E6-C451-0F45-B80A-833A539FE051}" type="presOf" srcId="{9F4D1075-325E-AE4E-8904-8E8CE527F4FE}" destId="{CBE2E9D6-C78C-E54C-B271-E449FC35DEA6}" srcOrd="1" destOrd="1" presId="urn:microsoft.com/office/officeart/2005/8/layout/hProcess4"/>
    <dgm:cxn modelId="{C2C4A9E9-7E86-654B-95D3-7626BAEE3DFA}" type="presOf" srcId="{5C6766B0-A768-8E4E-817A-7FCDD45A9598}" destId="{59EAE658-F010-1E43-90E1-1809DC54AD28}" srcOrd="0" destOrd="1" presId="urn:microsoft.com/office/officeart/2005/8/layout/hProcess4"/>
    <dgm:cxn modelId="{F19DFDEB-1D74-AC47-A0FC-B9B1376C0914}" type="presOf" srcId="{76970F05-FD49-2148-93A3-8ACB08E5C343}" destId="{A1EDE08C-F682-AF4B-B3F4-4B6C9DE6A2A1}" srcOrd="0" destOrd="0" presId="urn:microsoft.com/office/officeart/2005/8/layout/hProcess4"/>
    <dgm:cxn modelId="{68E557FD-4EA3-3E4A-BA82-B70A904999F8}" type="presOf" srcId="{529A8B37-C5D7-C249-8874-9AAEBDD32134}" destId="{760B585F-9D98-584F-B1A9-96DA519BFA5E}" srcOrd="1" destOrd="2" presId="urn:microsoft.com/office/officeart/2005/8/layout/hProcess4"/>
    <dgm:cxn modelId="{7DFD05FE-819B-BA43-8EFC-DD31699909A2}" type="presOf" srcId="{529A8B37-C5D7-C249-8874-9AAEBDD32134}" destId="{51AF20B9-1CF7-3C40-AEAE-3D5B7DDD566E}" srcOrd="0" destOrd="2" presId="urn:microsoft.com/office/officeart/2005/8/layout/hProcess4"/>
    <dgm:cxn modelId="{562E81FF-4032-E746-8D2D-9AC8C61BF6F4}" type="presOf" srcId="{84AACE99-06CF-9641-B991-D03EA148F700}" destId="{CBE2E9D6-C78C-E54C-B271-E449FC35DEA6}" srcOrd="1" destOrd="0" presId="urn:microsoft.com/office/officeart/2005/8/layout/hProcess4"/>
    <dgm:cxn modelId="{38DC52E9-32FA-8142-97CB-5D43D5E679AD}" type="presParOf" srcId="{F01FF244-3016-8742-AC94-4AC0C0457BC0}" destId="{E6B7AE72-D408-8544-93C8-824F7B0BC5EB}" srcOrd="0" destOrd="0" presId="urn:microsoft.com/office/officeart/2005/8/layout/hProcess4"/>
    <dgm:cxn modelId="{AC2FF8CA-5D1F-7147-BEE3-4176A12F0F42}" type="presParOf" srcId="{F01FF244-3016-8742-AC94-4AC0C0457BC0}" destId="{8B6A33C1-769D-0C44-865D-C8209A50A63F}" srcOrd="1" destOrd="0" presId="urn:microsoft.com/office/officeart/2005/8/layout/hProcess4"/>
    <dgm:cxn modelId="{5F4D0E74-E383-4044-A68F-6858E90E640A}" type="presParOf" srcId="{F01FF244-3016-8742-AC94-4AC0C0457BC0}" destId="{715013F9-9B6D-874E-B4F8-58D5A4EABDDB}" srcOrd="2" destOrd="0" presId="urn:microsoft.com/office/officeart/2005/8/layout/hProcess4"/>
    <dgm:cxn modelId="{E45CF941-89EF-4149-A44A-CEDC99B94A7F}" type="presParOf" srcId="{715013F9-9B6D-874E-B4F8-58D5A4EABDDB}" destId="{71997292-3B54-7D45-BF9E-46DC7F00E07A}" srcOrd="0" destOrd="0" presId="urn:microsoft.com/office/officeart/2005/8/layout/hProcess4"/>
    <dgm:cxn modelId="{33AC71FB-C2B0-6842-AE25-8731CF10539D}" type="presParOf" srcId="{71997292-3B54-7D45-BF9E-46DC7F00E07A}" destId="{AFD85DFF-AADC-7C4F-A240-6AC5B6EEA854}" srcOrd="0" destOrd="0" presId="urn:microsoft.com/office/officeart/2005/8/layout/hProcess4"/>
    <dgm:cxn modelId="{F6A51AE9-1357-5F46-A5E7-C661BE287019}" type="presParOf" srcId="{71997292-3B54-7D45-BF9E-46DC7F00E07A}" destId="{59EAE658-F010-1E43-90E1-1809DC54AD28}" srcOrd="1" destOrd="0" presId="urn:microsoft.com/office/officeart/2005/8/layout/hProcess4"/>
    <dgm:cxn modelId="{6F3BC50A-DE92-B446-8B87-C01D889E9A4D}" type="presParOf" srcId="{71997292-3B54-7D45-BF9E-46DC7F00E07A}" destId="{870B7F8D-AF44-0C47-8E00-F524DCB8AAAA}" srcOrd="2" destOrd="0" presId="urn:microsoft.com/office/officeart/2005/8/layout/hProcess4"/>
    <dgm:cxn modelId="{A0001405-CD98-D347-9DE3-BD5A87E882B0}" type="presParOf" srcId="{71997292-3B54-7D45-BF9E-46DC7F00E07A}" destId="{EB1B1ADC-4906-BD4A-ACE9-A7619140037E}" srcOrd="3" destOrd="0" presId="urn:microsoft.com/office/officeart/2005/8/layout/hProcess4"/>
    <dgm:cxn modelId="{4F93D869-EA9B-7842-9A72-0A3F8F691F19}" type="presParOf" srcId="{71997292-3B54-7D45-BF9E-46DC7F00E07A}" destId="{EA554DDD-FBA3-0342-B0AD-009309403549}" srcOrd="4" destOrd="0" presId="urn:microsoft.com/office/officeart/2005/8/layout/hProcess4"/>
    <dgm:cxn modelId="{283EFE98-D7AF-D24C-8800-3DC8F5E38DB8}" type="presParOf" srcId="{715013F9-9B6D-874E-B4F8-58D5A4EABDDB}" destId="{DA8D35B9-8568-C741-881E-0EFE39432B6A}" srcOrd="1" destOrd="0" presId="urn:microsoft.com/office/officeart/2005/8/layout/hProcess4"/>
    <dgm:cxn modelId="{354B7D7B-5EF1-764D-9465-EFB379027476}" type="presParOf" srcId="{715013F9-9B6D-874E-B4F8-58D5A4EABDDB}" destId="{9FF359C3-AC29-6A46-A3B7-8B35AC0D7167}" srcOrd="2" destOrd="0" presId="urn:microsoft.com/office/officeart/2005/8/layout/hProcess4"/>
    <dgm:cxn modelId="{2C133576-DC12-D04E-9418-7084E4C655C9}" type="presParOf" srcId="{9FF359C3-AC29-6A46-A3B7-8B35AC0D7167}" destId="{68B31947-D052-DB46-B3F4-2C4173AC67CB}" srcOrd="0" destOrd="0" presId="urn:microsoft.com/office/officeart/2005/8/layout/hProcess4"/>
    <dgm:cxn modelId="{22C3CE57-53AC-6644-A045-5841B5F47517}" type="presParOf" srcId="{9FF359C3-AC29-6A46-A3B7-8B35AC0D7167}" destId="{51AF20B9-1CF7-3C40-AEAE-3D5B7DDD566E}" srcOrd="1" destOrd="0" presId="urn:microsoft.com/office/officeart/2005/8/layout/hProcess4"/>
    <dgm:cxn modelId="{05DC4DD9-DF1E-B949-8910-E0447FC04FFD}" type="presParOf" srcId="{9FF359C3-AC29-6A46-A3B7-8B35AC0D7167}" destId="{760B585F-9D98-584F-B1A9-96DA519BFA5E}" srcOrd="2" destOrd="0" presId="urn:microsoft.com/office/officeart/2005/8/layout/hProcess4"/>
    <dgm:cxn modelId="{3ECABD27-7016-BE46-81E6-8F7CDAEA9BA2}" type="presParOf" srcId="{9FF359C3-AC29-6A46-A3B7-8B35AC0D7167}" destId="{6A3EBA38-2DA0-C144-977B-2AC3C2C03721}" srcOrd="3" destOrd="0" presId="urn:microsoft.com/office/officeart/2005/8/layout/hProcess4"/>
    <dgm:cxn modelId="{CC74D5FF-0E62-354A-9341-69DE17501D78}" type="presParOf" srcId="{9FF359C3-AC29-6A46-A3B7-8B35AC0D7167}" destId="{C499662E-30FD-1249-989C-C4E5042CE9AA}" srcOrd="4" destOrd="0" presId="urn:microsoft.com/office/officeart/2005/8/layout/hProcess4"/>
    <dgm:cxn modelId="{15F233E4-0CEC-844C-A91C-A95C77EB7767}" type="presParOf" srcId="{715013F9-9B6D-874E-B4F8-58D5A4EABDDB}" destId="{30245E8D-2AAC-564C-8E78-C811D172A045}" srcOrd="3" destOrd="0" presId="urn:microsoft.com/office/officeart/2005/8/layout/hProcess4"/>
    <dgm:cxn modelId="{36CEF8A9-1CC7-8542-9E12-BC54D1DDA1A6}" type="presParOf" srcId="{715013F9-9B6D-874E-B4F8-58D5A4EABDDB}" destId="{202B107D-E3C0-6047-859B-9055FB70B548}" srcOrd="4" destOrd="0" presId="urn:microsoft.com/office/officeart/2005/8/layout/hProcess4"/>
    <dgm:cxn modelId="{B9CF8E13-2979-524F-BC28-DE66CB211033}" type="presParOf" srcId="{202B107D-E3C0-6047-859B-9055FB70B548}" destId="{131F3060-2A28-004C-A070-6E77412C69A2}" srcOrd="0" destOrd="0" presId="urn:microsoft.com/office/officeart/2005/8/layout/hProcess4"/>
    <dgm:cxn modelId="{635F30DC-2375-8F47-921D-EB38DAD57244}" type="presParOf" srcId="{202B107D-E3C0-6047-859B-9055FB70B548}" destId="{A188CEC0-B8C9-BE44-9904-DA5CAF156F7B}" srcOrd="1" destOrd="0" presId="urn:microsoft.com/office/officeart/2005/8/layout/hProcess4"/>
    <dgm:cxn modelId="{72C54E62-941D-D24E-B637-3DFD3ADA42D8}" type="presParOf" srcId="{202B107D-E3C0-6047-859B-9055FB70B548}" destId="{CBE2E9D6-C78C-E54C-B271-E449FC35DEA6}" srcOrd="2" destOrd="0" presId="urn:microsoft.com/office/officeart/2005/8/layout/hProcess4"/>
    <dgm:cxn modelId="{DEBAC0FC-63EB-5041-9DED-09B16CF5650D}" type="presParOf" srcId="{202B107D-E3C0-6047-859B-9055FB70B548}" destId="{A1EDE08C-F682-AF4B-B3F4-4B6C9DE6A2A1}" srcOrd="3" destOrd="0" presId="urn:microsoft.com/office/officeart/2005/8/layout/hProcess4"/>
    <dgm:cxn modelId="{6372687F-77E4-F44A-8275-46C72ABCAD12}" type="presParOf" srcId="{202B107D-E3C0-6047-859B-9055FB70B548}" destId="{A12CC50F-8509-D84E-A439-23782008D8A6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4C3D95-7876-2243-9DB3-7A04221D780A}" type="doc">
      <dgm:prSet loTypeId="urn:microsoft.com/office/officeart/2005/8/layout/vProcess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25E76F-448E-324A-B0DC-5C19B8D2B94F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/>
            <a:t>合并</a:t>
          </a:r>
          <a:r>
            <a:rPr lang="zh-CN" altLang="en-US" b="1"/>
            <a:t> </a:t>
          </a:r>
          <a:r>
            <a:rPr lang="en-US" altLang="zh-CN" b="1"/>
            <a:t>Model</a:t>
          </a:r>
          <a:r>
            <a:rPr lang="zh-CN" altLang="en-US" b="1"/>
            <a:t> 和 </a:t>
          </a:r>
          <a:r>
            <a:rPr lang="en-US" altLang="zh-CN" b="1"/>
            <a:t>CubeDesc</a:t>
          </a:r>
          <a:endParaRPr lang="en-US" b="1"/>
        </a:p>
      </dgm:t>
    </dgm:pt>
    <dgm:pt modelId="{B087F08B-5816-6E44-BA59-60B033228F49}" type="parTrans" cxnId="{7BA8FE3C-6ED3-EB40-9CE8-7C3510970D83}">
      <dgm:prSet/>
      <dgm:spPr/>
      <dgm:t>
        <a:bodyPr/>
        <a:lstStyle/>
        <a:p>
          <a:endParaRPr lang="en-US"/>
        </a:p>
      </dgm:t>
    </dgm:pt>
    <dgm:pt modelId="{44FCBF0C-D016-C547-99F1-63B011C3C660}" type="sibTrans" cxnId="{7BA8FE3C-6ED3-EB40-9CE8-7C3510970D83}">
      <dgm:prSet/>
      <dgm:spPr/>
      <dgm:t>
        <a:bodyPr/>
        <a:lstStyle/>
        <a:p>
          <a:endParaRPr lang="en-US"/>
        </a:p>
      </dgm:t>
    </dgm:pt>
    <dgm:pt modelId="{D88C083D-FDAD-3643-9C9F-B931114C7A99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b="1"/>
            <a:t>新增</a:t>
          </a:r>
          <a:r>
            <a:rPr lang="zh-CN" altLang="en-US" b="1"/>
            <a:t> </a:t>
          </a:r>
          <a:r>
            <a:rPr lang="en-US" altLang="zh-CN" b="1"/>
            <a:t>Index</a:t>
          </a:r>
          <a:r>
            <a:rPr lang="zh-CN" altLang="en-US" b="1"/>
            <a:t> 和 </a:t>
          </a:r>
          <a:r>
            <a:rPr lang="en-US" altLang="zh-CN" b="1"/>
            <a:t>Layout</a:t>
          </a:r>
          <a:endParaRPr lang="en-US" b="1"/>
        </a:p>
      </dgm:t>
    </dgm:pt>
    <dgm:pt modelId="{C43C59F1-29F9-B04D-AA6A-81B280099F27}" type="parTrans" cxnId="{82A933E6-2AAF-CA4E-96F6-24BC4EDD6783}">
      <dgm:prSet/>
      <dgm:spPr/>
      <dgm:t>
        <a:bodyPr/>
        <a:lstStyle/>
        <a:p>
          <a:endParaRPr lang="en-US"/>
        </a:p>
      </dgm:t>
    </dgm:pt>
    <dgm:pt modelId="{7E8EE1C9-9E27-304F-B4C7-6EDB08CBA980}" type="sibTrans" cxnId="{82A933E6-2AAF-CA4E-96F6-24BC4EDD6783}">
      <dgm:prSet/>
      <dgm:spPr/>
      <dgm:t>
        <a:bodyPr/>
        <a:lstStyle/>
        <a:p>
          <a:endParaRPr lang="en-US"/>
        </a:p>
      </dgm:t>
    </dgm:pt>
    <dgm:pt modelId="{3BC779B2-1CEE-0242-BE9A-F27906477410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US" b="1"/>
            <a:t>引入</a:t>
          </a:r>
          <a:r>
            <a:rPr lang="zh-CN" altLang="en-US" b="1"/>
            <a:t> </a:t>
          </a:r>
          <a:r>
            <a:rPr lang="en-US" altLang="zh-CN" b="1"/>
            <a:t>IndexPlan</a:t>
          </a:r>
          <a:endParaRPr lang="en-US" b="1"/>
        </a:p>
      </dgm:t>
    </dgm:pt>
    <dgm:pt modelId="{8696CD77-A839-EC44-8077-38476020BFD6}" type="parTrans" cxnId="{A9934F82-1F04-BB46-897E-CCE5B1C41CAC}">
      <dgm:prSet/>
      <dgm:spPr/>
      <dgm:t>
        <a:bodyPr/>
        <a:lstStyle/>
        <a:p>
          <a:endParaRPr lang="en-US"/>
        </a:p>
      </dgm:t>
    </dgm:pt>
    <dgm:pt modelId="{4DE07790-C07C-D94C-BA33-FAA04F66298A}" type="sibTrans" cxnId="{A9934F82-1F04-BB46-897E-CCE5B1C41CAC}">
      <dgm:prSet/>
      <dgm:spPr/>
      <dgm:t>
        <a:bodyPr/>
        <a:lstStyle/>
        <a:p>
          <a:endParaRPr lang="en-US"/>
        </a:p>
      </dgm:t>
    </dgm:pt>
    <dgm:pt modelId="{111340FB-90BA-944E-92BC-6F76FE77C083}">
      <dgm:prSet/>
      <dgm:spPr/>
      <dgm:t>
        <a:bodyPr/>
        <a:lstStyle/>
        <a:p>
          <a:r>
            <a:rPr lang="en-US" b="1"/>
            <a:t>改造</a:t>
          </a:r>
          <a:r>
            <a:rPr lang="zh-CN" altLang="en-US" b="1"/>
            <a:t> </a:t>
          </a:r>
          <a:r>
            <a:rPr lang="en-US" altLang="zh-CN" b="1"/>
            <a:t>CubeInstance</a:t>
          </a:r>
          <a:r>
            <a:rPr lang="zh-CN" altLang="en-US" b="1"/>
            <a:t> 为 </a:t>
          </a:r>
          <a:r>
            <a:rPr lang="en-US" altLang="zh-CN" b="1"/>
            <a:t>DataFlow</a:t>
          </a:r>
          <a:endParaRPr lang="en-US" b="1"/>
        </a:p>
      </dgm:t>
    </dgm:pt>
    <dgm:pt modelId="{47ECCB32-3AAC-1641-8F5C-540C0C66DD47}" type="parTrans" cxnId="{2FF5EC6A-7BAA-6742-839D-B176601D3123}">
      <dgm:prSet/>
      <dgm:spPr/>
      <dgm:t>
        <a:bodyPr/>
        <a:lstStyle/>
        <a:p>
          <a:endParaRPr lang="en-US"/>
        </a:p>
      </dgm:t>
    </dgm:pt>
    <dgm:pt modelId="{BE2808FD-0695-824F-AE1A-5CD0FAAF7D77}" type="sibTrans" cxnId="{2FF5EC6A-7BAA-6742-839D-B176601D3123}">
      <dgm:prSet/>
      <dgm:spPr/>
      <dgm:t>
        <a:bodyPr/>
        <a:lstStyle/>
        <a:p>
          <a:endParaRPr lang="en-US"/>
        </a:p>
      </dgm:t>
    </dgm:pt>
    <dgm:pt modelId="{4131684F-0F6D-BA47-92DE-3675B2ED1D2B}" type="pres">
      <dgm:prSet presAssocID="{0B4C3D95-7876-2243-9DB3-7A04221D780A}" presName="outerComposite" presStyleCnt="0">
        <dgm:presLayoutVars>
          <dgm:chMax val="5"/>
          <dgm:dir/>
          <dgm:resizeHandles val="exact"/>
        </dgm:presLayoutVars>
      </dgm:prSet>
      <dgm:spPr/>
    </dgm:pt>
    <dgm:pt modelId="{BB2B70A9-09B5-714E-83D5-49FE055CB563}" type="pres">
      <dgm:prSet presAssocID="{0B4C3D95-7876-2243-9DB3-7A04221D780A}" presName="dummyMaxCanvas" presStyleCnt="0">
        <dgm:presLayoutVars/>
      </dgm:prSet>
      <dgm:spPr/>
    </dgm:pt>
    <dgm:pt modelId="{03034691-ECD9-1849-88A9-6AAD0467A8CD}" type="pres">
      <dgm:prSet presAssocID="{0B4C3D95-7876-2243-9DB3-7A04221D780A}" presName="FourNodes_1" presStyleLbl="node1" presStyleIdx="0" presStyleCnt="4">
        <dgm:presLayoutVars>
          <dgm:bulletEnabled val="1"/>
        </dgm:presLayoutVars>
      </dgm:prSet>
      <dgm:spPr/>
    </dgm:pt>
    <dgm:pt modelId="{3E6294CD-DE47-C747-9C39-49E173780FC9}" type="pres">
      <dgm:prSet presAssocID="{0B4C3D95-7876-2243-9DB3-7A04221D780A}" presName="FourNodes_2" presStyleLbl="node1" presStyleIdx="1" presStyleCnt="4">
        <dgm:presLayoutVars>
          <dgm:bulletEnabled val="1"/>
        </dgm:presLayoutVars>
      </dgm:prSet>
      <dgm:spPr/>
    </dgm:pt>
    <dgm:pt modelId="{28FF9448-40C9-7A49-AC61-673617DDF358}" type="pres">
      <dgm:prSet presAssocID="{0B4C3D95-7876-2243-9DB3-7A04221D780A}" presName="FourNodes_3" presStyleLbl="node1" presStyleIdx="2" presStyleCnt="4">
        <dgm:presLayoutVars>
          <dgm:bulletEnabled val="1"/>
        </dgm:presLayoutVars>
      </dgm:prSet>
      <dgm:spPr/>
    </dgm:pt>
    <dgm:pt modelId="{08570D94-308E-5F43-AA93-C62B5D346CB5}" type="pres">
      <dgm:prSet presAssocID="{0B4C3D95-7876-2243-9DB3-7A04221D780A}" presName="FourNodes_4" presStyleLbl="node1" presStyleIdx="3" presStyleCnt="4">
        <dgm:presLayoutVars>
          <dgm:bulletEnabled val="1"/>
        </dgm:presLayoutVars>
      </dgm:prSet>
      <dgm:spPr/>
    </dgm:pt>
    <dgm:pt modelId="{ADB68C56-3261-B84A-8D88-3C94187D16B6}" type="pres">
      <dgm:prSet presAssocID="{0B4C3D95-7876-2243-9DB3-7A04221D780A}" presName="FourConn_1-2" presStyleLbl="fgAccFollowNode1" presStyleIdx="0" presStyleCnt="3">
        <dgm:presLayoutVars>
          <dgm:bulletEnabled val="1"/>
        </dgm:presLayoutVars>
      </dgm:prSet>
      <dgm:spPr/>
    </dgm:pt>
    <dgm:pt modelId="{8425962B-3A82-4441-B448-3226A758DB85}" type="pres">
      <dgm:prSet presAssocID="{0B4C3D95-7876-2243-9DB3-7A04221D780A}" presName="FourConn_2-3" presStyleLbl="fgAccFollowNode1" presStyleIdx="1" presStyleCnt="3">
        <dgm:presLayoutVars>
          <dgm:bulletEnabled val="1"/>
        </dgm:presLayoutVars>
      </dgm:prSet>
      <dgm:spPr/>
    </dgm:pt>
    <dgm:pt modelId="{540AD8CB-CEF2-A447-AC0C-E6C7EE950BE3}" type="pres">
      <dgm:prSet presAssocID="{0B4C3D95-7876-2243-9DB3-7A04221D780A}" presName="FourConn_3-4" presStyleLbl="fgAccFollowNode1" presStyleIdx="2" presStyleCnt="3">
        <dgm:presLayoutVars>
          <dgm:bulletEnabled val="1"/>
        </dgm:presLayoutVars>
      </dgm:prSet>
      <dgm:spPr/>
    </dgm:pt>
    <dgm:pt modelId="{BC7BF593-7D34-4A4D-BDF0-0B39598D3063}" type="pres">
      <dgm:prSet presAssocID="{0B4C3D95-7876-2243-9DB3-7A04221D780A}" presName="FourNodes_1_text" presStyleLbl="node1" presStyleIdx="3" presStyleCnt="4">
        <dgm:presLayoutVars>
          <dgm:bulletEnabled val="1"/>
        </dgm:presLayoutVars>
      </dgm:prSet>
      <dgm:spPr/>
    </dgm:pt>
    <dgm:pt modelId="{A3239998-5CE0-BC4C-8BE8-0AC22AF69F70}" type="pres">
      <dgm:prSet presAssocID="{0B4C3D95-7876-2243-9DB3-7A04221D780A}" presName="FourNodes_2_text" presStyleLbl="node1" presStyleIdx="3" presStyleCnt="4">
        <dgm:presLayoutVars>
          <dgm:bulletEnabled val="1"/>
        </dgm:presLayoutVars>
      </dgm:prSet>
      <dgm:spPr/>
    </dgm:pt>
    <dgm:pt modelId="{DDD89164-31C8-9A44-A3B2-1781933B9807}" type="pres">
      <dgm:prSet presAssocID="{0B4C3D95-7876-2243-9DB3-7A04221D780A}" presName="FourNodes_3_text" presStyleLbl="node1" presStyleIdx="3" presStyleCnt="4">
        <dgm:presLayoutVars>
          <dgm:bulletEnabled val="1"/>
        </dgm:presLayoutVars>
      </dgm:prSet>
      <dgm:spPr/>
    </dgm:pt>
    <dgm:pt modelId="{07E8CE35-829F-C445-B9F8-F7D5429F3DA1}" type="pres">
      <dgm:prSet presAssocID="{0B4C3D95-7876-2243-9DB3-7A04221D780A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3D905903-B857-7342-801D-77DCFB2E16A3}" type="presOf" srcId="{44FCBF0C-D016-C547-99F1-63B011C3C660}" destId="{ADB68C56-3261-B84A-8D88-3C94187D16B6}" srcOrd="0" destOrd="0" presId="urn:microsoft.com/office/officeart/2005/8/layout/vProcess5"/>
    <dgm:cxn modelId="{7894BD07-84A3-1A48-91F1-4616B6F0BED9}" type="presOf" srcId="{D88C083D-FDAD-3643-9C9F-B931114C7A99}" destId="{A3239998-5CE0-BC4C-8BE8-0AC22AF69F70}" srcOrd="1" destOrd="0" presId="urn:microsoft.com/office/officeart/2005/8/layout/vProcess5"/>
    <dgm:cxn modelId="{DE284B08-FA56-5C48-87E0-D371690F1433}" type="presOf" srcId="{111340FB-90BA-944E-92BC-6F76FE77C083}" destId="{07E8CE35-829F-C445-B9F8-F7D5429F3DA1}" srcOrd="1" destOrd="0" presId="urn:microsoft.com/office/officeart/2005/8/layout/vProcess5"/>
    <dgm:cxn modelId="{51C04A39-EC35-834D-9455-46F236951AF5}" type="presOf" srcId="{D88C083D-FDAD-3643-9C9F-B931114C7A99}" destId="{3E6294CD-DE47-C747-9C39-49E173780FC9}" srcOrd="0" destOrd="0" presId="urn:microsoft.com/office/officeart/2005/8/layout/vProcess5"/>
    <dgm:cxn modelId="{7BA8FE3C-6ED3-EB40-9CE8-7C3510970D83}" srcId="{0B4C3D95-7876-2243-9DB3-7A04221D780A}" destId="{5125E76F-448E-324A-B0DC-5C19B8D2B94F}" srcOrd="0" destOrd="0" parTransId="{B087F08B-5816-6E44-BA59-60B033228F49}" sibTransId="{44FCBF0C-D016-C547-99F1-63B011C3C660}"/>
    <dgm:cxn modelId="{5F284A59-923C-E641-B281-F0DCBD365217}" type="presOf" srcId="{111340FB-90BA-944E-92BC-6F76FE77C083}" destId="{08570D94-308E-5F43-AA93-C62B5D346CB5}" srcOrd="0" destOrd="0" presId="urn:microsoft.com/office/officeart/2005/8/layout/vProcess5"/>
    <dgm:cxn modelId="{2FF5EC6A-7BAA-6742-839D-B176601D3123}" srcId="{0B4C3D95-7876-2243-9DB3-7A04221D780A}" destId="{111340FB-90BA-944E-92BC-6F76FE77C083}" srcOrd="3" destOrd="0" parTransId="{47ECCB32-3AAC-1641-8F5C-540C0C66DD47}" sibTransId="{BE2808FD-0695-824F-AE1A-5CD0FAAF7D77}"/>
    <dgm:cxn modelId="{A9934F82-1F04-BB46-897E-CCE5B1C41CAC}" srcId="{0B4C3D95-7876-2243-9DB3-7A04221D780A}" destId="{3BC779B2-1CEE-0242-BE9A-F27906477410}" srcOrd="2" destOrd="0" parTransId="{8696CD77-A839-EC44-8077-38476020BFD6}" sibTransId="{4DE07790-C07C-D94C-BA33-FAA04F66298A}"/>
    <dgm:cxn modelId="{B234A783-BD94-8F4F-8FC0-DF0047F3DDFE}" type="presOf" srcId="{7E8EE1C9-9E27-304F-B4C7-6EDB08CBA980}" destId="{8425962B-3A82-4441-B448-3226A758DB85}" srcOrd="0" destOrd="0" presId="urn:microsoft.com/office/officeart/2005/8/layout/vProcess5"/>
    <dgm:cxn modelId="{0818EEA9-D0DE-C045-AAF2-8308ECDBDF77}" type="presOf" srcId="{0B4C3D95-7876-2243-9DB3-7A04221D780A}" destId="{4131684F-0F6D-BA47-92DE-3675B2ED1D2B}" srcOrd="0" destOrd="0" presId="urn:microsoft.com/office/officeart/2005/8/layout/vProcess5"/>
    <dgm:cxn modelId="{EF3C4AAC-26CB-5A48-8C68-7E5DE2CD918D}" type="presOf" srcId="{3BC779B2-1CEE-0242-BE9A-F27906477410}" destId="{28FF9448-40C9-7A49-AC61-673617DDF358}" srcOrd="0" destOrd="0" presId="urn:microsoft.com/office/officeart/2005/8/layout/vProcess5"/>
    <dgm:cxn modelId="{7AA9E3DC-6404-8A4B-B84F-4C4132F690FB}" type="presOf" srcId="{3BC779B2-1CEE-0242-BE9A-F27906477410}" destId="{DDD89164-31C8-9A44-A3B2-1781933B9807}" srcOrd="1" destOrd="0" presId="urn:microsoft.com/office/officeart/2005/8/layout/vProcess5"/>
    <dgm:cxn modelId="{4FF54DE0-873F-3640-BFEC-B5DE1B7FFCE7}" type="presOf" srcId="{4DE07790-C07C-D94C-BA33-FAA04F66298A}" destId="{540AD8CB-CEF2-A447-AC0C-E6C7EE950BE3}" srcOrd="0" destOrd="0" presId="urn:microsoft.com/office/officeart/2005/8/layout/vProcess5"/>
    <dgm:cxn modelId="{82A933E6-2AAF-CA4E-96F6-24BC4EDD6783}" srcId="{0B4C3D95-7876-2243-9DB3-7A04221D780A}" destId="{D88C083D-FDAD-3643-9C9F-B931114C7A99}" srcOrd="1" destOrd="0" parTransId="{C43C59F1-29F9-B04D-AA6A-81B280099F27}" sibTransId="{7E8EE1C9-9E27-304F-B4C7-6EDB08CBA980}"/>
    <dgm:cxn modelId="{81AA91E9-BE98-6244-8B4E-1D851D24D206}" type="presOf" srcId="{5125E76F-448E-324A-B0DC-5C19B8D2B94F}" destId="{03034691-ECD9-1849-88A9-6AAD0467A8CD}" srcOrd="0" destOrd="0" presId="urn:microsoft.com/office/officeart/2005/8/layout/vProcess5"/>
    <dgm:cxn modelId="{26AD19EF-E1FA-4A4B-854B-6CC52D0099AE}" type="presOf" srcId="{5125E76F-448E-324A-B0DC-5C19B8D2B94F}" destId="{BC7BF593-7D34-4A4D-BDF0-0B39598D3063}" srcOrd="1" destOrd="0" presId="urn:microsoft.com/office/officeart/2005/8/layout/vProcess5"/>
    <dgm:cxn modelId="{B6F16C67-B3CF-FE4C-B7C6-0791C45A1D2D}" type="presParOf" srcId="{4131684F-0F6D-BA47-92DE-3675B2ED1D2B}" destId="{BB2B70A9-09B5-714E-83D5-49FE055CB563}" srcOrd="0" destOrd="0" presId="urn:microsoft.com/office/officeart/2005/8/layout/vProcess5"/>
    <dgm:cxn modelId="{FE0A2420-270A-5547-800C-E1F9D48DA39A}" type="presParOf" srcId="{4131684F-0F6D-BA47-92DE-3675B2ED1D2B}" destId="{03034691-ECD9-1849-88A9-6AAD0467A8CD}" srcOrd="1" destOrd="0" presId="urn:microsoft.com/office/officeart/2005/8/layout/vProcess5"/>
    <dgm:cxn modelId="{2B856436-CA99-4D4A-B7F3-B719276464FE}" type="presParOf" srcId="{4131684F-0F6D-BA47-92DE-3675B2ED1D2B}" destId="{3E6294CD-DE47-C747-9C39-49E173780FC9}" srcOrd="2" destOrd="0" presId="urn:microsoft.com/office/officeart/2005/8/layout/vProcess5"/>
    <dgm:cxn modelId="{BEF5C8FB-73FB-2044-A5FC-993663250A48}" type="presParOf" srcId="{4131684F-0F6D-BA47-92DE-3675B2ED1D2B}" destId="{28FF9448-40C9-7A49-AC61-673617DDF358}" srcOrd="3" destOrd="0" presId="urn:microsoft.com/office/officeart/2005/8/layout/vProcess5"/>
    <dgm:cxn modelId="{A8834B01-5648-AE4D-99BE-FF2791973914}" type="presParOf" srcId="{4131684F-0F6D-BA47-92DE-3675B2ED1D2B}" destId="{08570D94-308E-5F43-AA93-C62B5D346CB5}" srcOrd="4" destOrd="0" presId="urn:microsoft.com/office/officeart/2005/8/layout/vProcess5"/>
    <dgm:cxn modelId="{0F3B875F-BD1F-4D48-83C4-9F6FF38799F8}" type="presParOf" srcId="{4131684F-0F6D-BA47-92DE-3675B2ED1D2B}" destId="{ADB68C56-3261-B84A-8D88-3C94187D16B6}" srcOrd="5" destOrd="0" presId="urn:microsoft.com/office/officeart/2005/8/layout/vProcess5"/>
    <dgm:cxn modelId="{02D85541-4932-D84F-B13E-88793C124B3C}" type="presParOf" srcId="{4131684F-0F6D-BA47-92DE-3675B2ED1D2B}" destId="{8425962B-3A82-4441-B448-3226A758DB85}" srcOrd="6" destOrd="0" presId="urn:microsoft.com/office/officeart/2005/8/layout/vProcess5"/>
    <dgm:cxn modelId="{7FA52B06-1ACD-EF4D-AFD5-90AD45EFFE76}" type="presParOf" srcId="{4131684F-0F6D-BA47-92DE-3675B2ED1D2B}" destId="{540AD8CB-CEF2-A447-AC0C-E6C7EE950BE3}" srcOrd="7" destOrd="0" presId="urn:microsoft.com/office/officeart/2005/8/layout/vProcess5"/>
    <dgm:cxn modelId="{8434CAD2-7DA8-9340-A9FB-83CC0607BE7C}" type="presParOf" srcId="{4131684F-0F6D-BA47-92DE-3675B2ED1D2B}" destId="{BC7BF593-7D34-4A4D-BDF0-0B39598D3063}" srcOrd="8" destOrd="0" presId="urn:microsoft.com/office/officeart/2005/8/layout/vProcess5"/>
    <dgm:cxn modelId="{2BF2E23B-F1AE-294B-A8A7-982B96C95233}" type="presParOf" srcId="{4131684F-0F6D-BA47-92DE-3675B2ED1D2B}" destId="{A3239998-5CE0-BC4C-8BE8-0AC22AF69F70}" srcOrd="9" destOrd="0" presId="urn:microsoft.com/office/officeart/2005/8/layout/vProcess5"/>
    <dgm:cxn modelId="{3999FE7F-E2ED-B448-AE0B-AF07510F57C8}" type="presParOf" srcId="{4131684F-0F6D-BA47-92DE-3675B2ED1D2B}" destId="{DDD89164-31C8-9A44-A3B2-1781933B9807}" srcOrd="10" destOrd="0" presId="urn:microsoft.com/office/officeart/2005/8/layout/vProcess5"/>
    <dgm:cxn modelId="{E889C8EC-22A4-2F4D-AD6D-961DF572C09A}" type="presParOf" srcId="{4131684F-0F6D-BA47-92DE-3675B2ED1D2B}" destId="{07E8CE35-829F-C445-B9F8-F7D5429F3DA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AE658-F010-1E43-90E1-1809DC54AD28}">
      <dsp:nvSpPr>
        <dsp:cNvPr id="0" name=""/>
        <dsp:cNvSpPr/>
      </dsp:nvSpPr>
      <dsp:spPr>
        <a:xfrm>
          <a:off x="423542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元数据重新设计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元数据拆分和结构化</a:t>
          </a:r>
        </a:p>
      </dsp:txBody>
      <dsp:txXfrm>
        <a:off x="472609" y="1158658"/>
        <a:ext cx="2486952" cy="1577131"/>
      </dsp:txXfrm>
    </dsp:sp>
    <dsp:sp modelId="{DA8D35B9-8568-C741-881E-0EFE39432B6A}">
      <dsp:nvSpPr>
        <dsp:cNvPr id="0" name=""/>
        <dsp:cNvSpPr/>
      </dsp:nvSpPr>
      <dsp:spPr>
        <a:xfrm>
          <a:off x="1846782" y="1511413"/>
          <a:ext cx="3007450" cy="3007450"/>
        </a:xfrm>
        <a:prstGeom prst="leftCircularArrow">
          <a:avLst>
            <a:gd name="adj1" fmla="val 3671"/>
            <a:gd name="adj2" fmla="val 457399"/>
            <a:gd name="adj3" fmla="val 2232910"/>
            <a:gd name="adj4" fmla="val 9024489"/>
            <a:gd name="adj5" fmla="val 428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1B1ADC-4906-BD4A-ACE9-A7619140037E}">
      <dsp:nvSpPr>
        <dsp:cNvPr id="0" name=""/>
        <dsp:cNvSpPr/>
      </dsp:nvSpPr>
      <dsp:spPr>
        <a:xfrm>
          <a:off x="998006" y="2784856"/>
          <a:ext cx="2297854" cy="913780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元数据升级</a:t>
          </a:r>
        </a:p>
      </dsp:txBody>
      <dsp:txXfrm>
        <a:off x="1024770" y="2811620"/>
        <a:ext cx="2244326" cy="860252"/>
      </dsp:txXfrm>
    </dsp:sp>
    <dsp:sp modelId="{51AF20B9-1CF7-3C40-AEAE-3D5B7DDD566E}">
      <dsp:nvSpPr>
        <dsp:cNvPr id="0" name=""/>
        <dsp:cNvSpPr/>
      </dsp:nvSpPr>
      <dsp:spPr>
        <a:xfrm>
          <a:off x="3821640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支持可计算列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支持模型灵活变更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增加索引类型</a:t>
          </a:r>
        </a:p>
      </dsp:txBody>
      <dsp:txXfrm>
        <a:off x="3870707" y="1615548"/>
        <a:ext cx="2486952" cy="1577131"/>
      </dsp:txXfrm>
    </dsp:sp>
    <dsp:sp modelId="{30245E8D-2AAC-564C-8E78-C811D172A045}">
      <dsp:nvSpPr>
        <dsp:cNvPr id="0" name=""/>
        <dsp:cNvSpPr/>
      </dsp:nvSpPr>
      <dsp:spPr>
        <a:xfrm>
          <a:off x="5223338" y="-251125"/>
          <a:ext cx="3337767" cy="3337767"/>
        </a:xfrm>
        <a:prstGeom prst="circularArrow">
          <a:avLst>
            <a:gd name="adj1" fmla="val 3308"/>
            <a:gd name="adj2" fmla="val 408578"/>
            <a:gd name="adj3" fmla="val 19415911"/>
            <a:gd name="adj4" fmla="val 12575511"/>
            <a:gd name="adj5" fmla="val 38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EBA38-2DA0-C144-977B-2AC3C2C03721}">
      <dsp:nvSpPr>
        <dsp:cNvPr id="0" name=""/>
        <dsp:cNvSpPr/>
      </dsp:nvSpPr>
      <dsp:spPr>
        <a:xfrm>
          <a:off x="4396104" y="652700"/>
          <a:ext cx="2297854" cy="91378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核心功能升级</a:t>
          </a:r>
        </a:p>
      </dsp:txBody>
      <dsp:txXfrm>
        <a:off x="4422868" y="679464"/>
        <a:ext cx="2244326" cy="860252"/>
      </dsp:txXfrm>
    </dsp:sp>
    <dsp:sp modelId="{A188CEC0-B8C9-BE44-9904-DA5CAF156F7B}">
      <dsp:nvSpPr>
        <dsp:cNvPr id="0" name=""/>
        <dsp:cNvSpPr/>
      </dsp:nvSpPr>
      <dsp:spPr>
        <a:xfrm>
          <a:off x="7219739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Gluten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Datafusion</a:t>
          </a:r>
        </a:p>
      </dsp:txBody>
      <dsp:txXfrm>
        <a:off x="7268806" y="1158658"/>
        <a:ext cx="2486952" cy="1577131"/>
      </dsp:txXfrm>
    </dsp:sp>
    <dsp:sp modelId="{A1EDE08C-F682-AF4B-B3F4-4B6C9DE6A2A1}">
      <dsp:nvSpPr>
        <dsp:cNvPr id="0" name=""/>
        <dsp:cNvSpPr/>
      </dsp:nvSpPr>
      <dsp:spPr>
        <a:xfrm>
          <a:off x="7794202" y="2784856"/>
          <a:ext cx="2297854" cy="9137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计算引擎升级</a:t>
          </a:r>
        </a:p>
      </dsp:txBody>
      <dsp:txXfrm>
        <a:off x="7820966" y="2811620"/>
        <a:ext cx="2244326" cy="860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34691-ECD9-1849-88A9-6AAD0467A8CD}">
      <dsp:nvSpPr>
        <dsp:cNvPr id="0" name=""/>
        <dsp:cNvSpPr/>
      </dsp:nvSpPr>
      <dsp:spPr>
        <a:xfrm>
          <a:off x="0" y="0"/>
          <a:ext cx="4803466" cy="799511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合并</a:t>
          </a:r>
          <a:r>
            <a:rPr lang="zh-CN" altLang="en-US" sz="2000" b="1" kern="1200"/>
            <a:t> </a:t>
          </a:r>
          <a:r>
            <a:rPr lang="en-US" altLang="zh-CN" sz="2000" b="1" kern="1200"/>
            <a:t>Model</a:t>
          </a:r>
          <a:r>
            <a:rPr lang="zh-CN" altLang="en-US" sz="2000" b="1" kern="1200"/>
            <a:t> 和 </a:t>
          </a:r>
          <a:r>
            <a:rPr lang="en-US" altLang="zh-CN" sz="2000" b="1" kern="1200"/>
            <a:t>CubeDesc</a:t>
          </a:r>
          <a:endParaRPr lang="en-US" sz="2000" b="1" kern="1200"/>
        </a:p>
      </dsp:txBody>
      <dsp:txXfrm>
        <a:off x="23417" y="23417"/>
        <a:ext cx="3873172" cy="752677"/>
      </dsp:txXfrm>
    </dsp:sp>
    <dsp:sp modelId="{3E6294CD-DE47-C747-9C39-49E173780FC9}">
      <dsp:nvSpPr>
        <dsp:cNvPr id="0" name=""/>
        <dsp:cNvSpPr/>
      </dsp:nvSpPr>
      <dsp:spPr>
        <a:xfrm>
          <a:off x="402290" y="944876"/>
          <a:ext cx="4803466" cy="799511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新增</a:t>
          </a:r>
          <a:r>
            <a:rPr lang="zh-CN" altLang="en-US" sz="2000" b="1" kern="1200"/>
            <a:t> </a:t>
          </a:r>
          <a:r>
            <a:rPr lang="en-US" altLang="zh-CN" sz="2000" b="1" kern="1200"/>
            <a:t>Index</a:t>
          </a:r>
          <a:r>
            <a:rPr lang="zh-CN" altLang="en-US" sz="2000" b="1" kern="1200"/>
            <a:t> 和 </a:t>
          </a:r>
          <a:r>
            <a:rPr lang="en-US" altLang="zh-CN" sz="2000" b="1" kern="1200"/>
            <a:t>Layout</a:t>
          </a:r>
          <a:endParaRPr lang="en-US" sz="2000" b="1" kern="1200"/>
        </a:p>
      </dsp:txBody>
      <dsp:txXfrm>
        <a:off x="425707" y="968293"/>
        <a:ext cx="3834659" cy="752677"/>
      </dsp:txXfrm>
    </dsp:sp>
    <dsp:sp modelId="{28FF9448-40C9-7A49-AC61-673617DDF358}">
      <dsp:nvSpPr>
        <dsp:cNvPr id="0" name=""/>
        <dsp:cNvSpPr/>
      </dsp:nvSpPr>
      <dsp:spPr>
        <a:xfrm>
          <a:off x="798576" y="1889753"/>
          <a:ext cx="4803466" cy="799511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引入</a:t>
          </a:r>
          <a:r>
            <a:rPr lang="zh-CN" altLang="en-US" sz="2000" b="1" kern="1200"/>
            <a:t> </a:t>
          </a:r>
          <a:r>
            <a:rPr lang="en-US" altLang="zh-CN" sz="2000" b="1" kern="1200"/>
            <a:t>IndexPlan</a:t>
          </a:r>
          <a:endParaRPr lang="en-US" sz="2000" b="1" kern="1200"/>
        </a:p>
      </dsp:txBody>
      <dsp:txXfrm>
        <a:off x="821993" y="1913170"/>
        <a:ext cx="3840664" cy="752677"/>
      </dsp:txXfrm>
    </dsp:sp>
    <dsp:sp modelId="{08570D94-308E-5F43-AA93-C62B5D346CB5}">
      <dsp:nvSpPr>
        <dsp:cNvPr id="0" name=""/>
        <dsp:cNvSpPr/>
      </dsp:nvSpPr>
      <dsp:spPr>
        <a:xfrm>
          <a:off x="1200866" y="2834629"/>
          <a:ext cx="4803466" cy="799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/>
            <a:t>改造</a:t>
          </a:r>
          <a:r>
            <a:rPr lang="zh-CN" altLang="en-US" sz="2000" b="1" kern="1200"/>
            <a:t> </a:t>
          </a:r>
          <a:r>
            <a:rPr lang="en-US" altLang="zh-CN" sz="2000" b="1" kern="1200"/>
            <a:t>CubeInstance</a:t>
          </a:r>
          <a:r>
            <a:rPr lang="zh-CN" altLang="en-US" sz="2000" b="1" kern="1200"/>
            <a:t> 为 </a:t>
          </a:r>
          <a:r>
            <a:rPr lang="en-US" altLang="zh-CN" sz="2000" b="1" kern="1200"/>
            <a:t>DataFlow</a:t>
          </a:r>
          <a:endParaRPr lang="en-US" sz="2000" b="1" kern="1200"/>
        </a:p>
      </dsp:txBody>
      <dsp:txXfrm>
        <a:off x="1224283" y="2858046"/>
        <a:ext cx="3834659" cy="752677"/>
      </dsp:txXfrm>
    </dsp:sp>
    <dsp:sp modelId="{ADB68C56-3261-B84A-8D88-3C94187D16B6}">
      <dsp:nvSpPr>
        <dsp:cNvPr id="0" name=""/>
        <dsp:cNvSpPr/>
      </dsp:nvSpPr>
      <dsp:spPr>
        <a:xfrm>
          <a:off x="4283784" y="612352"/>
          <a:ext cx="519682" cy="5196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4400712" y="612352"/>
        <a:ext cx="285826" cy="391061"/>
      </dsp:txXfrm>
    </dsp:sp>
    <dsp:sp modelId="{8425962B-3A82-4441-B448-3226A758DB85}">
      <dsp:nvSpPr>
        <dsp:cNvPr id="0" name=""/>
        <dsp:cNvSpPr/>
      </dsp:nvSpPr>
      <dsp:spPr>
        <a:xfrm>
          <a:off x="4686074" y="1557229"/>
          <a:ext cx="519682" cy="5196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4803002" y="1557229"/>
        <a:ext cx="285826" cy="391061"/>
      </dsp:txXfrm>
    </dsp:sp>
    <dsp:sp modelId="{540AD8CB-CEF2-A447-AC0C-E6C7EE950BE3}">
      <dsp:nvSpPr>
        <dsp:cNvPr id="0" name=""/>
        <dsp:cNvSpPr/>
      </dsp:nvSpPr>
      <dsp:spPr>
        <a:xfrm>
          <a:off x="5082360" y="2502106"/>
          <a:ext cx="519682" cy="51968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5199288" y="2502106"/>
        <a:ext cx="285826" cy="391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24790-F431-4E49-BFFC-B6B9E0A944AF}" type="datetimeFigureOut">
              <a:rPr lang="en-CN" smtClean="0"/>
              <a:t>2022/7/22</a:t>
            </a:fld>
            <a:endParaRPr lang="en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AFABA-16A9-944E-AD9B-AEFFB632206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547210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180747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/>
              <a:t>要不问问前端 dev</a:t>
            </a:r>
            <a:r>
              <a:rPr lang="zh-CN" altLang="en-US"/>
              <a:t> 这么补充些</a:t>
            </a:r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25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719196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26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22782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-</a:t>
            </a:r>
            <a:r>
              <a:rPr lang="zh-CN" altLang="en-US"/>
              <a:t> 明细索引可以优化明细查询的性能，物化</a:t>
            </a:r>
            <a:r>
              <a:rPr lang="en-US" altLang="zh-CN"/>
              <a:t> Join</a:t>
            </a:r>
            <a:r>
              <a:rPr lang="zh-CN" altLang="en-US"/>
              <a:t>，设置 </a:t>
            </a:r>
            <a:r>
              <a:rPr lang="en-US" altLang="zh-CN"/>
              <a:t>Column</a:t>
            </a:r>
            <a:r>
              <a:rPr lang="zh-CN" altLang="en-US"/>
              <a:t> </a:t>
            </a:r>
            <a:r>
              <a:rPr lang="en-US" altLang="zh-CN"/>
              <a:t>Order</a:t>
            </a:r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31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000392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-</a:t>
            </a:r>
            <a:r>
              <a:rPr lang="zh-CN" altLang="en-US"/>
              <a:t> 明细索引可以优化明细查询的性能，物化</a:t>
            </a:r>
            <a:r>
              <a:rPr lang="en-US" altLang="zh-CN"/>
              <a:t> Join</a:t>
            </a:r>
            <a:r>
              <a:rPr lang="zh-CN" altLang="en-US"/>
              <a:t>，设置 </a:t>
            </a:r>
            <a:r>
              <a:rPr lang="en-US" altLang="zh-CN"/>
              <a:t>Column</a:t>
            </a:r>
            <a:r>
              <a:rPr lang="zh-CN" altLang="en-US"/>
              <a:t> </a:t>
            </a:r>
            <a:r>
              <a:rPr lang="en-US" altLang="zh-CN"/>
              <a:t>Order</a:t>
            </a:r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32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109602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https://kylin.apache.org/cn_blog/2021/06/17/Why-did-Youzan-choose-Kylin4/</a:t>
            </a:r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10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973865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zh-CN" altLang="en-US" dirty="0"/>
              <a:t>李阳的展望：</a:t>
            </a:r>
            <a:r>
              <a:rPr lang="en-US" altLang="zh-CN" dirty="0"/>
              <a:t>https://</a:t>
            </a:r>
            <a:r>
              <a:rPr lang="en-US" altLang="zh-CN" dirty="0" err="1"/>
              <a:t>mp.weixin.qq.com</a:t>
            </a:r>
            <a:r>
              <a:rPr lang="en-US" altLang="zh-CN" dirty="0"/>
              <a:t>/s/uZq9Ytse9AMnQlFN197QCg</a:t>
            </a:r>
          </a:p>
          <a:p>
            <a:pPr marL="171450" indent="-171450">
              <a:buFontTx/>
              <a:buChar char="-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引擎在向量加速、指令级优化方面尚有很大的提升空间。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依赖的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Spark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社区也有很强的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Native Engine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需求，乐观估计，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Native Engine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可以至少提升目前的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3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倍以上性能，值得投入。</a:t>
            </a:r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14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779023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15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75665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zh-CN" altLang="en-US" dirty="0"/>
              <a:t>李阳的展望：</a:t>
            </a:r>
            <a:r>
              <a:rPr lang="en-US" altLang="zh-CN" dirty="0"/>
              <a:t>https://</a:t>
            </a:r>
            <a:r>
              <a:rPr lang="en-US" altLang="zh-CN" dirty="0" err="1"/>
              <a:t>mp.weixin.qq.com</a:t>
            </a:r>
            <a:r>
              <a:rPr lang="en-US" altLang="zh-CN" dirty="0"/>
              <a:t>/s/uZq9Ytse9AMnQlFN197QCg</a:t>
            </a:r>
          </a:p>
          <a:p>
            <a:pPr marL="171450" indent="-171450">
              <a:buFontTx/>
              <a:buChar char="-"/>
            </a:pPr>
            <a:r>
              <a:rPr lang="en-US" altLang="zh-CN" dirty="0"/>
              <a:t>https://lists.apache.org/thread/4fkhyw1fyf0jg5cb18v7vxyqbn6vm3zv</a:t>
            </a:r>
          </a:p>
          <a:p>
            <a:pPr marL="171450" indent="-171450">
              <a:buFontTx/>
              <a:buChar char="-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引擎在向量加速、指令级优化方面尚有很大的提升空间。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依赖的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Spark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社区也有很强的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Native Engine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需求，乐观估计，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Native Engine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可以至少提升目前的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Kylin 3 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倍以上性能，值得投入。</a:t>
            </a:r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16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893129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N"/>
              <a:t>要不问问前端 dev</a:t>
            </a:r>
            <a:r>
              <a:rPr lang="zh-CN" altLang="en-US"/>
              <a:t> 这么补充些</a:t>
            </a:r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17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01314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-</a:t>
            </a:r>
            <a:r>
              <a:rPr lang="zh-CN" altLang="en-US" dirty="0"/>
              <a:t> </a:t>
            </a:r>
            <a:r>
              <a:rPr lang="en-US" dirty="0"/>
              <a:t>Cube</a:t>
            </a:r>
            <a:r>
              <a:rPr lang="zh-CN" altLang="en-US" dirty="0"/>
              <a:t>的概念相对冗余，一般来说一个</a:t>
            </a:r>
            <a:r>
              <a:rPr lang="en-US" dirty="0"/>
              <a:t>Model</a:t>
            </a:r>
            <a:r>
              <a:rPr lang="zh-CN" altLang="en-US" dirty="0"/>
              <a:t>一个 </a:t>
            </a:r>
            <a:r>
              <a:rPr lang="en-US" dirty="0"/>
              <a:t>Cube</a:t>
            </a:r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18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243102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/>
              <a:t>合并 </a:t>
            </a:r>
            <a:r>
              <a:rPr lang="en-US" altLang="zh-CN" sz="1200" dirty="0"/>
              <a:t>Model</a:t>
            </a:r>
            <a:r>
              <a:rPr lang="zh-CN" altLang="en-US" sz="1200" dirty="0"/>
              <a:t> 和 </a:t>
            </a:r>
            <a:r>
              <a:rPr lang="en-US" altLang="zh-CN" sz="1200" dirty="0"/>
              <a:t>Cube</a:t>
            </a:r>
            <a:r>
              <a:rPr lang="zh-CN" altLang="en-US" sz="1200" dirty="0"/>
              <a:t> 概念</a:t>
            </a:r>
            <a:endParaRPr lang="en-US" altLang="zh-CN" sz="1200" dirty="0"/>
          </a:p>
          <a:p>
            <a:r>
              <a:rPr lang="zh-CN" altLang="en-US" sz="1200" dirty="0"/>
              <a:t>新增 </a:t>
            </a:r>
            <a:r>
              <a:rPr lang="en-US" altLang="zh-CN" sz="1200" dirty="0"/>
              <a:t>Index/Layout</a:t>
            </a:r>
          </a:p>
          <a:p>
            <a:r>
              <a:rPr lang="zh-CN" altLang="en-US" sz="1200" dirty="0"/>
              <a:t>引入 </a:t>
            </a:r>
            <a:r>
              <a:rPr lang="en-US" altLang="zh-CN" sz="1200" dirty="0"/>
              <a:t>IndexPlan</a:t>
            </a:r>
            <a:r>
              <a:rPr lang="zh-CN" altLang="en-US" sz="1200" dirty="0"/>
              <a:t> 概念</a:t>
            </a:r>
            <a:endParaRPr lang="en-US" altLang="zh-CN" sz="1200" dirty="0"/>
          </a:p>
          <a:p>
            <a:r>
              <a:rPr lang="zh-CN" altLang="en-CN" sz="1200" dirty="0"/>
              <a:t>拆分</a:t>
            </a:r>
            <a:r>
              <a:rPr lang="zh-CN" altLang="en-US" sz="1200" dirty="0"/>
              <a:t>非核心元数据</a:t>
            </a:r>
            <a:endParaRPr lang="en-US" altLang="zh-CN" sz="1200" dirty="0"/>
          </a:p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20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104414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AFABA-16A9-944E-AD9B-AEFFB6322067}" type="slidenum">
              <a:rPr lang="en-CN" smtClean="0"/>
              <a:t>23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12875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AC3109-7E78-92F5-7915-D34F1D0FC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43464"/>
            <a:ext cx="9144000" cy="1754841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A4C364E-9C1E-118A-89AA-1B9491EF7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9999"/>
            <a:ext cx="9144000" cy="621331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6E771D36-0937-A47C-5AE7-7E43CE53B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3820" y="944376"/>
            <a:ext cx="7371474" cy="862295"/>
          </a:xfrm>
          <a:prstGeom prst="rect">
            <a:avLst/>
          </a:prstGeom>
        </p:spPr>
      </p:pic>
      <p:pic>
        <p:nvPicPr>
          <p:cNvPr id="10" name="图片 9" descr="图片包含 游戏机, 花, 画, 钟表&#10;&#10;描述已自动生成">
            <a:extLst>
              <a:ext uri="{FF2B5EF4-FFF2-40B4-BE49-F238E27FC236}">
                <a16:creationId xmlns:a16="http://schemas.microsoft.com/office/drawing/2014/main" id="{EF408F58-02FF-EA40-3A58-CD062F06E7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00" y="831725"/>
            <a:ext cx="995534" cy="1754841"/>
          </a:xfrm>
          <a:prstGeom prst="rect">
            <a:avLst/>
          </a:prstGeom>
        </p:spPr>
      </p:pic>
      <p:pic>
        <p:nvPicPr>
          <p:cNvPr id="12" name="图片 11" descr="卡通画&#10;&#10;中度可信度描述已自动生成">
            <a:extLst>
              <a:ext uri="{FF2B5EF4-FFF2-40B4-BE49-F238E27FC236}">
                <a16:creationId xmlns:a16="http://schemas.microsoft.com/office/drawing/2014/main" id="{E8A5DE9D-82DF-8B91-6064-4AFBA35928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13820" y="2019555"/>
            <a:ext cx="2508344" cy="40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9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724CC9-ED39-15F0-1374-BADF1FC83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60A8F73-DD84-879C-0B2A-120BD9095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9C1A22-2951-805E-CC81-6C633CAF5A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E258E9-F2F7-36E9-8C7A-E6B3A3314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E91F29-533D-79FA-8682-941D7860E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 descr="卡通画&#10;&#10;中度可信度描述已自动生成">
            <a:extLst>
              <a:ext uri="{FF2B5EF4-FFF2-40B4-BE49-F238E27FC236}">
                <a16:creationId xmlns:a16="http://schemas.microsoft.com/office/drawing/2014/main" id="{454C5B4B-95BD-752B-2C10-CB1EC9AA7D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AE32B089-FDAB-8C84-B4D9-A4513AFF07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71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4954F8E-8BFC-DF25-B4C1-508DCE59AB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75876D-63DA-B178-1949-AFA794FD0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B7EFF5-9AE5-5577-85C8-0DFA5AFE07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49D5CA-6757-2C9D-3D29-2093C3348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B2CCBE-9FDB-5FDA-6DB1-71D012B6B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 descr="卡通画&#10;&#10;中度可信度描述已自动生成">
            <a:extLst>
              <a:ext uri="{FF2B5EF4-FFF2-40B4-BE49-F238E27FC236}">
                <a16:creationId xmlns:a16="http://schemas.microsoft.com/office/drawing/2014/main" id="{11EAA3D3-AE50-2342-709A-61FDD51D1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2DADB1D3-0302-9452-1616-D04F90AA81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25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D8CAFD-A9BC-C347-8F86-9DF922C9A2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17575EB-F439-8E45-AB9E-F0569A4E7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31D926-63EF-9740-8C22-91FD72303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515E4A-4437-C245-A4D7-AEFE121E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7A5D0E-07FD-FE4A-AF4B-E425830CF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9654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BDB6B5-049A-7344-9D39-F23A0FC70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B7D6CE-6B72-7841-BACD-5BBBD32A7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DE5617-22AC-2541-A90A-BF604283D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328B27-50C5-2745-8C7C-8C063A65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ED8EEE-2BF0-B345-A98E-5D15391C2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4387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567646-E7F5-464C-94B5-3CC3BADA4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0E9CE2-9BE2-EC4C-9688-D5064A0F9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A4757F-618A-D24E-87CD-D52B8A644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4F0DED-511A-D047-B245-DD62D0A10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8BED9F-B092-4741-9CD7-500FF1ADF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36102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6159AD-F9E5-0C47-9488-1E979A646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2D9663-F834-484E-B901-C7B400BAEC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B8C2530-E2E8-1945-8BDF-8C7189162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968F42-859C-EF41-813F-B5D2BC164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C3E390-0E04-D14C-B5BE-C51A202F2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049938-BCC4-E640-9D8A-F91698638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5058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39A0C9-B60F-D844-9285-BB9CEFA85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D278FEE-3B3E-D34E-A5B5-9236EE1E7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91BB53-90BC-E946-B4D8-A31BC3AF8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0A2A10-CE2D-2D4A-AE7F-2720408E4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3083DB7-FF0A-C349-85CD-CFC1220D7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F6943F5-1F63-9144-8F48-676E173D0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35E2ABD-59CE-C44F-9715-2F738D442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BE9CA43-C47F-9743-B8C3-B227A2B03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0983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29996A-F767-324B-8039-ABA6FE306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BA99EA5-E956-EB43-8B3B-F38B68B77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9AC42D-D16C-814B-A487-65F449C3F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19543D-8B6C-8A44-946F-3D0ADA507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462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6EE364D-D994-A643-86D2-4FF657AEA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2A4BF1-22A4-ED4F-9F49-0A1DD0124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3C9BF3-0861-3440-AE21-8998D14F8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1840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D2BDFC-47B0-9945-9EB7-C22F143C8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39BA18-7B0C-F24F-90CD-7A5FEE989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7B77E8-83DF-3748-843E-487A99CDA6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31606A-B71E-3845-9E4A-86613CDCC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D4B712-85AA-B045-A244-5FA3DF149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10AAF0-CEB9-1C42-8FB5-B6D53EFFC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547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CBAE9C-DC9E-FB98-5858-845B61A2B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833763-FF24-7892-E330-57A3FA84C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21D124-A1C6-AA67-053D-1FB080A88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7C2A9A-0301-BEB0-3C52-65BEC9B48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7" name="图片 6" descr="卡通画&#10;&#10;中度可信度描述已自动生成">
            <a:extLst>
              <a:ext uri="{FF2B5EF4-FFF2-40B4-BE49-F238E27FC236}">
                <a16:creationId xmlns:a16="http://schemas.microsoft.com/office/drawing/2014/main" id="{F9A30A3C-0D26-43DC-586B-7E1D05D9BF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0A4B7DA3-23DE-989C-FCFC-A1FF7B4054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794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D7A344-38E9-7249-8251-5F1974005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A911732-302E-B34E-9337-8791B59E49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CE5AB9-4C5C-A54F-9604-36447E370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2AD048-D398-E64A-8525-A9B7CD025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35E60E-DB2B-E34D-93CF-D4C44D236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2B6857-747D-8740-906D-2FE96DB18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431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8666A2-4658-0141-ACB6-9A94203A1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FAEDDC-B3AE-894F-B7F7-413ED6D8FC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A09641-3002-D64C-A799-7BCABEB12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A82355-7ADD-D743-BF96-B340C4C82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4268C1-4D3F-FE40-BF68-3BE03784B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595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6C9389-4861-CB4A-ACEB-DCCDF2E48B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61C75EE-9636-B64F-9BA8-376C9ED79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F31AC0-BF32-D94A-9DC4-B93AB6410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0DE9B7-923F-D945-93DE-B8B9E0096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7D9D67-1653-C348-8422-6C466E909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682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6C41F9-2FF7-5492-9500-8A04F7079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ACABEE-F41E-6428-4701-ADC303F6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1A9414-02AA-5B37-781C-BEC9D7E626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3DAE94-C527-2B23-BE1D-BE27AF820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5FD75B-614C-0757-49E7-CD4484EE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 descr="卡通画&#10;&#10;中度可信度描述已自动生成">
            <a:extLst>
              <a:ext uri="{FF2B5EF4-FFF2-40B4-BE49-F238E27FC236}">
                <a16:creationId xmlns:a16="http://schemas.microsoft.com/office/drawing/2014/main" id="{5E458C34-3E20-6D45-E09E-2F59F7B909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7D4723C1-0EBE-322C-0DAB-769AF9DF23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18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3BF8B6-0C2C-7A04-AF2A-0002D70EB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75DCD1-2B31-C718-6D32-DDD3334174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D8AF51-1F66-C800-7B0F-F72DABB3F7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48EC58-4711-4E3C-E951-B710A17258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27570D-0EC3-027C-61B7-EF8529332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D4E404-FEFA-5A89-1D3D-288BC1D21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48764A09-01BC-20D5-9343-B275B0BDD6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9" name="图片 8" descr="卡通画&#10;&#10;中度可信度描述已自动生成">
            <a:extLst>
              <a:ext uri="{FF2B5EF4-FFF2-40B4-BE49-F238E27FC236}">
                <a16:creationId xmlns:a16="http://schemas.microsoft.com/office/drawing/2014/main" id="{D8E36CEF-1CCF-0C93-D462-AFB266E938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53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362ED9-1FF1-8D05-2819-4E37D0261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8C6E5F-4C38-15E2-3725-42C975C8D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F655A71-DC69-B5EA-AF41-6F97E0610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3FBF14-4C73-E0CE-F01A-8673555D7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5DDA618-94C3-62A5-C277-56D34D8639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C7EDEE-28AA-0D29-B480-7471D28F3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907BC52-46C3-B284-0904-A1CE6789A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C145370-25F7-332B-FD61-9F4C621EB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0" name="图片 9" descr="卡通画&#10;&#10;中度可信度描述已自动生成">
            <a:extLst>
              <a:ext uri="{FF2B5EF4-FFF2-40B4-BE49-F238E27FC236}">
                <a16:creationId xmlns:a16="http://schemas.microsoft.com/office/drawing/2014/main" id="{2637EC8D-4507-DC17-E6A7-C423F94643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11" name="图片 10" descr="卡通画&#10;&#10;中度可信度描述已自动生成">
            <a:extLst>
              <a:ext uri="{FF2B5EF4-FFF2-40B4-BE49-F238E27FC236}">
                <a16:creationId xmlns:a16="http://schemas.microsoft.com/office/drawing/2014/main" id="{111C519C-5AFB-4B7C-72BC-F8FF3BC616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71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95A2BC-CE9F-3D5D-27C1-2B9AD494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92D8C2B-8B04-E696-AAF9-D96A535B5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09FB83-4185-6248-8419-3B1AC1E20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2CC2CA-7E74-5468-B8A3-423486E3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6" name="图片 5" descr="卡通画&#10;&#10;中度可信度描述已自动生成">
            <a:extLst>
              <a:ext uri="{FF2B5EF4-FFF2-40B4-BE49-F238E27FC236}">
                <a16:creationId xmlns:a16="http://schemas.microsoft.com/office/drawing/2014/main" id="{7EB50B1E-7D10-DFC5-08ED-B4089A5BD3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7" name="图片 6" descr="卡通画&#10;&#10;中度可信度描述已自动生成">
            <a:extLst>
              <a:ext uri="{FF2B5EF4-FFF2-40B4-BE49-F238E27FC236}">
                <a16:creationId xmlns:a16="http://schemas.microsoft.com/office/drawing/2014/main" id="{96F7B00E-18E3-18A9-5C18-C63367E555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21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9DC80B-112A-2D13-08AA-408AB9A043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7730B89-74F2-A503-A117-72008CCD6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897FDD-4749-D8EF-4E83-F982BBFF0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5" name="图片 4" descr="卡通画&#10;&#10;中度可信度描述已自动生成">
            <a:extLst>
              <a:ext uri="{FF2B5EF4-FFF2-40B4-BE49-F238E27FC236}">
                <a16:creationId xmlns:a16="http://schemas.microsoft.com/office/drawing/2014/main" id="{CC119EBB-7C28-D704-1388-090B340ECB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6" name="图片 5" descr="卡通画&#10;&#10;中度可信度描述已自动生成">
            <a:extLst>
              <a:ext uri="{FF2B5EF4-FFF2-40B4-BE49-F238E27FC236}">
                <a16:creationId xmlns:a16="http://schemas.microsoft.com/office/drawing/2014/main" id="{F780D2B6-A16A-93D1-43FB-D09D4458BC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33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93C990-46EF-12F2-2FD1-46E99A164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B4BBE4-DB0F-CDF2-D18B-F5EC50936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DE2AFF-A251-12BF-07AB-B958EC4970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D9E49E-F30F-4119-8C06-64734D259E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597651-928F-802C-4CD9-2D317EE3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66BDF5-6470-CA65-327D-011A50597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8CAD4836-F651-CB72-6419-8BBABDAE1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9" name="图片 8" descr="卡通画&#10;&#10;中度可信度描述已自动生成">
            <a:extLst>
              <a:ext uri="{FF2B5EF4-FFF2-40B4-BE49-F238E27FC236}">
                <a16:creationId xmlns:a16="http://schemas.microsoft.com/office/drawing/2014/main" id="{A3CC20F3-86E4-DA6F-6C42-F041674C0E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0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DEE479-D31E-D7CB-E0B1-1BEB2C550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BC0657C-5998-7F85-CBEE-C8CE18770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ACA906-A826-1C3D-253F-5D327A5A8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ECD2E2-015F-E047-7BB4-5E31BBBEA9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2031A7-994B-2540-A396-83BA38BF96C2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6827B1-CA65-C53E-A025-C53C7699B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112816-18B3-3C19-1831-AAC390324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5554E0-020B-0747-B642-3D5ED254EE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 descr="卡通画&#10;&#10;中度可信度描述已自动生成">
            <a:extLst>
              <a:ext uri="{FF2B5EF4-FFF2-40B4-BE49-F238E27FC236}">
                <a16:creationId xmlns:a16="http://schemas.microsoft.com/office/drawing/2014/main" id="{FB22477A-A3F7-B422-AAD6-414063FA20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7492" y="6291956"/>
            <a:ext cx="1498139" cy="175249"/>
          </a:xfrm>
          <a:prstGeom prst="rect">
            <a:avLst/>
          </a:prstGeom>
        </p:spPr>
      </p:pic>
      <p:pic>
        <p:nvPicPr>
          <p:cNvPr id="9" name="图片 8" descr="卡通画&#10;&#10;中度可信度描述已自动生成">
            <a:extLst>
              <a:ext uri="{FF2B5EF4-FFF2-40B4-BE49-F238E27FC236}">
                <a16:creationId xmlns:a16="http://schemas.microsoft.com/office/drawing/2014/main" id="{1AB09319-FDB6-BB2F-9150-159427A77B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3145" y="6294398"/>
            <a:ext cx="1130655" cy="1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78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4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A600B4-DB4C-277E-2F8A-C14AF550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F5CE07-C925-3C45-B776-0968B2C9F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E72C963-8210-69BA-B029-6C8119EF6C9A}"/>
              </a:ext>
            </a:extLst>
          </p:cNvPr>
          <p:cNvSpPr/>
          <p:nvPr userDrawn="1"/>
        </p:nvSpPr>
        <p:spPr>
          <a:xfrm>
            <a:off x="0" y="0"/>
            <a:ext cx="154983" cy="6858000"/>
          </a:xfrm>
          <a:prstGeom prst="rect">
            <a:avLst/>
          </a:prstGeom>
          <a:gradFill flip="none" rotWithShape="1">
            <a:gsLst>
              <a:gs pos="0">
                <a:srgbClr val="2A2865"/>
              </a:gs>
              <a:gs pos="74000">
                <a:srgbClr val="DC502D"/>
              </a:gs>
              <a:gs pos="63000">
                <a:srgbClr val="C1203F"/>
              </a:gs>
              <a:gs pos="46000">
                <a:srgbClr val="B4204E"/>
              </a:gs>
              <a:gs pos="28000">
                <a:srgbClr val="722B82"/>
              </a:gs>
              <a:gs pos="100000">
                <a:srgbClr val="F79923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563376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SimHei" panose="02010609060101010101" pitchFamily="49" charset="-122"/>
          <a:ea typeface="SimHei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5B8AF8-21B0-DB4E-8798-1570F3601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C553F6-BCD0-F44C-8BB6-80CF41783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FCFD8-CDD4-2D47-93DC-5FDEC3BCB9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872B3-F1B5-9A40-A274-B3B836E7D59D}" type="datetimeFigureOut">
              <a:rPr kumimoji="1" lang="zh-CN" altLang="en-US" smtClean="0"/>
              <a:t>2022/7/22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6507F3-AB98-7E42-99C4-CA9749929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7FC2C7-E8F3-5C4B-81AE-2DC0B2E591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C355D-4FBA-3F4F-B08A-7C89B7F8C9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467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kylin.apache.org/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4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42AACD-661B-E65C-188E-405F9BA7B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43465"/>
            <a:ext cx="9403644" cy="1744714"/>
          </a:xfrm>
        </p:spPr>
        <p:txBody>
          <a:bodyPr>
            <a:noAutofit/>
          </a:bodyPr>
          <a:lstStyle/>
          <a:p>
            <a:r>
              <a:rPr lang="en-US" dirty="0"/>
              <a:t>更</a:t>
            </a:r>
            <a:r>
              <a:rPr lang="zh-CN" altLang="en-US" dirty="0"/>
              <a:t>易用、更</a:t>
            </a:r>
            <a:r>
              <a:rPr lang="en-US" dirty="0"/>
              <a:t>强劲</a:t>
            </a:r>
            <a:r>
              <a:rPr lang="zh-CN" altLang="en-US" dirty="0"/>
              <a:t>的大数据分析平台</a:t>
            </a:r>
            <a:br>
              <a:rPr lang="en-US" dirty="0"/>
            </a:br>
            <a:r>
              <a:rPr lang="en-US" dirty="0"/>
              <a:t>Kylin 5.0 社区路线一览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AB32FA7-0E74-521E-ED5C-ECF8143377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/>
              <a:t>俞霄翔</a:t>
            </a:r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id="{BAEC5457-6EC2-9AA7-68E8-66242F5261FB}"/>
              </a:ext>
            </a:extLst>
          </p:cNvPr>
          <p:cNvSpPr txBox="1">
            <a:spLocks/>
          </p:cNvSpPr>
          <p:nvPr/>
        </p:nvSpPr>
        <p:spPr>
          <a:xfrm>
            <a:off x="1524000" y="5051330"/>
            <a:ext cx="9144000" cy="621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800" dirty="0">
                <a:solidFill>
                  <a:schemeClr val="bg1">
                    <a:lumMod val="65000"/>
                  </a:schemeClr>
                </a:solidFill>
              </a:rPr>
              <a:t>2022.07.31</a:t>
            </a:r>
            <a:endParaRPr kumimoji="1" lang="zh-CN" altLang="en-US" sz="1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51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Kylin</a:t>
            </a:r>
            <a:r>
              <a:rPr lang="zh-CN" altLang="en-US"/>
              <a:t> </a:t>
            </a:r>
            <a:r>
              <a:rPr lang="en-US" altLang="zh-CN" dirty="0"/>
              <a:t>4</a:t>
            </a:r>
            <a:r>
              <a:rPr lang="zh-CN" altLang="en-US"/>
              <a:t> 升级改造一览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400" dirty="0"/>
              <a:t>相比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3.0</a:t>
            </a:r>
            <a:r>
              <a:rPr kumimoji="1" lang="zh-CN" altLang="en-US" sz="2400" dirty="0"/>
              <a:t>，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4.0</a:t>
            </a:r>
            <a:r>
              <a:rPr kumimoji="1" lang="zh-CN" altLang="en-US" sz="2400" dirty="0"/>
              <a:t> 去</a:t>
            </a:r>
            <a:r>
              <a:rPr kumimoji="1" lang="en-US" altLang="zh-CN" sz="2400" dirty="0"/>
              <a:t> HBase</a:t>
            </a:r>
            <a:r>
              <a:rPr kumimoji="1" lang="zh-CN" altLang="en-US" sz="2400" dirty="0"/>
              <a:t>，支持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存算分离</a:t>
            </a:r>
            <a:r>
              <a:rPr kumimoji="1" lang="zh-CN" altLang="en-US" sz="2400" dirty="0"/>
              <a:t>架构</a:t>
            </a:r>
            <a:endParaRPr kumimoji="1" lang="en-US" altLang="zh-CN" sz="2400" dirty="0"/>
          </a:p>
          <a:p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消除查询单点</a:t>
            </a:r>
            <a:r>
              <a:rPr kumimoji="1" lang="zh-CN" altLang="en-US" sz="2400" dirty="0"/>
              <a:t>：基于 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的分布式查询引擎</a:t>
            </a:r>
            <a:endParaRPr kumimoji="1" lang="en-US" altLang="zh-CN" sz="2400" dirty="0"/>
          </a:p>
          <a:p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构建引擎优化</a:t>
            </a:r>
            <a:r>
              <a:rPr kumimoji="1" lang="zh-CN" altLang="en-US" sz="2400" dirty="0"/>
              <a:t>：步骤减少，去除维度字典，全局字典分布式构建</a:t>
            </a:r>
            <a:endParaRPr kumimoji="1" lang="en-US" altLang="zh-CN" sz="2400" dirty="0"/>
          </a:p>
          <a:p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有赞、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TP-Link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zh-CN" altLang="en-US" sz="2400" dirty="0"/>
              <a:t>众多公司从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2.X</a:t>
            </a:r>
            <a:r>
              <a:rPr kumimoji="1" lang="zh-CN" altLang="en-US" sz="2400" dirty="0"/>
              <a:t> 升级到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</a:t>
            </a:r>
          </a:p>
          <a:p>
            <a:pPr lvl="1"/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Build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duration:82min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–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15min</a:t>
            </a:r>
          </a:p>
          <a:p>
            <a:pPr lvl="1"/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Query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latency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:27s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 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2s</a:t>
            </a:r>
            <a:endParaRPr kumimoji="1" lang="zh-CN" alt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72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</a:t>
            </a:r>
            <a:r>
              <a:rPr lang="zh-CN" altLang="en-US" dirty="0"/>
              <a:t> </a:t>
            </a:r>
            <a:r>
              <a:rPr lang="en-US" dirty="0"/>
              <a:t>Kylin</a:t>
            </a:r>
            <a:r>
              <a:rPr lang="zh-CN" altLang="en-US" dirty="0"/>
              <a:t> </a:t>
            </a:r>
            <a:r>
              <a:rPr lang="en-US" altLang="zh-CN" dirty="0"/>
              <a:t>4.0</a:t>
            </a:r>
            <a:r>
              <a:rPr lang="en-US" dirty="0"/>
              <a:t> </a:t>
            </a:r>
            <a:r>
              <a:rPr lang="zh-CN" altLang="en-US" dirty="0"/>
              <a:t>的架构</a:t>
            </a:r>
            <a:endParaRPr kumimoji="1" lang="zh-CN" altLang="en-US" dirty="0"/>
          </a:p>
        </p:txBody>
      </p:sp>
      <p:sp>
        <p:nvSpPr>
          <p:cNvPr id="41" name="内容占位符 2">
            <a:extLst>
              <a:ext uri="{FF2B5EF4-FFF2-40B4-BE49-F238E27FC236}">
                <a16:creationId xmlns:a16="http://schemas.microsoft.com/office/drawing/2014/main" id="{53078E2E-1E37-A69A-5A5B-AC494EE08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483498" cy="4351338"/>
          </a:xfrm>
        </p:spPr>
        <p:txBody>
          <a:bodyPr>
            <a:normAutofit/>
          </a:bodyPr>
          <a:lstStyle/>
          <a:p>
            <a:r>
              <a:rPr kumimoji="1" lang="zh-CN" altLang="en-US" sz="2000"/>
              <a:t>可插拔式架构</a:t>
            </a:r>
          </a:p>
          <a:p>
            <a:r>
              <a:rPr kumimoji="1" lang="zh-CN" altLang="en-US" sz="2000"/>
              <a:t>存储：</a:t>
            </a:r>
            <a:r>
              <a:rPr kumimoji="1" lang="en-US" altLang="zh-CN" sz="2000">
                <a:solidFill>
                  <a:srgbClr val="F79923"/>
                </a:solidFill>
              </a:rPr>
              <a:t>Parquet</a:t>
            </a:r>
          </a:p>
          <a:p>
            <a:r>
              <a:rPr kumimoji="1" lang="zh-CN" altLang="en-US" sz="2000"/>
              <a:t>构建引擎：</a:t>
            </a:r>
            <a:r>
              <a:rPr kumimoji="1" lang="en-US" altLang="zh-CN" sz="2000"/>
              <a:t>Spark</a:t>
            </a:r>
          </a:p>
          <a:p>
            <a:r>
              <a:rPr kumimoji="1" lang="zh-CN" altLang="en-US" sz="2000"/>
              <a:t>查询引擎：</a:t>
            </a:r>
            <a:r>
              <a:rPr kumimoji="1" lang="en-US" altLang="zh-CN" sz="2000">
                <a:solidFill>
                  <a:srgbClr val="F79923"/>
                </a:solidFill>
              </a:rPr>
              <a:t>Spark</a:t>
            </a:r>
          </a:p>
          <a:p>
            <a:r>
              <a:rPr kumimoji="1" lang="zh-CN" altLang="en-US" sz="2000"/>
              <a:t>亚秒级响应</a:t>
            </a:r>
          </a:p>
          <a:p>
            <a:r>
              <a:rPr kumimoji="1" lang="zh-CN" altLang="en-US" sz="2000"/>
              <a:t>高并发</a:t>
            </a:r>
          </a:p>
          <a:p>
            <a:r>
              <a:rPr kumimoji="1" lang="zh-CN" altLang="en-US" sz="2000"/>
              <a:t>标准 </a:t>
            </a:r>
            <a:r>
              <a:rPr kumimoji="1" lang="en-US" altLang="zh-CN" sz="2000"/>
              <a:t>SQL</a:t>
            </a:r>
          </a:p>
          <a:p>
            <a:r>
              <a:rPr kumimoji="1" lang="en-US" altLang="zh-CN" sz="2000"/>
              <a:t>JDBC/ODBC/Rest API/</a:t>
            </a:r>
            <a:r>
              <a:rPr kumimoji="1" lang="en-US" altLang="zh-CN" sz="2000">
                <a:solidFill>
                  <a:srgbClr val="F79923"/>
                </a:solidFill>
              </a:rPr>
              <a:t>MDX</a:t>
            </a:r>
          </a:p>
          <a:p>
            <a:r>
              <a:rPr kumimoji="1" lang="zh-CN" altLang="en-US" sz="2000"/>
              <a:t>无缝集成各种 </a:t>
            </a:r>
            <a:r>
              <a:rPr kumimoji="1" lang="en-US" altLang="zh-CN" sz="2000"/>
              <a:t>BI </a:t>
            </a:r>
            <a:r>
              <a:rPr kumimoji="1" lang="zh-CN" altLang="en-US" sz="2000"/>
              <a:t>工具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4254A5-3BC0-D58D-2314-FF72D02EE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856" y="1561681"/>
            <a:ext cx="8646935" cy="461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09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Kylin</a:t>
            </a:r>
            <a:r>
              <a:rPr kumimoji="1" lang="zh-CN" altLang="en-US" dirty="0"/>
              <a:t> 支持使用</a:t>
            </a:r>
            <a:r>
              <a:rPr kumimoji="1" lang="en-US" altLang="zh-CN" dirty="0"/>
              <a:t>Excel</a:t>
            </a:r>
            <a:r>
              <a:rPr kumimoji="1" lang="zh-CN" altLang="en-US" dirty="0"/>
              <a:t>进行大数据分析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2400" dirty="0"/>
              <a:t>MDX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是一个支持 </a:t>
            </a:r>
            <a:r>
              <a:rPr kumimoji="1" lang="en-US" altLang="zh-CN" sz="2400" dirty="0"/>
              <a:t>Apache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的</a:t>
            </a:r>
            <a:r>
              <a:rPr kumimoji="1" lang="en-US" altLang="zh-CN" sz="2400" dirty="0"/>
              <a:t> MDX</a:t>
            </a:r>
            <a:r>
              <a:rPr kumimoji="1" lang="zh-CN" altLang="en-US" sz="2400" dirty="0"/>
              <a:t> 计算引擎，</a:t>
            </a:r>
            <a:r>
              <a:rPr kumimoji="1" lang="zh-CN" altLang="en-CN" sz="2400" dirty="0"/>
              <a:t>支持</a:t>
            </a:r>
            <a:r>
              <a:rPr kumimoji="1" lang="zh-CN" altLang="en-US" sz="2400" dirty="0"/>
              <a:t>对接 </a:t>
            </a:r>
            <a:r>
              <a:rPr kumimoji="1" lang="en-US" altLang="zh-CN" sz="2400" dirty="0"/>
              <a:t>Excel</a:t>
            </a:r>
            <a:r>
              <a:rPr kumimoji="1" lang="zh-CN" altLang="en-US" sz="2400" dirty="0"/>
              <a:t>、</a:t>
            </a:r>
            <a:r>
              <a:rPr kumimoji="1" lang="en-US" altLang="zh-CN" sz="2400" dirty="0"/>
              <a:t>Power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BI</a:t>
            </a:r>
            <a:r>
              <a:rPr kumimoji="1" lang="zh-CN" altLang="en-US" sz="2400" dirty="0"/>
              <a:t>、</a:t>
            </a:r>
            <a:r>
              <a:rPr kumimoji="1" lang="en-US" altLang="zh-CN" sz="2400" dirty="0"/>
              <a:t>Tableau</a:t>
            </a:r>
          </a:p>
          <a:p>
            <a:r>
              <a:rPr kumimoji="1" lang="zh-CN" altLang="en-US" sz="2400" dirty="0"/>
              <a:t>爱的番茄的业务场景中，</a:t>
            </a:r>
            <a:r>
              <a:rPr kumimoji="1" lang="en-US" altLang="zh-CN" sz="2400" dirty="0"/>
              <a:t>MDX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Kylin</a:t>
            </a:r>
            <a:r>
              <a:rPr kumimoji="1" lang="zh-CN" altLang="en-US" sz="2400" dirty="0"/>
              <a:t> 使得运营人员可以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使用</a:t>
            </a:r>
            <a:r>
              <a:rPr kumimoji="1"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Excel</a:t>
            </a:r>
            <a:r>
              <a:rPr kumimoji="1"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进行自助数据分析</a:t>
            </a:r>
            <a:r>
              <a:rPr kumimoji="1" lang="zh-CN" altLang="en-US" sz="2400" dirty="0"/>
              <a:t>，助力中小企业减少大量研发成本</a:t>
            </a:r>
            <a:endParaRPr kumimoji="1" lang="en-US" altLang="zh-CN" sz="2400" dirty="0"/>
          </a:p>
          <a:p>
            <a:pPr lvl="1"/>
            <a:r>
              <a:rPr kumimoji="1" lang="en-US" altLang="zh-CN" sz="2000" dirty="0"/>
              <a:t>Before</a:t>
            </a:r>
            <a:r>
              <a:rPr kumimoji="1" lang="zh-CN" altLang="en-US" sz="2000" dirty="0"/>
              <a:t>：运营同学熟悉</a:t>
            </a:r>
            <a:r>
              <a:rPr kumimoji="1" lang="en-US" altLang="zh-CN" sz="2000" dirty="0"/>
              <a:t> Excel</a:t>
            </a:r>
            <a:r>
              <a:rPr kumimoji="1" lang="zh-CN" altLang="en-US" sz="2000" dirty="0"/>
              <a:t>，但是不熟悉</a:t>
            </a:r>
            <a:r>
              <a:rPr kumimoji="1" lang="en-US" altLang="zh-CN" sz="2000" dirty="0"/>
              <a:t> SQL</a:t>
            </a:r>
            <a:r>
              <a:rPr kumimoji="1" lang="zh-CN" altLang="en-US" sz="2000" dirty="0"/>
              <a:t>，也不了解字段的业务含义，只能求助数据开发同学写</a:t>
            </a:r>
            <a:r>
              <a:rPr kumimoji="1" lang="en-US" altLang="zh-CN" sz="2000" dirty="0"/>
              <a:t> SQL</a:t>
            </a:r>
            <a:r>
              <a:rPr kumimoji="1" lang="zh-CN" altLang="en-US" sz="2000" dirty="0"/>
              <a:t> ，以跨团队的方式完成取数过程</a:t>
            </a:r>
            <a:endParaRPr kumimoji="1" lang="en-US" altLang="zh-CN" sz="2000" dirty="0"/>
          </a:p>
          <a:p>
            <a:pPr lvl="1"/>
            <a:r>
              <a:rPr kumimoji="1" lang="en-US" altLang="zh-CN" sz="2000" dirty="0"/>
              <a:t>Now</a:t>
            </a:r>
            <a:r>
              <a:rPr kumimoji="1" lang="zh-CN" altLang="en-US" sz="2000" dirty="0"/>
              <a:t>：数据开发同学基于大家沟通的共识，构建好完备的数据集，定义好运营同学看得懂的维度和指标，然后运营可以轻松地通过</a:t>
            </a:r>
            <a:r>
              <a:rPr kumimoji="1" lang="en-US" altLang="zh-CN" sz="2000" dirty="0"/>
              <a:t> Excel</a:t>
            </a:r>
            <a:r>
              <a:rPr kumimoji="1" lang="zh-CN" altLang="en-US" sz="2000" dirty="0"/>
              <a:t> 完成自助取数和多维数据分析，</a:t>
            </a:r>
            <a:r>
              <a:rPr kumimoji="1" lang="zh-CN" altLang="en-CN" sz="2000" dirty="0"/>
              <a:t>不再需要</a:t>
            </a:r>
            <a:r>
              <a:rPr kumimoji="1" lang="zh-CN" altLang="en-US" sz="2000" dirty="0"/>
              <a:t>沟通需求和等待</a:t>
            </a:r>
            <a:endParaRPr kumimoji="1" lang="en-US" altLang="zh-CN" sz="2000" dirty="0"/>
          </a:p>
          <a:p>
            <a:pPr lvl="1"/>
            <a:r>
              <a:rPr kumimoji="1" lang="zh-CN" altLang="en-US" sz="2000" dirty="0"/>
              <a:t>支持大量典型业务查询场景，例如 </a:t>
            </a:r>
            <a:r>
              <a:rPr kumimoji="1" lang="en-US" altLang="zh-CN" sz="2000" dirty="0"/>
              <a:t>YTD</a:t>
            </a:r>
            <a:r>
              <a:rPr kumimoji="1" lang="zh-CN" altLang="en-US" sz="2000" dirty="0"/>
              <a:t> 等</a:t>
            </a:r>
            <a:endParaRPr kumimoji="1" lang="en-US" altLang="zh-CN" sz="2000" dirty="0"/>
          </a:p>
          <a:p>
            <a:pPr lvl="1"/>
            <a:r>
              <a:rPr kumimoji="1" lang="zh-CN" altLang="en-US" sz="2000" dirty="0"/>
              <a:t>使用体验接近</a:t>
            </a:r>
            <a:r>
              <a:rPr kumimoji="1" lang="en-US" altLang="zh-CN" sz="2000" dirty="0"/>
              <a:t> SSAS</a:t>
            </a:r>
          </a:p>
          <a:p>
            <a:pPr lvl="1"/>
            <a:endParaRPr kumimoji="1" lang="zh-CN" alt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426F99-A93D-49BC-2CD5-0D1C91D26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377" y="4635359"/>
            <a:ext cx="3795275" cy="129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5FA29C3-FFC2-DF5F-D2DF-83B46004C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下一代 </a:t>
            </a:r>
            <a:r>
              <a:rPr lang="en-US" dirty="0"/>
              <a:t>Kylin </a:t>
            </a:r>
            <a:r>
              <a:rPr lang="zh-CN" altLang="en-US"/>
              <a:t>的路线介绍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4720A0F-2047-AB2E-D36C-333CADFBA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The</a:t>
            </a:r>
            <a:r>
              <a:rPr lang="zh-CN" altLang="en-US"/>
              <a:t> </a:t>
            </a:r>
            <a:r>
              <a:rPr lang="en-US" altLang="zh-CN"/>
              <a:t>Roadmap</a:t>
            </a:r>
            <a:r>
              <a:rPr lang="zh-CN" altLang="en-US"/>
              <a:t> </a:t>
            </a:r>
            <a:r>
              <a:rPr lang="en-US" altLang="zh-CN"/>
              <a:t>of</a:t>
            </a:r>
            <a:r>
              <a:rPr lang="zh-CN" altLang="en-US"/>
              <a:t> </a:t>
            </a:r>
            <a:r>
              <a:rPr lang="en-US" altLang="zh-CN"/>
              <a:t>Kylin</a:t>
            </a:r>
            <a:r>
              <a:rPr lang="zh-CN" altLang="en-US"/>
              <a:t> </a:t>
            </a:r>
            <a:r>
              <a:rPr lang="en-US" altLang="zh-CN"/>
              <a:t>5.0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44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Kylin</a:t>
            </a:r>
            <a:r>
              <a:rPr lang="zh-CN" altLang="en-US" dirty="0"/>
              <a:t> </a:t>
            </a:r>
            <a:r>
              <a:rPr lang="en-US" altLang="zh-CN" dirty="0"/>
              <a:t>4</a:t>
            </a:r>
            <a:r>
              <a:rPr lang="zh-CN" altLang="en-US" dirty="0"/>
              <a:t> 的局限性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CN" sz="2400" dirty="0"/>
              <a:t>维度数量</a:t>
            </a:r>
            <a:r>
              <a:rPr kumimoji="1" lang="zh-CN" altLang="en-US" sz="2400" dirty="0"/>
              <a:t>有上限，最多支持 </a:t>
            </a:r>
            <a:r>
              <a:rPr kumimoji="1" lang="en-US" altLang="zh-CN" sz="2400" dirty="0"/>
              <a:t>63</a:t>
            </a:r>
            <a:r>
              <a:rPr kumimoji="1" lang="zh-CN" altLang="en-US" sz="2400" dirty="0"/>
              <a:t> 个维度</a:t>
            </a:r>
            <a:endParaRPr kumimoji="1" lang="en-US" altLang="zh-CN" sz="2400" dirty="0"/>
          </a:p>
          <a:p>
            <a:r>
              <a:rPr kumimoji="1" lang="zh-CN" altLang="en-US" sz="2400" dirty="0"/>
              <a:t>模型变更限制多，不能随意添加维度和度量</a:t>
            </a:r>
            <a:endParaRPr kumimoji="1" lang="en-US" altLang="zh-CN" sz="2400" dirty="0"/>
          </a:p>
          <a:p>
            <a:r>
              <a:rPr kumimoji="1" lang="en-US" altLang="zh-CN" sz="2400" dirty="0"/>
              <a:t>Cube</a:t>
            </a:r>
            <a:r>
              <a:rPr kumimoji="1" lang="zh-CN" altLang="en-US" sz="2400" dirty="0"/>
              <a:t> 元数据限制多，无法灵活管理索引，例如无法添加或者刷新部分索引</a:t>
            </a:r>
            <a:endParaRPr kumimoji="1" lang="en-US" altLang="zh-CN" sz="2400" dirty="0"/>
          </a:p>
          <a:p>
            <a:r>
              <a:rPr kumimoji="1" lang="zh-CN" altLang="en-US" sz="2400" dirty="0"/>
              <a:t>查询性能仍有提升空间，没有利用向量加速、指令级优化等技术</a:t>
            </a:r>
            <a:endParaRPr kumimoji="1" lang="en-US" altLang="zh-CN" sz="2400" dirty="0"/>
          </a:p>
          <a:p>
            <a:r>
              <a:rPr kumimoji="1" lang="zh-CN" altLang="en-US" sz="2400" dirty="0"/>
              <a:t>长期使用后元数据存储膨胀，造成元数据读取性能下降</a:t>
            </a:r>
            <a:endParaRPr kumimoji="1" lang="en-US" altLang="zh-CN" sz="2400" dirty="0"/>
          </a:p>
          <a:p>
            <a:r>
              <a:rPr kumimoji="1" lang="zh-CN" altLang="en-US" sz="2400" dirty="0"/>
              <a:t>当前的元数据同步机制下，偶尔出现集群节点元数据不一致的情况</a:t>
            </a:r>
            <a:endParaRPr kumimoji="1"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480582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Kylin 5.0 社区路线一览</a:t>
            </a:r>
            <a:endParaRPr kumimoji="1" lang="zh-CN" alt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544D679-03EA-6C3C-E708-B204C732C1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0385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06635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20556" cy="1325563"/>
          </a:xfrm>
        </p:spPr>
        <p:txBody>
          <a:bodyPr/>
          <a:lstStyle/>
          <a:p>
            <a:r>
              <a:rPr lang="en-US" dirty="0"/>
              <a:t>Kylin 5.0 社区路线一览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49622" cy="4351338"/>
          </a:xfrm>
        </p:spPr>
        <p:txBody>
          <a:bodyPr>
            <a:normAutofit/>
          </a:bodyPr>
          <a:lstStyle/>
          <a:p>
            <a:r>
              <a:rPr kumimoji="1" lang="zh-CN" altLang="en-CN" sz="2400" dirty="0"/>
              <a:t>统一</a:t>
            </a:r>
            <a:r>
              <a:rPr kumimoji="1" lang="zh-CN" altLang="en-US" sz="2400" dirty="0"/>
              <a:t>灵活、高性能、可扩展、云原生的大数据分析平台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对接多种数据源</a:t>
            </a:r>
            <a:r>
              <a:rPr kumimoji="1" lang="en-US" altLang="zh-CN" sz="2400" dirty="0"/>
              <a:t>(Hive/JDBC/Kafka)</a:t>
            </a:r>
          </a:p>
          <a:p>
            <a:pPr lvl="1"/>
            <a:r>
              <a:rPr kumimoji="1" lang="zh-CN" altLang="en-US" sz="2400" dirty="0"/>
              <a:t>支持多种查询接口（</a:t>
            </a:r>
            <a:r>
              <a:rPr kumimoji="1" lang="en-US" altLang="zh-CN" sz="2400" dirty="0"/>
              <a:t>SQL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&amp;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MDX/DAX</a:t>
            </a:r>
            <a:r>
              <a:rPr kumimoji="1" lang="zh-CN" altLang="en-US" sz="2400" dirty="0"/>
              <a:t>）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支持多种计算引擎</a:t>
            </a:r>
            <a:r>
              <a:rPr kumimoji="1" lang="en-US" altLang="zh-CN" sz="2400" dirty="0"/>
              <a:t>(Vanilla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vs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Native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)</a:t>
            </a:r>
          </a:p>
          <a:p>
            <a:pPr lvl="1"/>
            <a:r>
              <a:rPr kumimoji="1" lang="zh-CN" altLang="en-US" sz="2400" dirty="0"/>
              <a:t>面向业务的指标管理平台的底座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支持部署 </a:t>
            </a:r>
            <a:r>
              <a:rPr kumimoji="1" lang="en-US" altLang="zh-CN" sz="2400" dirty="0"/>
              <a:t>K8s</a:t>
            </a:r>
            <a:endParaRPr kumimoji="1" lang="zh-CN" alt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DB2BD-1DCF-6220-D585-19388055D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389" y="0"/>
            <a:ext cx="5096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21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Kylin 5.0 社区路线一览</a:t>
            </a:r>
            <a:endParaRPr kumimoji="1" lang="zh-CN" alt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C8D681AB-C311-E106-A27A-D5381461D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33" y="1518395"/>
            <a:ext cx="9274282" cy="49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84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当前</a:t>
            </a:r>
            <a:r>
              <a:rPr kumimoji="1" lang="zh-CN" altLang="en-CN" dirty="0"/>
              <a:t>元数据</a:t>
            </a:r>
            <a:r>
              <a:rPr kumimoji="1" lang="zh-CN" altLang="en-US" dirty="0"/>
              <a:t>的弊端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建模过程操作冗长</a:t>
            </a:r>
            <a:r>
              <a:rPr lang="zh-CN" altLang="en-US" sz="2400" dirty="0"/>
              <a:t>，用户体验不佳</a:t>
            </a:r>
          </a:p>
          <a:p>
            <a:r>
              <a:rPr lang="zh-CN" altLang="en-US" sz="2400" dirty="0"/>
              <a:t>模型</a:t>
            </a:r>
            <a:r>
              <a:rPr lang="zh-CN" altLang="en-CN" sz="2400" dirty="0"/>
              <a:t>修改</a:t>
            </a:r>
            <a:r>
              <a:rPr lang="zh-CN" altLang="en-US" sz="2400" dirty="0"/>
              <a:t>会造成大量计算浪费</a:t>
            </a:r>
          </a:p>
          <a:p>
            <a:r>
              <a:rPr lang="en-US" sz="2400" dirty="0"/>
              <a:t>Table </a:t>
            </a:r>
            <a:r>
              <a:rPr lang="zh-CN" altLang="en-US" sz="2400" dirty="0"/>
              <a:t>元数发生改变必须重新建模，重新构建</a:t>
            </a:r>
            <a:endParaRPr lang="en-US" altLang="zh-CN" sz="2400" dirty="0"/>
          </a:p>
          <a:p>
            <a:r>
              <a:rPr lang="en-US" sz="2400" dirty="0" err="1"/>
              <a:t>索引</a:t>
            </a:r>
            <a:r>
              <a:rPr lang="zh-CN" altLang="en-US" sz="2400" dirty="0"/>
              <a:t>管理不灵活</a:t>
            </a:r>
            <a:endParaRPr lang="en-US" altLang="zh-CN" sz="2400" dirty="0"/>
          </a:p>
          <a:p>
            <a:r>
              <a:rPr lang="zh-CN" altLang="en-US" sz="2400" dirty="0"/>
              <a:t>元数据管理较为混乱</a:t>
            </a:r>
          </a:p>
        </p:txBody>
      </p:sp>
    </p:spTree>
    <p:extLst>
      <p:ext uri="{BB962C8B-B14F-4D97-AF65-F5344CB8AC3E}">
        <p14:creationId xmlns:p14="http://schemas.microsoft.com/office/powerpoint/2010/main" val="1108658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</a:t>
            </a:r>
            <a:r>
              <a:rPr lang="en-US" altLang="zh-CN"/>
              <a:t>Schema</a:t>
            </a:r>
            <a:r>
              <a:rPr lang="zh-CN" altLang="en-US"/>
              <a:t>改造升级</a:t>
            </a:r>
            <a:endParaRPr kumimoji="1" lang="zh-CN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D6BA07-8095-A269-FAEF-F6B06E939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863" y="1453769"/>
            <a:ext cx="9938273" cy="480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78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70C01C4-F7B9-5521-E856-BCF91DB1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自我介绍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E32812E-9E29-EA65-61E6-FFDC2910B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571931" cy="435133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俞霄翔</a:t>
            </a:r>
            <a:endParaRPr lang="en-US" altLang="zh-CN" sz="2400" dirty="0"/>
          </a:p>
          <a:p>
            <a:r>
              <a:rPr lang="en-US" altLang="zh-CN" sz="2400" dirty="0"/>
              <a:t>Committer</a:t>
            </a:r>
            <a:r>
              <a:rPr lang="zh-CN" altLang="en-US" sz="2400" dirty="0"/>
              <a:t> </a:t>
            </a:r>
            <a:r>
              <a:rPr lang="en-US" altLang="zh-CN" sz="2400" dirty="0"/>
              <a:t>&amp;</a:t>
            </a:r>
            <a:r>
              <a:rPr lang="zh-CN" altLang="en-US" sz="2400" dirty="0"/>
              <a:t> </a:t>
            </a:r>
            <a:r>
              <a:rPr lang="en-US" altLang="zh-CN" sz="2400" dirty="0"/>
              <a:t>PMC Member</a:t>
            </a:r>
            <a:r>
              <a:rPr lang="zh-CN" altLang="en-US" sz="2400" dirty="0"/>
              <a:t> </a:t>
            </a:r>
            <a:r>
              <a:rPr lang="en-US" altLang="zh-CN" sz="2400" dirty="0"/>
              <a:t>of</a:t>
            </a:r>
            <a:r>
              <a:rPr lang="zh-CN" altLang="en-US" sz="2400" dirty="0"/>
              <a:t> </a:t>
            </a:r>
            <a:r>
              <a:rPr lang="en-US" altLang="zh-CN" sz="2400" dirty="0"/>
              <a:t>Apache</a:t>
            </a:r>
            <a:r>
              <a:rPr lang="zh-CN" altLang="en-US" sz="2400" dirty="0"/>
              <a:t> </a:t>
            </a:r>
            <a:r>
              <a:rPr lang="en-US" altLang="zh-CN" sz="2400" dirty="0"/>
              <a:t>Kylin</a:t>
            </a:r>
          </a:p>
          <a:p>
            <a:r>
              <a:rPr lang="zh-CN" altLang="en-US" sz="2400" dirty="0"/>
              <a:t>参加主持过 </a:t>
            </a:r>
            <a:r>
              <a:rPr lang="en-US" altLang="zh-CN" sz="2400" dirty="0"/>
              <a:t>Kylin</a:t>
            </a:r>
            <a:r>
              <a:rPr lang="zh-CN" altLang="en-US" sz="2400" dirty="0"/>
              <a:t> </a:t>
            </a:r>
            <a:r>
              <a:rPr lang="en-US" altLang="zh-CN" sz="2400" dirty="0"/>
              <a:t>3/4/5</a:t>
            </a:r>
            <a:r>
              <a:rPr lang="zh-CN" altLang="en-US" sz="2400" dirty="0"/>
              <a:t> 的开发和发布</a:t>
            </a:r>
            <a:endParaRPr lang="en-US" altLang="zh-CN" sz="2400" dirty="0"/>
          </a:p>
          <a:p>
            <a:r>
              <a:rPr lang="en-US" altLang="zh-CN" sz="2400" dirty="0"/>
              <a:t>R&amp;D</a:t>
            </a:r>
            <a:r>
              <a:rPr lang="zh-CN" altLang="en-US" sz="2400" dirty="0"/>
              <a:t> </a:t>
            </a:r>
            <a:r>
              <a:rPr lang="en-US" altLang="zh-CN" sz="2400" dirty="0"/>
              <a:t>of</a:t>
            </a:r>
            <a:r>
              <a:rPr lang="zh-CN" altLang="en-US" sz="2400" dirty="0"/>
              <a:t> </a:t>
            </a:r>
            <a:r>
              <a:rPr lang="en-US" altLang="zh-CN" sz="2400" dirty="0"/>
              <a:t>Kyligence</a:t>
            </a:r>
            <a:r>
              <a:rPr lang="zh-CN" altLang="en-US" sz="2400" dirty="0"/>
              <a:t> </a:t>
            </a:r>
            <a:r>
              <a:rPr lang="en-US" altLang="zh-CN" sz="2400" dirty="0"/>
              <a:t>OSS</a:t>
            </a:r>
            <a:r>
              <a:rPr lang="zh-CN" altLang="en-US" sz="2400" dirty="0"/>
              <a:t> </a:t>
            </a:r>
            <a:r>
              <a:rPr lang="en-US" altLang="zh-CN" sz="2400" dirty="0"/>
              <a:t>Team</a:t>
            </a:r>
          </a:p>
          <a:p>
            <a:r>
              <a:rPr lang="en-US" altLang="zh-CN" sz="2400" dirty="0"/>
              <a:t>xxyu@apache.org</a:t>
            </a:r>
            <a:endParaRPr lang="zh-CN" altLang="en-US" sz="2400" dirty="0"/>
          </a:p>
        </p:txBody>
      </p:sp>
      <p:pic>
        <p:nvPicPr>
          <p:cNvPr id="11" name="Content Placeholder 10" descr="A person sitting on a bench looking at a tablet&#10;&#10;Description automatically generated with medium confidence">
            <a:extLst>
              <a:ext uri="{FF2B5EF4-FFF2-40B4-BE49-F238E27FC236}">
                <a16:creationId xmlns:a16="http://schemas.microsoft.com/office/drawing/2014/main" id="{C5626555-2D4D-E0CD-CF46-8BEBC9E369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4778" y="1396647"/>
            <a:ext cx="4059021" cy="4351338"/>
          </a:xfrm>
        </p:spPr>
      </p:pic>
    </p:spTree>
    <p:extLst>
      <p:ext uri="{BB962C8B-B14F-4D97-AF65-F5344CB8AC3E}">
        <p14:creationId xmlns:p14="http://schemas.microsoft.com/office/powerpoint/2010/main" val="2336280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</a:t>
            </a:r>
            <a:r>
              <a:rPr lang="en-US" altLang="zh-CN"/>
              <a:t>Schema</a:t>
            </a:r>
            <a:r>
              <a:rPr lang="zh-CN" altLang="en-US"/>
              <a:t>改造升级</a:t>
            </a:r>
            <a:endParaRPr kumimoji="1" lang="zh-CN" alt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9B666C4-4EE0-4F9B-D4B8-BD8863F642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3363129"/>
              </p:ext>
            </p:extLst>
          </p:nvPr>
        </p:nvGraphicFramePr>
        <p:xfrm>
          <a:off x="2644422" y="1999013"/>
          <a:ext cx="6004333" cy="3634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95122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元数据审计和查询历史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400" dirty="0"/>
              <a:t>新增</a:t>
            </a:r>
            <a:r>
              <a:rPr kumimoji="1" lang="zh-CN" altLang="en-CN" sz="2400" dirty="0"/>
              <a:t>元数据</a:t>
            </a:r>
            <a:r>
              <a:rPr kumimoji="1" lang="zh-CN" altLang="en-US" sz="2400" dirty="0"/>
              <a:t>审计日志，可以用于元数据操作审计和元数据同步机制</a:t>
            </a:r>
            <a:endParaRPr kumimoji="1" lang="en-US" altLang="zh-CN" sz="2400" dirty="0"/>
          </a:p>
          <a:p>
            <a:r>
              <a:rPr kumimoji="1" lang="zh-CN" altLang="en-US" sz="2400" dirty="0"/>
              <a:t>新增查询历史日志，可以用于索引优化</a:t>
            </a:r>
          </a:p>
        </p:txBody>
      </p:sp>
    </p:spTree>
    <p:extLst>
      <p:ext uri="{BB962C8B-B14F-4D97-AF65-F5344CB8AC3E}">
        <p14:creationId xmlns:p14="http://schemas.microsoft.com/office/powerpoint/2010/main" val="537960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CN"/>
              <a:t>元数据</a:t>
            </a:r>
            <a:r>
              <a:rPr lang="zh-CN" altLang="en-US"/>
              <a:t>同步机制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32166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Epoch</a:t>
            </a:r>
            <a:r>
              <a:rPr lang="zh-CN" altLang="en-US" sz="2400" dirty="0"/>
              <a:t> </a:t>
            </a:r>
            <a:r>
              <a:rPr lang="en-US" altLang="zh-CN" sz="2400" dirty="0"/>
              <a:t>Store</a:t>
            </a:r>
            <a:r>
              <a:rPr lang="zh-CN" altLang="en-US" sz="2400" dirty="0"/>
              <a:t> 记录了谁可以处理一个项目内部的事务</a:t>
            </a:r>
            <a:endParaRPr lang="en-US" altLang="zh-CN" sz="2400" dirty="0"/>
          </a:p>
          <a:p>
            <a:r>
              <a:rPr lang="en-US" altLang="zh-CN" sz="2400" dirty="0"/>
              <a:t>Job</a:t>
            </a:r>
            <a:r>
              <a:rPr lang="zh-CN" altLang="en-US" sz="2400" dirty="0"/>
              <a:t> </a:t>
            </a:r>
            <a:r>
              <a:rPr lang="en-US" altLang="zh-CN" sz="2400" dirty="0"/>
              <a:t>Server</a:t>
            </a:r>
            <a:r>
              <a:rPr lang="zh-CN" altLang="en-US" sz="2400" dirty="0"/>
              <a:t> 时刻尝试续约已有</a:t>
            </a:r>
            <a:r>
              <a:rPr lang="en-US" altLang="zh-CN" sz="2400" dirty="0"/>
              <a:t> Epoch</a:t>
            </a:r>
            <a:r>
              <a:rPr lang="zh-CN" altLang="en-US" sz="2400" dirty="0"/>
              <a:t>，并且争夺尚未有合法</a:t>
            </a:r>
            <a:r>
              <a:rPr lang="en-US" altLang="zh-CN" sz="2400" dirty="0"/>
              <a:t> Owner </a:t>
            </a:r>
            <a:r>
              <a:rPr lang="zh-CN" altLang="en-US" sz="2400" dirty="0"/>
              <a:t>的</a:t>
            </a:r>
            <a:r>
              <a:rPr lang="en-US" altLang="zh-CN" sz="2400" dirty="0"/>
              <a:t> Epoch</a:t>
            </a:r>
            <a:endParaRPr lang="zh-CN" alt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8A765C-8B43-7B70-B543-8DB0088B4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786" y="1616128"/>
            <a:ext cx="7420014" cy="4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793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CN"/>
              <a:t>元数据</a:t>
            </a:r>
            <a:r>
              <a:rPr lang="zh-CN" altLang="en-US"/>
              <a:t>同步机制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464837" cy="435133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元数据更新操作只发生在取得</a:t>
            </a:r>
            <a:r>
              <a:rPr lang="en-US" altLang="zh-CN" sz="2400" dirty="0"/>
              <a:t> epoch</a:t>
            </a:r>
            <a:r>
              <a:rPr lang="zh-CN" altLang="en-US" sz="2400" dirty="0"/>
              <a:t> 的 </a:t>
            </a:r>
            <a:r>
              <a:rPr lang="en-US" altLang="zh-CN" sz="2400" dirty="0"/>
              <a:t>Job</a:t>
            </a:r>
            <a:r>
              <a:rPr lang="zh-CN" altLang="en-US" sz="2400" dirty="0"/>
              <a:t> </a:t>
            </a:r>
            <a:r>
              <a:rPr lang="en-US" altLang="zh-CN" sz="2400" dirty="0"/>
              <a:t>Server</a:t>
            </a:r>
          </a:p>
          <a:p>
            <a:r>
              <a:rPr lang="en-US" altLang="zh-CN" sz="2400" dirty="0"/>
              <a:t>Standby</a:t>
            </a:r>
            <a:r>
              <a:rPr lang="zh-CN" altLang="en-US" sz="2400" dirty="0"/>
              <a:t> 节点通过 </a:t>
            </a:r>
            <a:r>
              <a:rPr lang="en-US" altLang="zh-CN" sz="2400" dirty="0"/>
              <a:t>Replay</a:t>
            </a:r>
            <a:r>
              <a:rPr lang="zh-CN" altLang="en-US" sz="2400" dirty="0"/>
              <a:t> </a:t>
            </a:r>
            <a:r>
              <a:rPr lang="en-US" altLang="zh-CN" sz="2400" dirty="0"/>
              <a:t> Audit</a:t>
            </a:r>
            <a:r>
              <a:rPr lang="zh-CN" altLang="en-US" sz="2400" dirty="0"/>
              <a:t> </a:t>
            </a:r>
            <a:r>
              <a:rPr lang="en-US" altLang="zh-CN" sz="2400" dirty="0"/>
              <a:t>Log</a:t>
            </a:r>
            <a:r>
              <a:rPr lang="zh-CN" altLang="en-US" sz="2400" dirty="0"/>
              <a:t>方式获取元数据更新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8C20D2-403C-DA1D-8EC1-0E5F8A84F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171" y="1431006"/>
            <a:ext cx="7497184" cy="48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00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元数据改造升级带来的收益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模型管理和索引管理的分离</a:t>
            </a:r>
          </a:p>
          <a:p>
            <a:r>
              <a:rPr lang="zh-CN" altLang="en-US" sz="2400" dirty="0"/>
              <a:t>更加精细、灵活的索引管理：索引可以有多种 </a:t>
            </a:r>
            <a:r>
              <a:rPr lang="en-US" sz="2400" dirty="0"/>
              <a:t>Layout</a:t>
            </a:r>
          </a:p>
          <a:p>
            <a:r>
              <a:rPr lang="zh-CN" altLang="en-US" sz="2400" dirty="0"/>
              <a:t>突破维度数量限制</a:t>
            </a:r>
          </a:p>
          <a:p>
            <a:r>
              <a:rPr lang="zh-CN" altLang="en-US" sz="2400" dirty="0"/>
              <a:t>支持多种类型的索引</a:t>
            </a:r>
          </a:p>
          <a:p>
            <a:r>
              <a:rPr lang="zh-CN" altLang="en-US" sz="2400" dirty="0"/>
              <a:t>支持 </a:t>
            </a:r>
            <a:r>
              <a:rPr lang="en-US" sz="2400" dirty="0"/>
              <a:t>Schema Change</a:t>
            </a:r>
          </a:p>
          <a:p>
            <a:r>
              <a:rPr lang="zh-CN" altLang="en-US" sz="2400" dirty="0"/>
              <a:t>支持 可计算列</a:t>
            </a:r>
          </a:p>
        </p:txBody>
      </p:sp>
    </p:spTree>
    <p:extLst>
      <p:ext uri="{BB962C8B-B14F-4D97-AF65-F5344CB8AC3E}">
        <p14:creationId xmlns:p14="http://schemas.microsoft.com/office/powerpoint/2010/main" val="5839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全新的前端交互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400" dirty="0"/>
              <a:t>前端技术栈升级到 </a:t>
            </a:r>
            <a:r>
              <a:rPr kumimoji="1" lang="en-US" altLang="zh-CN" sz="2400" dirty="0"/>
              <a:t>Vue.js</a:t>
            </a:r>
          </a:p>
          <a:p>
            <a:r>
              <a:rPr kumimoji="1" lang="zh-CN" altLang="en-US" sz="2400" dirty="0"/>
              <a:t>优化用户操作，通过画布完成建模</a:t>
            </a:r>
            <a:endParaRPr kumimoji="1" lang="en-US" altLang="zh-CN" sz="2400" dirty="0"/>
          </a:p>
          <a:p>
            <a:r>
              <a:rPr kumimoji="1" lang="zh-CN" altLang="en-US" sz="2400" dirty="0"/>
              <a:t>页面元素现代化</a:t>
            </a:r>
          </a:p>
        </p:txBody>
      </p:sp>
    </p:spTree>
    <p:extLst>
      <p:ext uri="{BB962C8B-B14F-4D97-AF65-F5344CB8AC3E}">
        <p14:creationId xmlns:p14="http://schemas.microsoft.com/office/powerpoint/2010/main" val="5901905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全新的前端交互</a:t>
            </a:r>
            <a:endParaRPr kumimoji="1" lang="zh-CN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59361F-B71F-27D5-D8A2-15440DE6A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668" y="1415646"/>
            <a:ext cx="9680055" cy="54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9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元数据改造升级</a:t>
            </a:r>
            <a:r>
              <a:rPr lang="en-US" altLang="zh-CN"/>
              <a:t>(</a:t>
            </a:r>
            <a:r>
              <a:rPr lang="en-CN" altLang="zh-CN"/>
              <a:t>Table</a:t>
            </a:r>
            <a:r>
              <a:rPr lang="zh-CN" altLang="en-US"/>
              <a:t> </a:t>
            </a:r>
            <a:r>
              <a:rPr lang="en-US" altLang="zh-CN"/>
              <a:t>Index)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67667" cy="435133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明细查询一直是 </a:t>
            </a:r>
            <a:r>
              <a:rPr lang="en-US" altLang="zh-CN" sz="2400" dirty="0"/>
              <a:t>Kylin</a:t>
            </a:r>
            <a:r>
              <a:rPr lang="zh-CN" altLang="en-US" sz="2400" dirty="0"/>
              <a:t> 的短板</a:t>
            </a:r>
            <a:endParaRPr lang="en-US" altLang="zh-CN" sz="2400" dirty="0"/>
          </a:p>
          <a:p>
            <a:r>
              <a:rPr lang="zh-CN" altLang="en-US" sz="2400" dirty="0"/>
              <a:t>通过物化 </a:t>
            </a:r>
            <a:r>
              <a:rPr lang="en-US" altLang="zh-CN" sz="2400" dirty="0"/>
              <a:t>Join</a:t>
            </a:r>
            <a:r>
              <a:rPr lang="zh-CN" altLang="en-US" sz="2400" dirty="0"/>
              <a:t> 加速明细查询</a:t>
            </a:r>
            <a:endParaRPr lang="en-US" altLang="zh-CN" sz="2400" dirty="0"/>
          </a:p>
          <a:p>
            <a:r>
              <a:rPr lang="zh-CN" altLang="en-US" sz="2400" dirty="0"/>
              <a:t>可以根据查询语句，通过 </a:t>
            </a:r>
            <a:r>
              <a:rPr lang="en-US" altLang="zh-CN" sz="2400" dirty="0"/>
              <a:t>ShardBy</a:t>
            </a:r>
            <a:r>
              <a:rPr lang="zh-CN" altLang="en-US" sz="2400" dirty="0"/>
              <a:t> 和 </a:t>
            </a:r>
            <a:r>
              <a:rPr lang="en-US" altLang="zh-CN" sz="2400" dirty="0"/>
              <a:t>SortBy</a:t>
            </a:r>
            <a:r>
              <a:rPr lang="zh-CN" altLang="en-US" sz="2400" dirty="0"/>
              <a:t> 来优化性能，从而可以回答一些高基数列的过滤的查询</a:t>
            </a:r>
            <a:endParaRPr lang="en-US" altLang="zh-CN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D9A63E-C8BD-C7B6-0FA7-16A033240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0" y="1534773"/>
            <a:ext cx="6834334" cy="464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62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元数据改造升级</a:t>
            </a:r>
            <a:r>
              <a:rPr lang="en-US" altLang="zh-CN"/>
              <a:t>(</a:t>
            </a:r>
            <a:r>
              <a:rPr lang="en-CN" altLang="zh-CN"/>
              <a:t>SCD</a:t>
            </a:r>
            <a:r>
              <a:rPr lang="en-US" altLang="zh-CN"/>
              <a:t>2)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什么是 </a:t>
            </a:r>
            <a:r>
              <a:rPr lang="en-US" altLang="zh-CN" sz="2400" dirty="0"/>
              <a:t>SCD</a:t>
            </a:r>
            <a:r>
              <a:rPr lang="zh-CN" altLang="en-US" sz="2400" dirty="0"/>
              <a:t> </a:t>
            </a:r>
            <a:r>
              <a:rPr lang="en-US" altLang="zh-CN" sz="2400" dirty="0"/>
              <a:t>Type2</a:t>
            </a:r>
            <a:r>
              <a:rPr lang="zh-CN" altLang="en-US" sz="2400" dirty="0"/>
              <a:t>？</a:t>
            </a:r>
          </a:p>
          <a:p>
            <a:r>
              <a:rPr lang="zh-CN" altLang="en-US" sz="2400" dirty="0"/>
              <a:t>在多维分析场景中，维度表可能随着时间发生变动，比如产品表、客户表中的属性可能会不定期的发生变化，而这些属性很可能是多维分析中需要使用的维度，这种情形下需要根据查询分析的特定需求对这种变化进行处理，业界称之为缓慢变化维度（</a:t>
            </a:r>
            <a:r>
              <a:rPr lang="en-US" altLang="zh-CN" sz="2400" dirty="0"/>
              <a:t>Slowly Changing Dimension, SCD</a:t>
            </a:r>
            <a:r>
              <a:rPr lang="zh-CN" altLang="en-US" sz="2400" dirty="0"/>
              <a:t>）的处理。</a:t>
            </a:r>
          </a:p>
          <a:p>
            <a:r>
              <a:rPr lang="zh-CN" altLang="en-US" sz="2400" dirty="0"/>
              <a:t>一般来说，最为常见的缓慢变化维度的处理方法有</a:t>
            </a:r>
            <a:r>
              <a:rPr lang="en-US" altLang="zh-CN" sz="2400" dirty="0"/>
              <a:t>Type 1 </a:t>
            </a:r>
            <a:r>
              <a:rPr lang="zh-CN" altLang="en-US" sz="2400" dirty="0"/>
              <a:t>和</a:t>
            </a:r>
            <a:r>
              <a:rPr lang="en-US" altLang="zh-CN" sz="2400" dirty="0"/>
              <a:t>Type 2</a:t>
            </a:r>
            <a:r>
              <a:rPr lang="zh-CN" altLang="en-US" sz="2400" dirty="0"/>
              <a:t>： </a:t>
            </a:r>
          </a:p>
          <a:p>
            <a:pPr lvl="1"/>
            <a:r>
              <a:rPr lang="zh-CN" altLang="en-US" sz="2000" dirty="0"/>
              <a:t>类别 </a:t>
            </a:r>
            <a:r>
              <a:rPr lang="en-US" altLang="zh-CN" sz="2000" dirty="0"/>
              <a:t>1</a:t>
            </a:r>
            <a:r>
              <a:rPr lang="zh-CN" altLang="en-US" sz="2000" dirty="0"/>
              <a:t>：维度表中直接覆盖原值，查询时只能使用最新的维度属性，反应维度最新状态</a:t>
            </a:r>
            <a:r>
              <a:rPr lang="en-US" altLang="zh-CN" sz="2000" dirty="0"/>
              <a:t>(As Is)</a:t>
            </a:r>
            <a:r>
              <a:rPr lang="zh-CN" altLang="en-US" sz="2000" dirty="0"/>
              <a:t>。 </a:t>
            </a:r>
          </a:p>
          <a:p>
            <a:pPr lvl="1"/>
            <a:r>
              <a:rPr lang="zh-CN" altLang="en-US" sz="2000" dirty="0"/>
              <a:t>类别 </a:t>
            </a:r>
            <a:r>
              <a:rPr lang="en-US" altLang="zh-CN" sz="2000" dirty="0"/>
              <a:t>2</a:t>
            </a:r>
            <a:r>
              <a:rPr lang="zh-CN" altLang="en-US" sz="2000" dirty="0"/>
              <a:t>：维度表中添加新的记录，通常增加有效期字段来区分，记录维度表所有历史变化，从而使得历史可追溯。在查询时一般使用当时的维度属性，反应历史事实</a:t>
            </a:r>
            <a:r>
              <a:rPr lang="en-US" altLang="zh-CN" sz="2000" dirty="0"/>
              <a:t>(As Was)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559986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元数据改造升级</a:t>
            </a:r>
            <a:r>
              <a:rPr lang="en-US" altLang="zh-CN"/>
              <a:t>(</a:t>
            </a:r>
            <a:r>
              <a:rPr lang="en-CN" altLang="zh-CN"/>
              <a:t>SCD</a:t>
            </a:r>
            <a:r>
              <a:rPr lang="en-US" altLang="zh-CN"/>
              <a:t>2)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072467" cy="1752953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支持拉链表（</a:t>
            </a:r>
            <a:r>
              <a:rPr lang="en-US" altLang="zh-CN" sz="2400" dirty="0"/>
              <a:t>History</a:t>
            </a:r>
            <a:r>
              <a:rPr lang="zh-CN" altLang="en-US" sz="2400" dirty="0"/>
              <a:t> </a:t>
            </a:r>
            <a:r>
              <a:rPr lang="en-US" altLang="zh-CN" sz="2400" dirty="0"/>
              <a:t>Table</a:t>
            </a:r>
            <a:r>
              <a:rPr lang="zh-CN" altLang="en-US" sz="2400" dirty="0"/>
              <a:t>）作为维表</a:t>
            </a:r>
            <a:endParaRPr lang="en-US" altLang="zh-CN" sz="2400" dirty="0"/>
          </a:p>
          <a:p>
            <a:r>
              <a:rPr lang="zh-CN" altLang="en-US" sz="2400" dirty="0"/>
              <a:t>建模支持选择 </a:t>
            </a:r>
            <a:r>
              <a:rPr lang="en-US" altLang="zh-CN" sz="2400" dirty="0"/>
              <a:t>Non-Equal</a:t>
            </a:r>
            <a:r>
              <a:rPr lang="zh-CN" altLang="en-US" sz="2400" dirty="0"/>
              <a:t> </a:t>
            </a:r>
            <a:r>
              <a:rPr lang="en-US" altLang="zh-CN" sz="2400" dirty="0"/>
              <a:t>Join</a:t>
            </a:r>
            <a:r>
              <a:rPr lang="zh-CN" altLang="en-US" sz="2400" dirty="0"/>
              <a:t> 类型</a:t>
            </a:r>
            <a:endParaRPr lang="en-US" altLang="zh-CN" sz="2400" dirty="0"/>
          </a:p>
          <a:p>
            <a:endParaRPr lang="zh-CN" alt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11828-FDA8-9780-0429-003761E53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290" y="1825625"/>
            <a:ext cx="7426709" cy="410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53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CN"/>
              <a:t>目录</a:t>
            </a:r>
            <a:endParaRPr kumimoji="1" lang="zh-CN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91C5B5-334B-C94C-40C1-8A02628B0605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zh-CN" altLang="en-US" sz="3600"/>
              <a:t>今天的 </a:t>
            </a:r>
            <a:r>
              <a:rPr lang="en-US" altLang="zh-CN" sz="3600" dirty="0"/>
              <a:t>Apache</a:t>
            </a:r>
            <a:r>
              <a:rPr lang="zh-CN" altLang="en-US" sz="3600"/>
              <a:t> </a:t>
            </a:r>
            <a:r>
              <a:rPr lang="en-US" altLang="zh-CN" sz="3600" dirty="0"/>
              <a:t>Kylin</a:t>
            </a:r>
          </a:p>
          <a:p>
            <a:r>
              <a:rPr lang="zh-CN" altLang="en-US" sz="3600"/>
              <a:t>下一代 </a:t>
            </a:r>
            <a:r>
              <a:rPr lang="en-US" sz="3600" dirty="0"/>
              <a:t>Kylin </a:t>
            </a:r>
            <a:r>
              <a:rPr lang="zh-CN" altLang="en-US" sz="3600"/>
              <a:t>的路线介绍</a:t>
            </a:r>
            <a:endParaRPr lang="en-US" altLang="zh-CN" sz="3600"/>
          </a:p>
          <a:p>
            <a:r>
              <a:rPr lang="zh-CN" altLang="en-US" sz="3600"/>
              <a:t>预览版演示和开源路线预告</a:t>
            </a:r>
          </a:p>
        </p:txBody>
      </p:sp>
    </p:spTree>
    <p:extLst>
      <p:ext uri="{BB962C8B-B14F-4D97-AF65-F5344CB8AC3E}">
        <p14:creationId xmlns:p14="http://schemas.microsoft.com/office/powerpoint/2010/main" val="651330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元数据改造升级</a:t>
            </a:r>
            <a:r>
              <a:rPr lang="en-US" altLang="zh-CN"/>
              <a:t>(Computed</a:t>
            </a:r>
            <a:r>
              <a:rPr lang="zh-CN" altLang="en-US"/>
              <a:t> </a:t>
            </a:r>
            <a:r>
              <a:rPr lang="en-US" altLang="zh-CN"/>
              <a:t>Column)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通过在模型上定义表达式，从而支持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轻量</a:t>
            </a:r>
            <a:r>
              <a:rPr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ETL</a:t>
            </a:r>
          </a:p>
          <a:p>
            <a:r>
              <a:rPr lang="zh-CN" altLang="en-US" sz="2400" dirty="0"/>
              <a:t>可以把新的表达式当做普通的列，基于表达式定义新的维度和度量</a:t>
            </a:r>
          </a:p>
        </p:txBody>
      </p:sp>
    </p:spTree>
    <p:extLst>
      <p:ext uri="{BB962C8B-B14F-4D97-AF65-F5344CB8AC3E}">
        <p14:creationId xmlns:p14="http://schemas.microsoft.com/office/powerpoint/2010/main" val="2779756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灵活的索引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400" dirty="0"/>
              <a:t>支持明细索引和聚合索引</a:t>
            </a:r>
            <a:endParaRPr kumimoji="1" lang="en-US" altLang="zh-CN" sz="2400" dirty="0"/>
          </a:p>
          <a:p>
            <a:r>
              <a:rPr kumimoji="1" lang="zh-CN" altLang="en-US" sz="2400" dirty="0"/>
              <a:t>只构建部分索引构建的能力</a:t>
            </a:r>
            <a:endParaRPr kumimoji="1" lang="en-US" altLang="zh-CN" sz="2400" dirty="0"/>
          </a:p>
          <a:p>
            <a:r>
              <a:rPr kumimoji="1" lang="zh-CN" altLang="en-US" sz="2400" dirty="0"/>
              <a:t>查看每个索引的统计数据（</a:t>
            </a:r>
            <a:r>
              <a:rPr kumimoji="1" lang="en-US" altLang="zh-CN" sz="2400" dirty="0"/>
              <a:t>Hit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count/storage</a:t>
            </a:r>
            <a:r>
              <a:rPr kumimoji="1" lang="zh-CN" altLang="en-US" sz="2400" dirty="0"/>
              <a:t>）</a:t>
            </a:r>
            <a:endParaRPr kumimoji="1" lang="en-US" altLang="zh-CN" sz="2400" dirty="0"/>
          </a:p>
          <a:p>
            <a:r>
              <a:rPr kumimoji="1" lang="zh-CN" altLang="en-US" sz="2400" dirty="0"/>
              <a:t>每个索引可以有自己的 </a:t>
            </a:r>
            <a:r>
              <a:rPr kumimoji="1" lang="en-US" altLang="zh-CN" sz="2400" dirty="0"/>
              <a:t>Layout(ShardBy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Key,SortBy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Columns)</a:t>
            </a:r>
          </a:p>
          <a:p>
            <a:r>
              <a:rPr kumimoji="1" lang="zh-CN" altLang="en-US" sz="2400" dirty="0"/>
              <a:t>索引管理策略的可扩展能力，方便开发基于成本的索引优化器</a:t>
            </a:r>
          </a:p>
        </p:txBody>
      </p:sp>
    </p:spTree>
    <p:extLst>
      <p:ext uri="{BB962C8B-B14F-4D97-AF65-F5344CB8AC3E}">
        <p14:creationId xmlns:p14="http://schemas.microsoft.com/office/powerpoint/2010/main" val="15539153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灵活的索引</a:t>
            </a:r>
            <a:endParaRPr kumimoji="1" lang="zh-CN" alt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25BD5D-272B-F609-8BA3-A11343178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57" y="1529517"/>
            <a:ext cx="11806362" cy="447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95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Native Engine - Gluten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71122" cy="4667250"/>
          </a:xfrm>
        </p:spPr>
        <p:txBody>
          <a:bodyPr>
            <a:normAutofit/>
          </a:bodyPr>
          <a:lstStyle/>
          <a:p>
            <a:r>
              <a:rPr kumimoji="1" lang="zh-CN" altLang="en-US" sz="2400" dirty="0"/>
              <a:t>背景：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的基本算子，如</a:t>
            </a:r>
            <a:r>
              <a:rPr kumimoji="1" lang="en-US" altLang="zh-CN" sz="2400" dirty="0"/>
              <a:t> HashAgg</a:t>
            </a:r>
            <a:r>
              <a:rPr kumimoji="1" lang="zh-CN" altLang="en-US" sz="2400" dirty="0"/>
              <a:t>、</a:t>
            </a:r>
            <a:r>
              <a:rPr kumimoji="1" lang="en-US" altLang="zh-CN" sz="2400" dirty="0"/>
              <a:t>TableScan</a:t>
            </a:r>
            <a:r>
              <a:rPr kumimoji="1" lang="zh-CN" altLang="en-US" sz="2400" dirty="0"/>
              <a:t> 等，近年性能改变不大</a:t>
            </a:r>
            <a:endParaRPr kumimoji="1" lang="en-US" altLang="zh-CN" sz="2400" dirty="0"/>
          </a:p>
          <a:p>
            <a:r>
              <a:rPr kumimoji="1" lang="en-US" altLang="zh-CN" sz="2400" dirty="0"/>
              <a:t>Gluten</a:t>
            </a:r>
            <a:r>
              <a:rPr kumimoji="1" lang="zh-CN" altLang="en-US" sz="2400" dirty="0"/>
              <a:t> 用于转化 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物理计划为</a:t>
            </a:r>
            <a:r>
              <a:rPr kumimoji="1" lang="en-US" altLang="zh-CN" sz="2400" dirty="0"/>
              <a:t>Substrait plan</a:t>
            </a:r>
            <a:r>
              <a:rPr kumimoji="1" lang="zh-CN" altLang="en-US" sz="2400" dirty="0"/>
              <a:t>，并且发送给</a:t>
            </a:r>
            <a:r>
              <a:rPr kumimoji="1" lang="en-US" altLang="zh-CN" sz="2400" dirty="0"/>
              <a:t> Native</a:t>
            </a:r>
            <a:r>
              <a:rPr kumimoji="1" lang="zh-CN" altLang="en-US" sz="2400" dirty="0"/>
              <a:t> 端执行</a:t>
            </a:r>
            <a:endParaRPr kumimoji="1" lang="en-US" altLang="zh-CN" sz="2400" dirty="0"/>
          </a:p>
          <a:p>
            <a:r>
              <a:rPr kumimoji="1" lang="zh-CN" altLang="en-US" sz="2400" dirty="0"/>
              <a:t>将关键的数据处理过程交给 </a:t>
            </a:r>
            <a:r>
              <a:rPr kumimoji="1" lang="en-US" altLang="zh-CN" sz="2400" dirty="0"/>
              <a:t>Native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Library</a:t>
            </a:r>
          </a:p>
          <a:p>
            <a:r>
              <a:rPr kumimoji="1" lang="zh-CN" altLang="en-US" sz="2400" dirty="0"/>
              <a:t>定义了清晰地</a:t>
            </a:r>
            <a:r>
              <a:rPr kumimoji="1" lang="en-US" altLang="zh-CN" sz="2400" dirty="0"/>
              <a:t> JNI</a:t>
            </a:r>
            <a:r>
              <a:rPr kumimoji="1" lang="zh-CN" altLang="en-US" sz="2400" dirty="0"/>
              <a:t> 接口</a:t>
            </a:r>
            <a:endParaRPr kumimoji="1" lang="en-US" altLang="zh-CN" sz="2400" dirty="0"/>
          </a:p>
          <a:p>
            <a:r>
              <a:rPr kumimoji="1" lang="zh-CN" altLang="en-US" sz="2400" dirty="0"/>
              <a:t>可以方便地切换 </a:t>
            </a:r>
            <a:r>
              <a:rPr kumimoji="1" lang="en-US" altLang="zh-CN" sz="2400" dirty="0"/>
              <a:t>Native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Backend</a:t>
            </a:r>
          </a:p>
          <a:p>
            <a:endParaRPr kumimoji="1" lang="zh-CN" alt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B30BF7-613F-DDA6-6D03-C925D4698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322" y="2303753"/>
            <a:ext cx="7366066" cy="341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298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Native Engine - Gluten</a:t>
            </a:r>
            <a:endParaRPr kumimoji="1" lang="zh-CN" altLang="en-US" dirty="0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C6FB97DD-CAF9-9E4E-B3E4-7DA6420391D6}"/>
              </a:ext>
            </a:extLst>
          </p:cNvPr>
          <p:cNvSpPr txBox="1">
            <a:spLocks/>
          </p:cNvSpPr>
          <p:nvPr/>
        </p:nvSpPr>
        <p:spPr>
          <a:xfrm>
            <a:off x="11100560" y="6473300"/>
            <a:ext cx="324384" cy="1866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000000-1234-1234-1234-123412341234}" type="slidenum">
              <a:rPr lang="en" smtClean="0"/>
              <a:pPr/>
              <a:t>34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814D2C-BFF1-62EC-D9A5-9CA6E00617A9}"/>
              </a:ext>
            </a:extLst>
          </p:cNvPr>
          <p:cNvSpPr/>
          <p:nvPr/>
        </p:nvSpPr>
        <p:spPr>
          <a:xfrm>
            <a:off x="6745833" y="1475757"/>
            <a:ext cx="4970254" cy="5198717"/>
          </a:xfrm>
          <a:prstGeom prst="rect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Task Thread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9DE00C-AE72-5126-8492-5A093D73485B}"/>
              </a:ext>
            </a:extLst>
          </p:cNvPr>
          <p:cNvSpPr/>
          <p:nvPr/>
        </p:nvSpPr>
        <p:spPr>
          <a:xfrm>
            <a:off x="8278664" y="3867375"/>
            <a:ext cx="3187667" cy="468000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Gluten Plugin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231993-027F-6B6C-CFB0-C5624D3579E7}"/>
              </a:ext>
            </a:extLst>
          </p:cNvPr>
          <p:cNvSpPr/>
          <p:nvPr/>
        </p:nvSpPr>
        <p:spPr>
          <a:xfrm>
            <a:off x="8278664" y="4462454"/>
            <a:ext cx="3187667" cy="195004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Native Library</a:t>
            </a: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41343171-DBB9-3F37-145F-F52A0D0A5846}"/>
              </a:ext>
            </a:extLst>
          </p:cNvPr>
          <p:cNvSpPr/>
          <p:nvPr/>
        </p:nvSpPr>
        <p:spPr>
          <a:xfrm>
            <a:off x="8599055" y="4181236"/>
            <a:ext cx="2501505" cy="244628"/>
          </a:xfrm>
          <a:prstGeom prst="roundRect">
            <a:avLst>
              <a:gd name="adj" fmla="val 32080"/>
            </a:avLst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1C5">
                    <a:lumMod val="75000"/>
                  </a:srgbClr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JNI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1C5">
                    <a:lumMod val="75000"/>
                  </a:srgbClr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Bindings</a:t>
            </a:r>
          </a:p>
        </p:txBody>
      </p:sp>
      <p:sp>
        <p:nvSpPr>
          <p:cNvPr id="11" name="Rectangle: Rounded Corners 19">
            <a:extLst>
              <a:ext uri="{FF2B5EF4-FFF2-40B4-BE49-F238E27FC236}">
                <a16:creationId xmlns:a16="http://schemas.microsoft.com/office/drawing/2014/main" id="{4135EBE4-6EC4-BC3C-AD07-33AF267AF52A}"/>
              </a:ext>
            </a:extLst>
          </p:cNvPr>
          <p:cNvSpPr/>
          <p:nvPr/>
        </p:nvSpPr>
        <p:spPr>
          <a:xfrm>
            <a:off x="8192205" y="3772431"/>
            <a:ext cx="3388126" cy="2764810"/>
          </a:xfrm>
          <a:prstGeom prst="roundRect">
            <a:avLst>
              <a:gd name="adj" fmla="val 2282"/>
            </a:avLst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6378BC-648A-6916-9B96-434CC26AC51B}"/>
              </a:ext>
            </a:extLst>
          </p:cNvPr>
          <p:cNvSpPr/>
          <p:nvPr/>
        </p:nvSpPr>
        <p:spPr>
          <a:xfrm>
            <a:off x="8180863" y="2005155"/>
            <a:ext cx="1004816" cy="206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Operator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E2879A-C5C9-CB3A-79AA-FEBF3EE52228}"/>
              </a:ext>
            </a:extLst>
          </p:cNvPr>
          <p:cNvSpPr/>
          <p:nvPr/>
        </p:nvSpPr>
        <p:spPr>
          <a:xfrm>
            <a:off x="9276252" y="2005152"/>
            <a:ext cx="1004818" cy="206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Operator 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F2D622-34C8-D124-84F9-4E9DC76177AA}"/>
              </a:ext>
            </a:extLst>
          </p:cNvPr>
          <p:cNvSpPr/>
          <p:nvPr/>
        </p:nvSpPr>
        <p:spPr>
          <a:xfrm>
            <a:off x="8733125" y="2340288"/>
            <a:ext cx="1004818" cy="206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Operator 3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D68844-9015-178E-8746-E1A2D61E9EA4}"/>
              </a:ext>
            </a:extLst>
          </p:cNvPr>
          <p:cNvCxnSpPr>
            <a:cxnSpLocks/>
            <a:stCxn id="12" idx="2"/>
            <a:endCxn id="14" idx="0"/>
          </p:cNvCxnSpPr>
          <p:nvPr/>
        </p:nvCxnSpPr>
        <p:spPr>
          <a:xfrm>
            <a:off x="8683272" y="2211775"/>
            <a:ext cx="552262" cy="128513"/>
          </a:xfrm>
          <a:prstGeom prst="straightConnector1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EA65209-F72A-3C86-B35A-7528B177A19B}"/>
              </a:ext>
            </a:extLst>
          </p:cNvPr>
          <p:cNvCxnSpPr>
            <a:cxnSpLocks/>
            <a:stCxn id="13" idx="2"/>
            <a:endCxn id="14" idx="0"/>
          </p:cNvCxnSpPr>
          <p:nvPr/>
        </p:nvCxnSpPr>
        <p:spPr>
          <a:xfrm flipH="1">
            <a:off x="9235535" y="2211775"/>
            <a:ext cx="543126" cy="128513"/>
          </a:xfrm>
          <a:prstGeom prst="straightConnector1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Arrow: Down 46">
            <a:extLst>
              <a:ext uri="{FF2B5EF4-FFF2-40B4-BE49-F238E27FC236}">
                <a16:creationId xmlns:a16="http://schemas.microsoft.com/office/drawing/2014/main" id="{D70ABC2D-FA44-54B3-2170-8ADC16C31EF3}"/>
              </a:ext>
            </a:extLst>
          </p:cNvPr>
          <p:cNvSpPr/>
          <p:nvPr/>
        </p:nvSpPr>
        <p:spPr>
          <a:xfrm>
            <a:off x="8989567" y="2591858"/>
            <a:ext cx="482786" cy="241595"/>
          </a:xfrm>
          <a:prstGeom prst="downArrow">
            <a:avLst/>
          </a:prstGeom>
          <a:solidFill>
            <a:schemeClr val="bg1"/>
          </a:solidFill>
          <a:ln w="9525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8" name="Flowchart: Decision 47">
            <a:extLst>
              <a:ext uri="{FF2B5EF4-FFF2-40B4-BE49-F238E27FC236}">
                <a16:creationId xmlns:a16="http://schemas.microsoft.com/office/drawing/2014/main" id="{31E2FF72-2D9E-AA9D-0B3A-F9082445276D}"/>
              </a:ext>
            </a:extLst>
          </p:cNvPr>
          <p:cNvSpPr/>
          <p:nvPr/>
        </p:nvSpPr>
        <p:spPr>
          <a:xfrm>
            <a:off x="8532526" y="2877662"/>
            <a:ext cx="1394541" cy="541758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Op. is native?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97E9BA-D454-9ADE-3ACA-4E9FA96A40CB}"/>
              </a:ext>
            </a:extLst>
          </p:cNvPr>
          <p:cNvSpPr/>
          <p:nvPr/>
        </p:nvSpPr>
        <p:spPr>
          <a:xfrm>
            <a:off x="6935561" y="3766830"/>
            <a:ext cx="1133643" cy="2770411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JVM SQL Engine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59A903-DD40-3849-5B23-7F9EFF012775}"/>
              </a:ext>
            </a:extLst>
          </p:cNvPr>
          <p:cNvSpPr/>
          <p:nvPr/>
        </p:nvSpPr>
        <p:spPr>
          <a:xfrm>
            <a:off x="7090819" y="4363787"/>
            <a:ext cx="810826" cy="52611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Operators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D62839-26BA-9364-8988-936A6F0ADCBC}"/>
              </a:ext>
            </a:extLst>
          </p:cNvPr>
          <p:cNvSpPr/>
          <p:nvPr/>
        </p:nvSpPr>
        <p:spPr>
          <a:xfrm>
            <a:off x="7092612" y="5002833"/>
            <a:ext cx="810826" cy="52611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Expression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JIT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685CDE-400E-4526-FB64-F0C69B9380CF}"/>
              </a:ext>
            </a:extLst>
          </p:cNvPr>
          <p:cNvSpPr/>
          <p:nvPr/>
        </p:nvSpPr>
        <p:spPr>
          <a:xfrm>
            <a:off x="7093342" y="5649442"/>
            <a:ext cx="810826" cy="52611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Whole Stage Code Gen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3AF120-EC98-881C-5276-5226597174D8}"/>
              </a:ext>
            </a:extLst>
          </p:cNvPr>
          <p:cNvSpPr txBox="1"/>
          <p:nvPr/>
        </p:nvSpPr>
        <p:spPr>
          <a:xfrm>
            <a:off x="7051656" y="2909187"/>
            <a:ext cx="673261" cy="21544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defTabSz="457200">
              <a:buClrTx/>
              <a:buFontTx/>
              <a:buNone/>
            </a:pPr>
            <a:r>
              <a:rPr lang="en-US" kern="120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Fallback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1AC274-9139-DB5B-C1AD-A455472AC441}"/>
              </a:ext>
            </a:extLst>
          </p:cNvPr>
          <p:cNvSpPr txBox="1"/>
          <p:nvPr/>
        </p:nvSpPr>
        <p:spPr>
          <a:xfrm>
            <a:off x="8290637" y="2909187"/>
            <a:ext cx="378200" cy="215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457200">
              <a:buClrTx/>
              <a:buFontTx/>
              <a:buNone/>
            </a:pPr>
            <a:r>
              <a:rPr lang="en-US" kern="120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No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82F2FB-E76A-DB4E-3734-04CD8C2E317C}"/>
              </a:ext>
            </a:extLst>
          </p:cNvPr>
          <p:cNvSpPr txBox="1"/>
          <p:nvPr/>
        </p:nvSpPr>
        <p:spPr>
          <a:xfrm>
            <a:off x="9910842" y="2933097"/>
            <a:ext cx="482785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457200">
              <a:buClrTx/>
              <a:buFontTx/>
              <a:buNone/>
            </a:pPr>
            <a:r>
              <a:rPr lang="en-US" kern="1200">
                <a:solidFill>
                  <a:schemeClr val="bg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Yes</a:t>
            </a:r>
          </a:p>
        </p:txBody>
      </p:sp>
      <p:sp>
        <p:nvSpPr>
          <p:cNvPr id="26" name="Rectangle: Rounded Corners 125">
            <a:extLst>
              <a:ext uri="{FF2B5EF4-FFF2-40B4-BE49-F238E27FC236}">
                <a16:creationId xmlns:a16="http://schemas.microsoft.com/office/drawing/2014/main" id="{EC5CAAE8-9E01-7B27-FE47-2EC67B974C12}"/>
              </a:ext>
            </a:extLst>
          </p:cNvPr>
          <p:cNvSpPr/>
          <p:nvPr/>
        </p:nvSpPr>
        <p:spPr>
          <a:xfrm>
            <a:off x="10023700" y="4909169"/>
            <a:ext cx="1355803" cy="583500"/>
          </a:xfrm>
          <a:prstGeom prst="roundRect">
            <a:avLst/>
          </a:prstGeom>
          <a:solidFill>
            <a:schemeClr val="accent5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Velox</a:t>
            </a:r>
          </a:p>
        </p:txBody>
      </p:sp>
      <p:sp>
        <p:nvSpPr>
          <p:cNvPr id="27" name="Rectangle: Rounded Corners 126">
            <a:extLst>
              <a:ext uri="{FF2B5EF4-FFF2-40B4-BE49-F238E27FC236}">
                <a16:creationId xmlns:a16="http://schemas.microsoft.com/office/drawing/2014/main" id="{4FD31D5D-0A4D-B071-D019-75EDCAC3058A}"/>
              </a:ext>
            </a:extLst>
          </p:cNvPr>
          <p:cNvSpPr/>
          <p:nvPr/>
        </p:nvSpPr>
        <p:spPr>
          <a:xfrm>
            <a:off x="10039478" y="5730538"/>
            <a:ext cx="1355803" cy="583500"/>
          </a:xfrm>
          <a:prstGeom prst="roundRect">
            <a:avLst/>
          </a:prstGeom>
          <a:solidFill>
            <a:schemeClr val="accent5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Apache Arrow Computer Engine</a:t>
            </a:r>
          </a:p>
        </p:txBody>
      </p:sp>
      <p:sp>
        <p:nvSpPr>
          <p:cNvPr id="28" name="Rectangle: Rounded Corners 127">
            <a:extLst>
              <a:ext uri="{FF2B5EF4-FFF2-40B4-BE49-F238E27FC236}">
                <a16:creationId xmlns:a16="http://schemas.microsoft.com/office/drawing/2014/main" id="{04822A6E-9826-C0D1-4919-5E76C672B67F}"/>
              </a:ext>
            </a:extLst>
          </p:cNvPr>
          <p:cNvSpPr/>
          <p:nvPr/>
        </p:nvSpPr>
        <p:spPr>
          <a:xfrm>
            <a:off x="8435777" y="4943844"/>
            <a:ext cx="1302161" cy="5835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err="1">
                <a:solidFill>
                  <a:schemeClr val="tx1"/>
                </a:solidFill>
              </a:rPr>
              <a:t>Clickhouse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Rectangle: Rounded Corners 128">
            <a:extLst>
              <a:ext uri="{FF2B5EF4-FFF2-40B4-BE49-F238E27FC236}">
                <a16:creationId xmlns:a16="http://schemas.microsoft.com/office/drawing/2014/main" id="{E18653A2-A2A5-E0B1-09F9-971F2CA89E95}"/>
              </a:ext>
            </a:extLst>
          </p:cNvPr>
          <p:cNvSpPr/>
          <p:nvPr/>
        </p:nvSpPr>
        <p:spPr>
          <a:xfrm>
            <a:off x="8456069" y="5718265"/>
            <a:ext cx="1302161" cy="5835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baseline="30000" dirty="0">
                <a:solidFill>
                  <a:schemeClr val="tx1"/>
                </a:solidFill>
              </a:rPr>
              <a:t>rd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>
                <a:solidFill>
                  <a:schemeClr val="tx1"/>
                </a:solidFill>
              </a:rPr>
              <a:t>Party </a:t>
            </a:r>
            <a:r>
              <a:rPr lang="en-US" sz="1600" dirty="0">
                <a:solidFill>
                  <a:schemeClr val="tx1"/>
                </a:solidFill>
              </a:rPr>
              <a:t>Engine</a:t>
            </a:r>
          </a:p>
        </p:txBody>
      </p:sp>
      <p:cxnSp>
        <p:nvCxnSpPr>
          <p:cNvPr id="30" name="Connector: Elbow 62">
            <a:extLst>
              <a:ext uri="{FF2B5EF4-FFF2-40B4-BE49-F238E27FC236}">
                <a16:creationId xmlns:a16="http://schemas.microsoft.com/office/drawing/2014/main" id="{597C0AC1-BB2A-8280-82F5-EFADA1C2096A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9927067" y="3148541"/>
            <a:ext cx="513073" cy="621312"/>
          </a:xfrm>
          <a:prstGeom prst="bentConnector2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108">
            <a:extLst>
              <a:ext uri="{FF2B5EF4-FFF2-40B4-BE49-F238E27FC236}">
                <a16:creationId xmlns:a16="http://schemas.microsoft.com/office/drawing/2014/main" id="{28624FAD-33BE-EC04-2317-8EB7F9AAE3CA}"/>
              </a:ext>
            </a:extLst>
          </p:cNvPr>
          <p:cNvCxnSpPr>
            <a:cxnSpLocks/>
            <a:stCxn id="18" idx="1"/>
            <a:endCxn id="19" idx="0"/>
          </p:cNvCxnSpPr>
          <p:nvPr/>
        </p:nvCxnSpPr>
        <p:spPr>
          <a:xfrm rot="10800000" flipV="1">
            <a:off x="7502384" y="3148540"/>
            <a:ext cx="1030143" cy="618289"/>
          </a:xfrm>
          <a:prstGeom prst="bentConnector2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59C2049-5B87-E8C4-EBF3-511177C879FA}"/>
              </a:ext>
            </a:extLst>
          </p:cNvPr>
          <p:cNvGrpSpPr>
            <a:grpSpLocks noChangeAspect="1"/>
          </p:cNvGrpSpPr>
          <p:nvPr/>
        </p:nvGrpSpPr>
        <p:grpSpPr>
          <a:xfrm>
            <a:off x="905458" y="1466245"/>
            <a:ext cx="4681197" cy="3423655"/>
            <a:chOff x="962059" y="1371276"/>
            <a:chExt cx="6456359" cy="472194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8E35D8A-9F8A-B11B-FF50-20C71A18E7A6}"/>
                </a:ext>
              </a:extLst>
            </p:cNvPr>
            <p:cNvSpPr/>
            <p:nvPr/>
          </p:nvSpPr>
          <p:spPr>
            <a:xfrm>
              <a:off x="962059" y="3062235"/>
              <a:ext cx="1824545" cy="985473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Intel Clear" panose="020B0604020203020204" pitchFamily="34" charset="0"/>
                  <a:ea typeface="Intel Clear" panose="020B0604020203020204" pitchFamily="34" charset="0"/>
                  <a:cs typeface="Intel Clear" panose="020B0604020203020204" pitchFamily="34" charset="0"/>
                </a:rPr>
                <a:t>Driver Node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CC8CE30-658B-A8C7-AC4A-C936831E6580}"/>
                </a:ext>
              </a:extLst>
            </p:cNvPr>
            <p:cNvSpPr/>
            <p:nvPr/>
          </p:nvSpPr>
          <p:spPr>
            <a:xfrm>
              <a:off x="3567482" y="1371276"/>
              <a:ext cx="3850936" cy="1892192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Intel Clear" panose="020B0604020203020204" pitchFamily="34" charset="0"/>
                  <a:ea typeface="Intel Clear" panose="020B0604020203020204" pitchFamily="34" charset="0"/>
                  <a:cs typeface="Intel Clear" panose="020B0604020203020204" pitchFamily="34" charset="0"/>
                </a:rPr>
                <a:t>Worker Node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61DBD5E-0F86-AD04-43CF-9F8D5A0176A8}"/>
                </a:ext>
              </a:extLst>
            </p:cNvPr>
            <p:cNvCxnSpPr>
              <a:cxnSpLocks/>
              <a:stCxn id="33" idx="3"/>
              <a:endCxn id="34" idx="1"/>
            </p:cNvCxnSpPr>
            <p:nvPr/>
          </p:nvCxnSpPr>
          <p:spPr>
            <a:xfrm flipV="1">
              <a:off x="2786604" y="2317372"/>
              <a:ext cx="780878" cy="1237600"/>
            </a:xfrm>
            <a:prstGeom prst="straightConnector1">
              <a:avLst/>
            </a:prstGeom>
            <a:noFill/>
            <a:ln w="57150" cap="flat" cmpd="sng" algn="ctr">
              <a:solidFill>
                <a:schemeClr val="bg1"/>
              </a:solidFill>
              <a:prstDash val="solid"/>
              <a:tailEnd type="triangl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0BF594D-7899-EEF8-EA0A-E24E26649863}"/>
                </a:ext>
              </a:extLst>
            </p:cNvPr>
            <p:cNvCxnSpPr>
              <a:cxnSpLocks/>
              <a:stCxn id="33" idx="3"/>
              <a:endCxn id="37" idx="1"/>
            </p:cNvCxnSpPr>
            <p:nvPr/>
          </p:nvCxnSpPr>
          <p:spPr>
            <a:xfrm>
              <a:off x="2786604" y="3554972"/>
              <a:ext cx="780878" cy="1592151"/>
            </a:xfrm>
            <a:prstGeom prst="straightConnector1">
              <a:avLst/>
            </a:prstGeom>
            <a:noFill/>
            <a:ln w="57150" cap="flat" cmpd="sng" algn="ctr">
              <a:solidFill>
                <a:schemeClr val="bg1"/>
              </a:solidFill>
              <a:prstDash val="solid"/>
              <a:tailEnd type="triangle"/>
            </a:ln>
            <a:effectLst/>
          </p:spPr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7B6C9DB-DB49-D842-ACC2-CC1524DC6085}"/>
                </a:ext>
              </a:extLst>
            </p:cNvPr>
            <p:cNvSpPr/>
            <p:nvPr/>
          </p:nvSpPr>
          <p:spPr>
            <a:xfrm>
              <a:off x="3567482" y="4201027"/>
              <a:ext cx="3850936" cy="1892192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Intel Clear" panose="020B0604020203020204" pitchFamily="34" charset="0"/>
                  <a:ea typeface="Intel Clear" panose="020B0604020203020204" pitchFamily="34" charset="0"/>
                  <a:cs typeface="Intel Clear" panose="020B0604020203020204" pitchFamily="34" charset="0"/>
                </a:rPr>
                <a:t>Worker Node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CAE131A-60F3-0E91-4EA5-4EE7E37E5D05}"/>
                </a:ext>
              </a:extLst>
            </p:cNvPr>
            <p:cNvGrpSpPr/>
            <p:nvPr/>
          </p:nvGrpSpPr>
          <p:grpSpPr>
            <a:xfrm>
              <a:off x="3848470" y="1779327"/>
              <a:ext cx="3298090" cy="1365447"/>
              <a:chOff x="6655" y="1371276"/>
              <a:chExt cx="3298090" cy="1365447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1D257B86-EAA2-1763-6834-5F575A847202}"/>
                  </a:ext>
                </a:extLst>
              </p:cNvPr>
              <p:cNvGrpSpPr/>
              <p:nvPr/>
            </p:nvGrpSpPr>
            <p:grpSpPr>
              <a:xfrm>
                <a:off x="6655" y="1371276"/>
                <a:ext cx="3170388" cy="1289419"/>
                <a:chOff x="-381839" y="1496596"/>
                <a:chExt cx="3170388" cy="1289419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65F2E53D-A5A0-BBA2-D762-C3828BAA1046}"/>
                    </a:ext>
                  </a:extLst>
                </p:cNvPr>
                <p:cNvSpPr/>
                <p:nvPr/>
              </p:nvSpPr>
              <p:spPr>
                <a:xfrm>
                  <a:off x="-381839" y="1496596"/>
                  <a:ext cx="3170388" cy="1289419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Executor</a:t>
                  </a: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6385E2EF-2BB5-DD1E-AE12-8FD427A409F5}"/>
                    </a:ext>
                  </a:extLst>
                </p:cNvPr>
                <p:cNvSpPr/>
                <p:nvPr/>
              </p:nvSpPr>
              <p:spPr>
                <a:xfrm>
                  <a:off x="1331058" y="1630362"/>
                  <a:ext cx="1230657" cy="484123"/>
                </a:xfrm>
                <a:prstGeom prst="rect">
                  <a:avLst/>
                </a:prstGeom>
                <a:solidFill>
                  <a:schemeClr val="accent3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4AE8F91C-7992-3FA2-138B-A2644740F56A}"/>
                    </a:ext>
                  </a:extLst>
                </p:cNvPr>
                <p:cNvSpPr/>
                <p:nvPr/>
              </p:nvSpPr>
              <p:spPr>
                <a:xfrm>
                  <a:off x="1331057" y="2208188"/>
                  <a:ext cx="1230657" cy="484123"/>
                </a:xfrm>
                <a:prstGeom prst="rect">
                  <a:avLst/>
                </a:prstGeom>
                <a:solidFill>
                  <a:schemeClr val="accent3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F1803558-B318-629F-B5DE-C4BF94E622B2}"/>
                    </a:ext>
                  </a:extLst>
                </p:cNvPr>
                <p:cNvSpPr/>
                <p:nvPr/>
              </p:nvSpPr>
              <p:spPr>
                <a:xfrm>
                  <a:off x="-140719" y="2213406"/>
                  <a:ext cx="1230657" cy="484123"/>
                </a:xfrm>
                <a:prstGeom prst="rect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dk1"/>
                </a:fillRef>
                <a:effectRef idx="1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Block manager</a:t>
                  </a:r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65A0D7F3-8E18-020F-5F7D-2589E9CF4670}"/>
                  </a:ext>
                </a:extLst>
              </p:cNvPr>
              <p:cNvGrpSpPr/>
              <p:nvPr/>
            </p:nvGrpSpPr>
            <p:grpSpPr>
              <a:xfrm>
                <a:off x="134357" y="1447304"/>
                <a:ext cx="3170388" cy="1289419"/>
                <a:chOff x="-381839" y="1496596"/>
                <a:chExt cx="3170388" cy="1289419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6356CE22-1E03-7084-6052-19E952615F8B}"/>
                    </a:ext>
                  </a:extLst>
                </p:cNvPr>
                <p:cNvSpPr/>
                <p:nvPr/>
              </p:nvSpPr>
              <p:spPr>
                <a:xfrm>
                  <a:off x="-381839" y="1496596"/>
                  <a:ext cx="3170388" cy="1289419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Executor</a:t>
                  </a: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14357F6A-F3E5-5C22-41E3-A9FA5FFEFBF6}"/>
                    </a:ext>
                  </a:extLst>
                </p:cNvPr>
                <p:cNvSpPr/>
                <p:nvPr/>
              </p:nvSpPr>
              <p:spPr>
                <a:xfrm>
                  <a:off x="1331058" y="1630362"/>
                  <a:ext cx="1230657" cy="484123"/>
                </a:xfrm>
                <a:prstGeom prst="rect">
                  <a:avLst/>
                </a:prstGeom>
                <a:solidFill>
                  <a:srgbClr val="00B0F0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E55D37F4-F5C0-302E-1B0C-028301CC4A65}"/>
                    </a:ext>
                  </a:extLst>
                </p:cNvPr>
                <p:cNvSpPr/>
                <p:nvPr/>
              </p:nvSpPr>
              <p:spPr>
                <a:xfrm>
                  <a:off x="1331057" y="2208188"/>
                  <a:ext cx="1230657" cy="484123"/>
                </a:xfrm>
                <a:prstGeom prst="rect">
                  <a:avLst/>
                </a:prstGeom>
                <a:solidFill>
                  <a:srgbClr val="00B0F0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EAB12FB4-239E-0F34-6ED5-BFFE88B66858}"/>
                    </a:ext>
                  </a:extLst>
                </p:cNvPr>
                <p:cNvSpPr/>
                <p:nvPr/>
              </p:nvSpPr>
              <p:spPr>
                <a:xfrm>
                  <a:off x="-140719" y="2213406"/>
                  <a:ext cx="1230657" cy="484123"/>
                </a:xfrm>
                <a:prstGeom prst="rect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dk1"/>
                </a:fillRef>
                <a:effectRef idx="1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Block manager</a:t>
                  </a:r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B5FEA9A-5E0E-FC39-4604-F93CD3F9DDBB}"/>
                </a:ext>
              </a:extLst>
            </p:cNvPr>
            <p:cNvGrpSpPr/>
            <p:nvPr/>
          </p:nvGrpSpPr>
          <p:grpSpPr>
            <a:xfrm>
              <a:off x="3843905" y="4600934"/>
              <a:ext cx="3298090" cy="1365447"/>
              <a:chOff x="6655" y="1371276"/>
              <a:chExt cx="3298090" cy="1365447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CFEFA5F0-B079-53A0-75D6-AE4F4443B926}"/>
                  </a:ext>
                </a:extLst>
              </p:cNvPr>
              <p:cNvGrpSpPr/>
              <p:nvPr/>
            </p:nvGrpSpPr>
            <p:grpSpPr>
              <a:xfrm>
                <a:off x="6655" y="1371276"/>
                <a:ext cx="3170388" cy="1289419"/>
                <a:chOff x="-381839" y="1496596"/>
                <a:chExt cx="3170388" cy="1289419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329B3660-DEAD-A961-7F99-17C269B359BF}"/>
                    </a:ext>
                  </a:extLst>
                </p:cNvPr>
                <p:cNvSpPr/>
                <p:nvPr/>
              </p:nvSpPr>
              <p:spPr>
                <a:xfrm>
                  <a:off x="-381839" y="1496596"/>
                  <a:ext cx="3170388" cy="1289419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Executor</a:t>
                  </a: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585BC3A3-AE2E-CD22-B6CD-B9C7491459AA}"/>
                    </a:ext>
                  </a:extLst>
                </p:cNvPr>
                <p:cNvSpPr/>
                <p:nvPr/>
              </p:nvSpPr>
              <p:spPr>
                <a:xfrm>
                  <a:off x="1331058" y="1630362"/>
                  <a:ext cx="1230657" cy="484123"/>
                </a:xfrm>
                <a:prstGeom prst="rect">
                  <a:avLst/>
                </a:prstGeom>
                <a:solidFill>
                  <a:schemeClr val="accent3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A4636F2F-3870-117C-D975-E8920CE687D4}"/>
                    </a:ext>
                  </a:extLst>
                </p:cNvPr>
                <p:cNvSpPr/>
                <p:nvPr/>
              </p:nvSpPr>
              <p:spPr>
                <a:xfrm>
                  <a:off x="1331057" y="2208188"/>
                  <a:ext cx="1230657" cy="484123"/>
                </a:xfrm>
                <a:prstGeom prst="rect">
                  <a:avLst/>
                </a:prstGeom>
                <a:solidFill>
                  <a:schemeClr val="accent3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FF5ECDFD-77D2-6428-BF05-09A9270CC8C3}"/>
                    </a:ext>
                  </a:extLst>
                </p:cNvPr>
                <p:cNvSpPr/>
                <p:nvPr/>
              </p:nvSpPr>
              <p:spPr>
                <a:xfrm>
                  <a:off x="-140719" y="2213406"/>
                  <a:ext cx="1230657" cy="484123"/>
                </a:xfrm>
                <a:prstGeom prst="rect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dk1"/>
                </a:fillRef>
                <a:effectRef idx="1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Block manager</a:t>
                  </a:r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5B99CCF-9FE9-2307-B103-6263E2466DEA}"/>
                  </a:ext>
                </a:extLst>
              </p:cNvPr>
              <p:cNvGrpSpPr/>
              <p:nvPr/>
            </p:nvGrpSpPr>
            <p:grpSpPr>
              <a:xfrm>
                <a:off x="134357" y="1447304"/>
                <a:ext cx="3170388" cy="1289419"/>
                <a:chOff x="-381839" y="1496596"/>
                <a:chExt cx="3170388" cy="1289419"/>
              </a:xfrm>
            </p:grpSpPr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40E33B09-40CC-6742-2267-8288DC4F1656}"/>
                    </a:ext>
                  </a:extLst>
                </p:cNvPr>
                <p:cNvSpPr/>
                <p:nvPr/>
              </p:nvSpPr>
              <p:spPr>
                <a:xfrm>
                  <a:off x="-381839" y="1496596"/>
                  <a:ext cx="3170388" cy="1289419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Executor</a:t>
                  </a: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EE6C2EA3-1920-A9FC-E40A-682892D7C1FF}"/>
                    </a:ext>
                  </a:extLst>
                </p:cNvPr>
                <p:cNvSpPr/>
                <p:nvPr/>
              </p:nvSpPr>
              <p:spPr>
                <a:xfrm>
                  <a:off x="1331058" y="1630362"/>
                  <a:ext cx="1230657" cy="484123"/>
                </a:xfrm>
                <a:prstGeom prst="rect">
                  <a:avLst/>
                </a:prstGeom>
                <a:solidFill>
                  <a:srgbClr val="00B0F0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85FF7C7D-8A6A-BE2F-1ED2-972AA8F0FDE4}"/>
                    </a:ext>
                  </a:extLst>
                </p:cNvPr>
                <p:cNvSpPr/>
                <p:nvPr/>
              </p:nvSpPr>
              <p:spPr>
                <a:xfrm>
                  <a:off x="1331057" y="2208188"/>
                  <a:ext cx="1230657" cy="484123"/>
                </a:xfrm>
                <a:prstGeom prst="rect">
                  <a:avLst/>
                </a:prstGeom>
                <a:solidFill>
                  <a:srgbClr val="00B0F0"/>
                </a:solidFill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Task</a:t>
                  </a: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7778B2AC-2ED0-78E7-83C1-13AD3DCBD33B}"/>
                    </a:ext>
                  </a:extLst>
                </p:cNvPr>
                <p:cNvSpPr/>
                <p:nvPr/>
              </p:nvSpPr>
              <p:spPr>
                <a:xfrm>
                  <a:off x="-140719" y="2213406"/>
                  <a:ext cx="1230657" cy="484123"/>
                </a:xfrm>
                <a:prstGeom prst="rect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dk1"/>
                </a:fillRef>
                <a:effectRef idx="1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Intel Clear" panose="020B0604020203020204" pitchFamily="34" charset="0"/>
                      <a:ea typeface="Intel Clear" panose="020B0604020203020204" pitchFamily="34" charset="0"/>
                      <a:cs typeface="Intel Clear" panose="020B0604020203020204" pitchFamily="34" charset="0"/>
                    </a:rPr>
                    <a:t>Block manager</a:t>
                  </a:r>
                </a:p>
              </p:txBody>
            </p:sp>
          </p:grpSp>
        </p:grpSp>
      </p:grp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0B35639-A103-D91D-BA41-527A06B68DDA}"/>
              </a:ext>
            </a:extLst>
          </p:cNvPr>
          <p:cNvCxnSpPr>
            <a:cxnSpLocks/>
          </p:cNvCxnSpPr>
          <p:nvPr/>
        </p:nvCxnSpPr>
        <p:spPr>
          <a:xfrm flipV="1">
            <a:off x="5203198" y="1475758"/>
            <a:ext cx="1542635" cy="438456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ysDot"/>
          </a:ln>
          <a:effectLst/>
        </p:spPr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B7020FC-C1C4-59E7-93B8-BAE715AD2CA2}"/>
              </a:ext>
            </a:extLst>
          </p:cNvPr>
          <p:cNvCxnSpPr>
            <a:cxnSpLocks/>
          </p:cNvCxnSpPr>
          <p:nvPr/>
        </p:nvCxnSpPr>
        <p:spPr>
          <a:xfrm>
            <a:off x="5206777" y="2265228"/>
            <a:ext cx="1539056" cy="4409246"/>
          </a:xfrm>
          <a:prstGeom prst="line">
            <a:avLst/>
          </a:prstGeom>
          <a:noFill/>
          <a:ln w="28575" cap="flat" cmpd="sng" algn="ctr">
            <a:solidFill>
              <a:schemeClr val="bg1"/>
            </a:solidFill>
            <a:prstDash val="sysDot"/>
          </a:ln>
          <a:effectLst/>
        </p:spPr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516F3AD7-8052-3998-C54F-288C3A4C2867}"/>
              </a:ext>
            </a:extLst>
          </p:cNvPr>
          <p:cNvSpPr txBox="1"/>
          <p:nvPr/>
        </p:nvSpPr>
        <p:spPr>
          <a:xfrm>
            <a:off x="1020469" y="5272667"/>
            <a:ext cx="44566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DM Sans"/>
              </a:rPr>
              <a:t>Spark Scale Out Framework + </a:t>
            </a:r>
          </a:p>
          <a:p>
            <a:r>
              <a:rPr lang="en-US" sz="2400" dirty="0">
                <a:solidFill>
                  <a:schemeClr val="bg1"/>
                </a:solidFill>
                <a:latin typeface="DM Sans"/>
              </a:rPr>
              <a:t>Optimal Native Library</a:t>
            </a:r>
          </a:p>
        </p:txBody>
      </p:sp>
    </p:spTree>
    <p:extLst>
      <p:ext uri="{BB962C8B-B14F-4D97-AF65-F5344CB8AC3E}">
        <p14:creationId xmlns:p14="http://schemas.microsoft.com/office/powerpoint/2010/main" val="36818695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Native Engine - Gluten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91433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sz="2400" dirty="0"/>
              <a:t>Gluten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vs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Spark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3.1</a:t>
            </a:r>
            <a:r>
              <a:rPr kumimoji="1" lang="zh-CN" altLang="en-US" sz="2400" dirty="0"/>
              <a:t> 对比，核心算子有 </a:t>
            </a:r>
            <a:r>
              <a:rPr kumimoji="1" lang="en-US" altLang="zh-CN" sz="2400" dirty="0"/>
              <a:t>2-3</a:t>
            </a:r>
            <a:r>
              <a:rPr kumimoji="1" lang="zh-CN" altLang="en-US" sz="2400" dirty="0"/>
              <a:t> 倍性能提升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CADD56-0873-DDD6-24FF-0DF737EC9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69" y="1931959"/>
            <a:ext cx="8506538" cy="383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036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CN"/>
              <a:t>容器化</a:t>
            </a:r>
            <a:r>
              <a:rPr lang="zh-CN" altLang="en-US"/>
              <a:t>和微服务化</a:t>
            </a:r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590879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Kylin</a:t>
            </a:r>
            <a:r>
              <a:rPr lang="zh-CN" altLang="en-US" sz="2400" dirty="0"/>
              <a:t> 进程微服务化，拆分为 </a:t>
            </a:r>
            <a:r>
              <a:rPr lang="en-US" altLang="zh-CN" sz="2400" dirty="0"/>
              <a:t>DataLoading</a:t>
            </a:r>
            <a:r>
              <a:rPr lang="zh-CN" altLang="en-US" sz="2400" dirty="0"/>
              <a:t>（</a:t>
            </a:r>
            <a:r>
              <a:rPr lang="en-US" altLang="zh-CN" sz="2400" dirty="0"/>
              <a:t>Build</a:t>
            </a:r>
            <a:r>
              <a:rPr lang="zh-CN" altLang="en-US" sz="2400" dirty="0"/>
              <a:t> </a:t>
            </a:r>
            <a:r>
              <a:rPr lang="en-US" altLang="zh-CN" sz="2400" dirty="0"/>
              <a:t>Engine</a:t>
            </a:r>
            <a:r>
              <a:rPr lang="zh-CN" altLang="en-US" sz="2400" dirty="0"/>
              <a:t>）</a:t>
            </a:r>
            <a:r>
              <a:rPr lang="en-US" altLang="zh-CN" sz="2400" dirty="0"/>
              <a:t>,Query,Metadata</a:t>
            </a:r>
            <a:r>
              <a:rPr lang="zh-CN" altLang="en-US" sz="2400" dirty="0"/>
              <a:t> 三个服务模块</a:t>
            </a:r>
            <a:endParaRPr lang="en-US" altLang="zh-CN" sz="2400" dirty="0"/>
          </a:p>
          <a:p>
            <a:r>
              <a:rPr lang="zh-CN" altLang="en-US" sz="2400" dirty="0"/>
              <a:t>每个模块可以单独扩容以适应实际需求</a:t>
            </a:r>
            <a:endParaRPr lang="en-US" altLang="zh-CN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0BE6F4-B722-E6CA-39A4-5A5664D52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602" y="1690688"/>
            <a:ext cx="4746915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77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其它计划中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400" dirty="0"/>
              <a:t>支持 </a:t>
            </a:r>
            <a:r>
              <a:rPr kumimoji="1" lang="en-US" altLang="zh-CN" sz="2400" dirty="0"/>
              <a:t>Schema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Change</a:t>
            </a:r>
          </a:p>
          <a:p>
            <a:r>
              <a:rPr kumimoji="1" lang="zh-CN" altLang="en-US" sz="2400" dirty="0"/>
              <a:t>支持 </a:t>
            </a:r>
            <a:r>
              <a:rPr kumimoji="1" lang="en-US" altLang="zh-CN" sz="2400" dirty="0"/>
              <a:t>Kafka/JDBC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Source</a:t>
            </a:r>
          </a:p>
          <a:p>
            <a:r>
              <a:rPr kumimoji="1" lang="zh-CN" altLang="en-CN" sz="2400" dirty="0"/>
              <a:t>元数据</a:t>
            </a:r>
            <a:r>
              <a:rPr kumimoji="1" lang="zh-CN" altLang="en-US" sz="2400" dirty="0"/>
              <a:t>结构化，优化元数据读写性能</a:t>
            </a:r>
            <a:endParaRPr kumimoji="1" lang="en-US" altLang="zh-CN" sz="2400" dirty="0"/>
          </a:p>
          <a:p>
            <a:r>
              <a:rPr kumimoji="1" lang="zh-CN" altLang="en-US" sz="2400" dirty="0"/>
              <a:t>非核心元数据拆分</a:t>
            </a:r>
            <a:endParaRPr kumimoji="1" lang="en-US" altLang="zh-CN" sz="2400" dirty="0"/>
          </a:p>
          <a:p>
            <a:r>
              <a:rPr kumimoji="1" lang="zh-CN" altLang="en-US" sz="2400" dirty="0"/>
              <a:t>异步查询</a:t>
            </a:r>
            <a:endParaRPr kumimoji="1" lang="en-US" altLang="zh-CN" sz="2400" dirty="0"/>
          </a:p>
          <a:p>
            <a:r>
              <a:rPr lang="zh-CN" altLang="en-US" sz="2400" dirty="0"/>
              <a:t>基于代价的索引优化器</a:t>
            </a:r>
            <a:endParaRPr lang="en-US" altLang="zh-CN" sz="2400" dirty="0"/>
          </a:p>
          <a:p>
            <a:r>
              <a:rPr kumimoji="1" lang="en-US" altLang="zh-CN" sz="2400" dirty="0"/>
              <a:t>MDX</a:t>
            </a:r>
            <a:r>
              <a:rPr kumimoji="1" lang="zh-CN" altLang="en-US" sz="2400" dirty="0"/>
              <a:t> 支持</a:t>
            </a:r>
          </a:p>
        </p:txBody>
      </p:sp>
    </p:spTree>
    <p:extLst>
      <p:ext uri="{BB962C8B-B14F-4D97-AF65-F5344CB8AC3E}">
        <p14:creationId xmlns:p14="http://schemas.microsoft.com/office/powerpoint/2010/main" val="3789357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5FA29C3-FFC2-DF5F-D2DF-83B46004C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开源路线预告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4720A0F-2047-AB2E-D36C-333CADFBA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Roadmap</a:t>
            </a:r>
            <a:r>
              <a:rPr lang="zh-CN" altLang="en-US"/>
              <a:t> </a:t>
            </a:r>
            <a:r>
              <a:rPr lang="en-US" altLang="zh-CN"/>
              <a:t>of</a:t>
            </a:r>
            <a:r>
              <a:rPr lang="zh-CN" altLang="en-US"/>
              <a:t> </a:t>
            </a:r>
            <a:r>
              <a:rPr lang="en-US" altLang="zh-CN"/>
              <a:t>Kylin</a:t>
            </a:r>
            <a:r>
              <a:rPr lang="zh-CN" altLang="en-US"/>
              <a:t> </a:t>
            </a:r>
            <a:r>
              <a:rPr lang="en-US" altLang="zh-CN"/>
              <a:t>5.0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041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70C01C4-F7B9-5521-E856-BCF91DB1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演示视频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E32812E-9E29-EA65-61E6-FFDC2910BDC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/>
              <a:t>加载</a:t>
            </a:r>
            <a:endParaRPr lang="en-US" altLang="zh-CN"/>
          </a:p>
          <a:p>
            <a:r>
              <a:rPr lang="zh-CN" altLang="en-US"/>
              <a:t>建模</a:t>
            </a:r>
            <a:endParaRPr lang="en-US" altLang="zh-CN"/>
          </a:p>
          <a:p>
            <a:r>
              <a:rPr lang="zh-CN" altLang="en-US"/>
              <a:t>可计算列</a:t>
            </a:r>
            <a:endParaRPr lang="en-US" altLang="zh-CN"/>
          </a:p>
          <a:p>
            <a:r>
              <a:rPr lang="zh-CN" altLang="en-US"/>
              <a:t>明细索引</a:t>
            </a:r>
            <a:endParaRPr lang="en-US" altLang="zh-CN"/>
          </a:p>
          <a:p>
            <a:r>
              <a:rPr lang="zh-CN" altLang="en-US"/>
              <a:t>编辑模型</a:t>
            </a:r>
            <a:endParaRPr lang="en-US" altLang="zh-CN"/>
          </a:p>
          <a:p>
            <a:r>
              <a:rPr lang="zh-CN" altLang="en-US"/>
              <a:t>查询历史</a:t>
            </a:r>
            <a:endParaRPr lang="en-US" altLang="zh-CN"/>
          </a:p>
          <a:p>
            <a:endParaRPr lang="zh-CN" altLang="en-US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55BB4D1-C7DE-AD03-0768-F79B5313D6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177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5FA29C3-FFC2-DF5F-D2DF-83B46004C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今天的 </a:t>
            </a:r>
            <a:r>
              <a:rPr lang="en-US" altLang="zh-CN" dirty="0"/>
              <a:t>Apache</a:t>
            </a:r>
            <a:r>
              <a:rPr lang="zh-CN" altLang="en-US"/>
              <a:t> </a:t>
            </a:r>
            <a:r>
              <a:rPr lang="en-US" altLang="zh-CN" dirty="0"/>
              <a:t>Kylin</a:t>
            </a:r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4720A0F-2047-AB2E-D36C-333CADFBA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What</a:t>
            </a:r>
            <a:r>
              <a:rPr lang="zh-CN" altLang="en-US"/>
              <a:t> </a:t>
            </a:r>
            <a:r>
              <a:rPr lang="en-US" altLang="zh-CN"/>
              <a:t>is</a:t>
            </a:r>
            <a:r>
              <a:rPr lang="zh-CN" altLang="en-US"/>
              <a:t> </a:t>
            </a:r>
            <a:r>
              <a:rPr lang="en-US" altLang="zh-CN"/>
              <a:t>Apache</a:t>
            </a:r>
            <a:r>
              <a:rPr lang="zh-CN" altLang="en-US"/>
              <a:t> </a:t>
            </a:r>
            <a:r>
              <a:rPr lang="en-US" altLang="zh-CN"/>
              <a:t>Kylin?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007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70C01C4-F7B9-5521-E856-BCF91DB1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社区路线图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E32812E-9E29-EA65-61E6-FFDC2910B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371114" cy="4351338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核心功能开发完毕：</a:t>
            </a:r>
            <a:r>
              <a:rPr lang="en-US" altLang="zh-CN" sz="2400" dirty="0"/>
              <a:t>2022/09</a:t>
            </a:r>
          </a:p>
          <a:p>
            <a:r>
              <a:rPr lang="zh-CN" altLang="en-US" sz="2400" dirty="0"/>
              <a:t>代码正式开源到</a:t>
            </a:r>
            <a:r>
              <a:rPr lang="en-US" altLang="zh-CN" sz="2400" dirty="0"/>
              <a:t> Github</a:t>
            </a:r>
            <a:r>
              <a:rPr lang="zh-CN" altLang="en-US" sz="2400" dirty="0"/>
              <a:t>：</a:t>
            </a:r>
            <a:r>
              <a:rPr lang="en-US" altLang="zh-CN" sz="2400" dirty="0"/>
              <a:t>2022/09 -</a:t>
            </a:r>
            <a:r>
              <a:rPr lang="zh-CN" altLang="en-US" sz="2400" dirty="0"/>
              <a:t> </a:t>
            </a:r>
            <a:r>
              <a:rPr lang="en-US" altLang="zh-CN" sz="2400" dirty="0"/>
              <a:t>2022/10</a:t>
            </a:r>
          </a:p>
          <a:p>
            <a:r>
              <a:rPr lang="zh-CN" altLang="en-US" sz="2400" dirty="0"/>
              <a:t>基于代价的索引优化器：</a:t>
            </a:r>
            <a:r>
              <a:rPr lang="en-US" altLang="zh-CN" sz="2400" dirty="0"/>
              <a:t>2022/10</a:t>
            </a:r>
          </a:p>
          <a:p>
            <a:r>
              <a:rPr lang="zh-CN" altLang="en-US" sz="2400" dirty="0"/>
              <a:t>用户手册和开发者文档：</a:t>
            </a:r>
            <a:r>
              <a:rPr lang="en-US" altLang="zh-CN" sz="2400" dirty="0"/>
              <a:t>2022/10</a:t>
            </a:r>
            <a:r>
              <a:rPr lang="zh-CN" altLang="en-US" sz="2400" dirty="0"/>
              <a:t> </a:t>
            </a:r>
            <a:r>
              <a:rPr lang="en-US" altLang="zh-CN" sz="2400" dirty="0"/>
              <a:t>-</a:t>
            </a:r>
            <a:r>
              <a:rPr lang="zh-CN" altLang="en-US" sz="2400" dirty="0"/>
              <a:t> </a:t>
            </a:r>
            <a:r>
              <a:rPr lang="en-US" altLang="zh-CN" sz="2400" dirty="0"/>
              <a:t>2022/12</a:t>
            </a:r>
          </a:p>
          <a:p>
            <a:r>
              <a:rPr lang="zh-CN" altLang="en-US" sz="2400" dirty="0"/>
              <a:t>核心功能测试：</a:t>
            </a:r>
            <a:r>
              <a:rPr lang="en-US" altLang="zh-CN" sz="2400" dirty="0"/>
              <a:t>2022/10</a:t>
            </a:r>
            <a:r>
              <a:rPr lang="zh-CN" altLang="en-US" sz="2400" dirty="0"/>
              <a:t> </a:t>
            </a:r>
            <a:r>
              <a:rPr lang="en-US" altLang="zh-CN" sz="2400" dirty="0"/>
              <a:t>-</a:t>
            </a:r>
            <a:r>
              <a:rPr lang="zh-CN" altLang="en-US" sz="2400" dirty="0"/>
              <a:t> </a:t>
            </a:r>
            <a:r>
              <a:rPr lang="en-US" altLang="zh-CN" sz="2400" dirty="0"/>
              <a:t>2022/12</a:t>
            </a:r>
          </a:p>
          <a:p>
            <a:r>
              <a:rPr lang="zh-CN" altLang="en-US" sz="2400" dirty="0"/>
              <a:t>技术预览版发布：</a:t>
            </a:r>
            <a:r>
              <a:rPr lang="en-US" altLang="zh-CN" sz="2400" dirty="0"/>
              <a:t>2022/12</a:t>
            </a:r>
          </a:p>
          <a:p>
            <a:r>
              <a:rPr lang="zh-CN" altLang="en-US" sz="2400" dirty="0"/>
              <a:t>正式发布：</a:t>
            </a:r>
            <a:r>
              <a:rPr lang="en-US" altLang="zh-CN" sz="2400" dirty="0"/>
              <a:t>2023</a:t>
            </a:r>
          </a:p>
          <a:p>
            <a:r>
              <a:rPr lang="zh-CN" altLang="en-US" sz="2400" dirty="0"/>
              <a:t>集成 </a:t>
            </a:r>
            <a:r>
              <a:rPr lang="en-US" altLang="zh-CN" sz="2400" dirty="0"/>
              <a:t>Native</a:t>
            </a:r>
            <a:r>
              <a:rPr lang="zh-CN" altLang="en-US" sz="2400" dirty="0"/>
              <a:t> </a:t>
            </a:r>
            <a:r>
              <a:rPr lang="en-US" altLang="zh-CN" sz="2400" dirty="0"/>
              <a:t>Compute</a:t>
            </a:r>
            <a:r>
              <a:rPr lang="zh-CN" altLang="en-US" sz="2400" dirty="0"/>
              <a:t> </a:t>
            </a:r>
            <a:r>
              <a:rPr lang="en-US" altLang="zh-CN" sz="2400" dirty="0"/>
              <a:t>Engine</a:t>
            </a:r>
            <a:r>
              <a:rPr lang="zh-CN" altLang="en-US" sz="2400" dirty="0"/>
              <a:t>：</a:t>
            </a:r>
            <a:r>
              <a:rPr lang="en-US" altLang="zh-CN" sz="2400" dirty="0"/>
              <a:t>2023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432937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70C01C4-F7B9-5521-E856-BCF91DB1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联系社区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E32812E-9E29-EA65-61E6-FFDC2910B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585718" cy="4351338"/>
          </a:xfrm>
        </p:spPr>
        <p:txBody>
          <a:bodyPr>
            <a:normAutofit/>
          </a:bodyPr>
          <a:lstStyle/>
          <a:p>
            <a:r>
              <a:rPr lang="zh-CN" altLang="en-US" sz="2400"/>
              <a:t>官网：</a:t>
            </a:r>
            <a:r>
              <a:rPr lang="en-US" altLang="zh-CN" sz="2400">
                <a:hlinkClick r:id="rId2"/>
              </a:rPr>
              <a:t>https://kylin.apache.org/</a:t>
            </a:r>
            <a:endParaRPr lang="en-US" altLang="zh-CN" sz="2400"/>
          </a:p>
          <a:p>
            <a:r>
              <a:rPr lang="zh-CN" altLang="en-US" sz="2400"/>
              <a:t>微信公众号：</a:t>
            </a:r>
            <a:r>
              <a:rPr lang="en-US" altLang="zh-CN" sz="2400"/>
              <a:t>apachekylin</a:t>
            </a:r>
          </a:p>
          <a:p>
            <a:r>
              <a:rPr lang="en-US" altLang="zh-CN" sz="2400"/>
              <a:t>Bilibili</a:t>
            </a:r>
            <a:r>
              <a:rPr lang="zh-CN" altLang="en-US" sz="2400"/>
              <a:t>：</a:t>
            </a:r>
            <a:r>
              <a:rPr lang="en-US" altLang="zh-CN" sz="2400"/>
              <a:t>Kyligence</a:t>
            </a:r>
            <a:endParaRPr lang="zh-CN" altLang="en-US" sz="2400"/>
          </a:p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461231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FA623805-12B4-5B66-701F-409AE5A75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8000" dirty="0"/>
              <a:t>Thanks</a:t>
            </a:r>
            <a:endParaRPr lang="zh-CN" altLang="en-US" sz="8000"/>
          </a:p>
        </p:txBody>
      </p:sp>
    </p:spTree>
    <p:extLst>
      <p:ext uri="{BB962C8B-B14F-4D97-AF65-F5344CB8AC3E}">
        <p14:creationId xmlns:p14="http://schemas.microsoft.com/office/powerpoint/2010/main" val="22999961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8">
            <a:extLst>
              <a:ext uri="{FF2B5EF4-FFF2-40B4-BE49-F238E27FC236}">
                <a16:creationId xmlns:a16="http://schemas.microsoft.com/office/drawing/2014/main" id="{8616B4BC-2951-B944-AD7D-83FF397248AA}"/>
              </a:ext>
            </a:extLst>
          </p:cNvPr>
          <p:cNvSpPr/>
          <p:nvPr/>
        </p:nvSpPr>
        <p:spPr>
          <a:xfrm>
            <a:off x="4070953" y="5300075"/>
            <a:ext cx="2495509" cy="64807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Cube Builder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(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MapReduce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…)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86068457-A6BD-F04B-B32B-F58544861A38}"/>
              </a:ext>
            </a:extLst>
          </p:cNvPr>
          <p:cNvSpPr txBox="1"/>
          <p:nvPr/>
        </p:nvSpPr>
        <p:spPr>
          <a:xfrm>
            <a:off x="5680595" y="218257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Rounded Rectangle 62">
            <a:extLst>
              <a:ext uri="{FF2B5EF4-FFF2-40B4-BE49-F238E27FC236}">
                <a16:creationId xmlns:a16="http://schemas.microsoft.com/office/drawing/2014/main" id="{712F5627-767D-2244-BABA-6D633F3BAC01}"/>
              </a:ext>
            </a:extLst>
          </p:cNvPr>
          <p:cNvSpPr/>
          <p:nvPr/>
        </p:nvSpPr>
        <p:spPr>
          <a:xfrm>
            <a:off x="4070953" y="3715899"/>
            <a:ext cx="2520280" cy="360040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9BBB59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Routing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Rectangle 63">
            <a:extLst>
              <a:ext uri="{FF2B5EF4-FFF2-40B4-BE49-F238E27FC236}">
                <a16:creationId xmlns:a16="http://schemas.microsoft.com/office/drawing/2014/main" id="{4781E26F-474A-DC48-B29D-7E7F988A2B70}"/>
              </a:ext>
            </a:extLst>
          </p:cNvPr>
          <p:cNvSpPr/>
          <p:nvPr/>
        </p:nvSpPr>
        <p:spPr>
          <a:xfrm>
            <a:off x="2377801" y="831699"/>
            <a:ext cx="2122499" cy="12241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Third Party App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(Web App, Mobile…)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Rectangle 64">
            <a:extLst>
              <a:ext uri="{FF2B5EF4-FFF2-40B4-BE49-F238E27FC236}">
                <a16:creationId xmlns:a16="http://schemas.microsoft.com/office/drawing/2014/main" id="{8813A173-A7CE-A04C-A2E0-E9E2566D48A0}"/>
              </a:ext>
            </a:extLst>
          </p:cNvPr>
          <p:cNvSpPr/>
          <p:nvPr/>
        </p:nvSpPr>
        <p:spPr>
          <a:xfrm>
            <a:off x="3236475" y="2491762"/>
            <a:ext cx="4650902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FF950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3" name="Can 45">
            <a:extLst>
              <a:ext uri="{FF2B5EF4-FFF2-40B4-BE49-F238E27FC236}">
                <a16:creationId xmlns:a16="http://schemas.microsoft.com/office/drawing/2014/main" id="{1BD4B933-92EA-7045-BC6C-DD6A5924A2CF}"/>
              </a:ext>
            </a:extLst>
          </p:cNvPr>
          <p:cNvSpPr/>
          <p:nvPr/>
        </p:nvSpPr>
        <p:spPr>
          <a:xfrm>
            <a:off x="484236" y="4165717"/>
            <a:ext cx="1034956" cy="1385034"/>
          </a:xfrm>
          <a:prstGeom prst="can">
            <a:avLst/>
          </a:prstGeom>
          <a:noFill/>
          <a:ln w="31750">
            <a:solidFill>
              <a:schemeClr val="tx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Hive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Csv</a:t>
            </a:r>
          </a:p>
        </p:txBody>
      </p:sp>
      <p:cxnSp>
        <p:nvCxnSpPr>
          <p:cNvPr id="16" name="Straight Arrow Connector 54">
            <a:extLst>
              <a:ext uri="{FF2B5EF4-FFF2-40B4-BE49-F238E27FC236}">
                <a16:creationId xmlns:a16="http://schemas.microsoft.com/office/drawing/2014/main" id="{7FB913CF-70AC-2346-85CF-EBC1355373AB}"/>
              </a:ext>
            </a:extLst>
          </p:cNvPr>
          <p:cNvCxnSpPr>
            <a:cxnSpLocks/>
          </p:cNvCxnSpPr>
          <p:nvPr/>
        </p:nvCxnSpPr>
        <p:spPr>
          <a:xfrm>
            <a:off x="5657675" y="2046789"/>
            <a:ext cx="0" cy="63110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34">
            <a:extLst>
              <a:ext uri="{FF2B5EF4-FFF2-40B4-BE49-F238E27FC236}">
                <a16:creationId xmlns:a16="http://schemas.microsoft.com/office/drawing/2014/main" id="{23991201-250A-D84B-A023-305998201FF6}"/>
              </a:ext>
            </a:extLst>
          </p:cNvPr>
          <p:cNvSpPr txBox="1"/>
          <p:nvPr/>
        </p:nvSpPr>
        <p:spPr>
          <a:xfrm>
            <a:off x="1519192" y="5677660"/>
            <a:ext cx="1411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Star Schema Data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grpSp>
        <p:nvGrpSpPr>
          <p:cNvPr id="27" name="Group 22">
            <a:extLst>
              <a:ext uri="{FF2B5EF4-FFF2-40B4-BE49-F238E27FC236}">
                <a16:creationId xmlns:a16="http://schemas.microsoft.com/office/drawing/2014/main" id="{81A2704F-BF9F-F240-8745-D05E80CC6792}"/>
              </a:ext>
            </a:extLst>
          </p:cNvPr>
          <p:cNvGrpSpPr/>
          <p:nvPr/>
        </p:nvGrpSpPr>
        <p:grpSpPr>
          <a:xfrm>
            <a:off x="9364388" y="3785960"/>
            <a:ext cx="1308420" cy="1154901"/>
            <a:chOff x="7704856" y="3861048"/>
            <a:chExt cx="1308420" cy="1154901"/>
          </a:xfrm>
          <a:solidFill>
            <a:srgbClr val="F79923"/>
          </a:solidFill>
        </p:grpSpPr>
        <p:sp>
          <p:nvSpPr>
            <p:cNvPr id="28" name="Cube 44">
              <a:extLst>
                <a:ext uri="{FF2B5EF4-FFF2-40B4-BE49-F238E27FC236}">
                  <a16:creationId xmlns:a16="http://schemas.microsoft.com/office/drawing/2014/main" id="{9E47D3E3-D171-A44E-917A-945BD9B7172F}"/>
                </a:ext>
              </a:extLst>
            </p:cNvPr>
            <p:cNvSpPr/>
            <p:nvPr/>
          </p:nvSpPr>
          <p:spPr>
            <a:xfrm>
              <a:off x="7704856" y="3861048"/>
              <a:ext cx="1156020" cy="1002501"/>
            </a:xfrm>
            <a:prstGeom prst="cub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Data Cube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Cube 90">
              <a:extLst>
                <a:ext uri="{FF2B5EF4-FFF2-40B4-BE49-F238E27FC236}">
                  <a16:creationId xmlns:a16="http://schemas.microsoft.com/office/drawing/2014/main" id="{4DD2BD9D-9E2D-EC4B-B8F6-F5EDA6195553}"/>
                </a:ext>
              </a:extLst>
            </p:cNvPr>
            <p:cNvSpPr/>
            <p:nvPr/>
          </p:nvSpPr>
          <p:spPr>
            <a:xfrm>
              <a:off x="7857256" y="4013448"/>
              <a:ext cx="1156020" cy="1002501"/>
            </a:xfrm>
            <a:prstGeom prst="cub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OLAP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Cubes</a:t>
              </a:r>
            </a:p>
          </p:txBody>
        </p:sp>
      </p:grpSp>
      <p:cxnSp>
        <p:nvCxnSpPr>
          <p:cNvPr id="31" name="Straight Arrow Connector 79">
            <a:extLst>
              <a:ext uri="{FF2B5EF4-FFF2-40B4-BE49-F238E27FC236}">
                <a16:creationId xmlns:a16="http://schemas.microsoft.com/office/drawing/2014/main" id="{17075097-9336-3841-94F3-C412F216E82B}"/>
              </a:ext>
            </a:extLst>
          </p:cNvPr>
          <p:cNvCxnSpPr>
            <a:cxnSpLocks/>
          </p:cNvCxnSpPr>
          <p:nvPr/>
        </p:nvCxnSpPr>
        <p:spPr>
          <a:xfrm>
            <a:off x="3996496" y="2046789"/>
            <a:ext cx="0" cy="65612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0">
            <a:extLst>
              <a:ext uri="{FF2B5EF4-FFF2-40B4-BE49-F238E27FC236}">
                <a16:creationId xmlns:a16="http://schemas.microsoft.com/office/drawing/2014/main" id="{5DF28B7D-15D0-3D48-890D-EED8E7310D60}"/>
              </a:ext>
            </a:extLst>
          </p:cNvPr>
          <p:cNvSpPr txBox="1"/>
          <p:nvPr/>
        </p:nvSpPr>
        <p:spPr>
          <a:xfrm>
            <a:off x="3492440" y="216866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Rectangle 81">
            <a:extLst>
              <a:ext uri="{FF2B5EF4-FFF2-40B4-BE49-F238E27FC236}">
                <a16:creationId xmlns:a16="http://schemas.microsoft.com/office/drawing/2014/main" id="{865843E1-F7A3-114A-A428-46B498B86D04}"/>
              </a:ext>
            </a:extLst>
          </p:cNvPr>
          <p:cNvSpPr/>
          <p:nvPr/>
        </p:nvSpPr>
        <p:spPr>
          <a:xfrm>
            <a:off x="3706453" y="2702610"/>
            <a:ext cx="3804147" cy="318551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REST Server</a:t>
            </a:r>
          </a:p>
        </p:txBody>
      </p:sp>
      <p:sp>
        <p:nvSpPr>
          <p:cNvPr id="44" name="Rectangle 81">
            <a:extLst>
              <a:ext uri="{FF2B5EF4-FFF2-40B4-BE49-F238E27FC236}">
                <a16:creationId xmlns:a16="http://schemas.microsoft.com/office/drawing/2014/main" id="{FC5FA86D-387A-8846-8753-7060CAD2CF22}"/>
              </a:ext>
            </a:extLst>
          </p:cNvPr>
          <p:cNvSpPr/>
          <p:nvPr/>
        </p:nvSpPr>
        <p:spPr>
          <a:xfrm>
            <a:off x="3703476" y="3124941"/>
            <a:ext cx="3804147" cy="370124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Query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Routing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iti SC Light" panose="02000000000000000000" pitchFamily="2" charset="-128"/>
              <a:ea typeface="Heiti SC Light" panose="02000000000000000000" pitchFamily="2" charset="-128"/>
              <a:cs typeface="+mn-cs"/>
            </a:endParaRPr>
          </a:p>
        </p:txBody>
      </p:sp>
      <p:sp>
        <p:nvSpPr>
          <p:cNvPr id="45" name="Rectangle 81">
            <a:extLst>
              <a:ext uri="{FF2B5EF4-FFF2-40B4-BE49-F238E27FC236}">
                <a16:creationId xmlns:a16="http://schemas.microsoft.com/office/drawing/2014/main" id="{A15D98F4-8791-BD49-8AE3-2F9361DF7527}"/>
              </a:ext>
            </a:extLst>
          </p:cNvPr>
          <p:cNvSpPr/>
          <p:nvPr/>
        </p:nvSpPr>
        <p:spPr>
          <a:xfrm>
            <a:off x="3725320" y="3647868"/>
            <a:ext cx="3804147" cy="785704"/>
          </a:xfrm>
          <a:prstGeom prst="rect">
            <a:avLst/>
          </a:prstGeom>
          <a:solidFill>
            <a:srgbClr val="FF9502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Query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Engine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(Vanilla Spark)</a:t>
            </a:r>
          </a:p>
        </p:txBody>
      </p:sp>
      <p:sp>
        <p:nvSpPr>
          <p:cNvPr id="46" name="Rectangle 81">
            <a:extLst>
              <a:ext uri="{FF2B5EF4-FFF2-40B4-BE49-F238E27FC236}">
                <a16:creationId xmlns:a16="http://schemas.microsoft.com/office/drawing/2014/main" id="{63801C39-DA72-A946-A037-1666C7D6DDAE}"/>
              </a:ext>
            </a:extLst>
          </p:cNvPr>
          <p:cNvSpPr/>
          <p:nvPr/>
        </p:nvSpPr>
        <p:spPr>
          <a:xfrm>
            <a:off x="3725320" y="4576166"/>
            <a:ext cx="3804147" cy="547935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Metadata</a:t>
            </a:r>
          </a:p>
        </p:txBody>
      </p:sp>
      <p:sp>
        <p:nvSpPr>
          <p:cNvPr id="47" name="Rectangle 81">
            <a:extLst>
              <a:ext uri="{FF2B5EF4-FFF2-40B4-BE49-F238E27FC236}">
                <a16:creationId xmlns:a16="http://schemas.microsoft.com/office/drawing/2014/main" id="{633B26CF-B764-894E-9A88-0FC5115B5AE3}"/>
              </a:ext>
            </a:extLst>
          </p:cNvPr>
          <p:cNvSpPr/>
          <p:nvPr/>
        </p:nvSpPr>
        <p:spPr>
          <a:xfrm>
            <a:off x="3703477" y="5300075"/>
            <a:ext cx="3804147" cy="734701"/>
          </a:xfrm>
          <a:prstGeom prst="rect">
            <a:avLst/>
          </a:prstGeom>
          <a:solidFill>
            <a:srgbClr val="FF9502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Build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Engine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Spark</a:t>
            </a:r>
          </a:p>
        </p:txBody>
      </p:sp>
      <p:cxnSp>
        <p:nvCxnSpPr>
          <p:cNvPr id="56" name="肘形连接符 55">
            <a:extLst>
              <a:ext uri="{FF2B5EF4-FFF2-40B4-BE49-F238E27FC236}">
                <a16:creationId xmlns:a16="http://schemas.microsoft.com/office/drawing/2014/main" id="{12CF3864-FE57-9443-9009-D085A9C0D27A}"/>
              </a:ext>
            </a:extLst>
          </p:cNvPr>
          <p:cNvCxnSpPr>
            <a:cxnSpLocks/>
            <a:stCxn id="13" idx="3"/>
            <a:endCxn id="47" idx="1"/>
          </p:cNvCxnSpPr>
          <p:nvPr/>
        </p:nvCxnSpPr>
        <p:spPr>
          <a:xfrm rot="16200000" flipH="1">
            <a:off x="2294258" y="4258206"/>
            <a:ext cx="116675" cy="2701763"/>
          </a:xfrm>
          <a:prstGeom prst="bentConnector2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箭头连接符 60">
            <a:extLst>
              <a:ext uri="{FF2B5EF4-FFF2-40B4-BE49-F238E27FC236}">
                <a16:creationId xmlns:a16="http://schemas.microsoft.com/office/drawing/2014/main" id="{0EBF350B-21D9-EE48-BB50-5A11E9E2B0B1}"/>
              </a:ext>
            </a:extLst>
          </p:cNvPr>
          <p:cNvCxnSpPr>
            <a:cxnSpLocks/>
            <a:endCxn id="46" idx="1"/>
          </p:cNvCxnSpPr>
          <p:nvPr/>
        </p:nvCxnSpPr>
        <p:spPr>
          <a:xfrm>
            <a:off x="1519192" y="4850133"/>
            <a:ext cx="2206128" cy="1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876CE3D-1188-7649-8C7B-5085B8C86C2E}"/>
              </a:ext>
            </a:extLst>
          </p:cNvPr>
          <p:cNvSpPr txBox="1"/>
          <p:nvPr/>
        </p:nvSpPr>
        <p:spPr>
          <a:xfrm>
            <a:off x="8114594" y="5714807"/>
            <a:ext cx="17139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Mid Latency-Minutes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Agg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Index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Snapshot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9" name="Rectangle 63">
            <a:extLst>
              <a:ext uri="{FF2B5EF4-FFF2-40B4-BE49-F238E27FC236}">
                <a16:creationId xmlns:a16="http://schemas.microsoft.com/office/drawing/2014/main" id="{5BA31736-A318-E441-85BF-FF04A43C95DB}"/>
              </a:ext>
            </a:extLst>
          </p:cNvPr>
          <p:cNvSpPr/>
          <p:nvPr/>
        </p:nvSpPr>
        <p:spPr>
          <a:xfrm>
            <a:off x="4596426" y="832044"/>
            <a:ext cx="2122499" cy="12241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SQL-Based Tool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(BI Tools: Tableau…)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1" name="直线连接符 70">
            <a:extLst>
              <a:ext uri="{FF2B5EF4-FFF2-40B4-BE49-F238E27FC236}">
                <a16:creationId xmlns:a16="http://schemas.microsoft.com/office/drawing/2014/main" id="{854C628F-04FD-CE4C-A14B-60B70C9E1F01}"/>
              </a:ext>
            </a:extLst>
          </p:cNvPr>
          <p:cNvCxnSpPr/>
          <p:nvPr/>
        </p:nvCxnSpPr>
        <p:spPr>
          <a:xfrm>
            <a:off x="2808299" y="1494232"/>
            <a:ext cx="1221183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63">
            <a:extLst>
              <a:ext uri="{FF2B5EF4-FFF2-40B4-BE49-F238E27FC236}">
                <a16:creationId xmlns:a16="http://schemas.microsoft.com/office/drawing/2014/main" id="{242DDB7E-D408-5444-AAA8-CF64631F55CA}"/>
              </a:ext>
            </a:extLst>
          </p:cNvPr>
          <p:cNvSpPr/>
          <p:nvPr/>
        </p:nvSpPr>
        <p:spPr>
          <a:xfrm>
            <a:off x="6815051" y="823224"/>
            <a:ext cx="2122499" cy="1224134"/>
          </a:xfrm>
          <a:prstGeom prst="rect">
            <a:avLst/>
          </a:prstGeom>
          <a:solidFill>
            <a:srgbClr val="FF9502"/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Other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BI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(Excel, Tableau,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SmartBi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7" name="肘形连接符 36">
            <a:extLst>
              <a:ext uri="{FF2B5EF4-FFF2-40B4-BE49-F238E27FC236}">
                <a16:creationId xmlns:a16="http://schemas.microsoft.com/office/drawing/2014/main" id="{56F848C0-0D71-1F40-9BEE-44D9AD0E147C}"/>
              </a:ext>
            </a:extLst>
          </p:cNvPr>
          <p:cNvCxnSpPr>
            <a:cxnSpLocks/>
          </p:cNvCxnSpPr>
          <p:nvPr/>
        </p:nvCxnSpPr>
        <p:spPr>
          <a:xfrm>
            <a:off x="7542261" y="4218862"/>
            <a:ext cx="1822127" cy="1720"/>
          </a:xfrm>
          <a:prstGeom prst="bentConnector3">
            <a:avLst>
              <a:gd name="adj1" fmla="val 50000"/>
            </a:avLst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EF7266E0-57BC-AF4B-B421-E160FA6FFE16}"/>
              </a:ext>
            </a:extLst>
          </p:cNvPr>
          <p:cNvSpPr txBox="1"/>
          <p:nvPr/>
        </p:nvSpPr>
        <p:spPr>
          <a:xfrm>
            <a:off x="7818605" y="3868159"/>
            <a:ext cx="16401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Low Latency-Seconds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7DB18A-F801-9642-9777-B0D42E1601CC}"/>
              </a:ext>
            </a:extLst>
          </p:cNvPr>
          <p:cNvSpPr txBox="1"/>
          <p:nvPr/>
        </p:nvSpPr>
        <p:spPr>
          <a:xfrm>
            <a:off x="9138687" y="4963733"/>
            <a:ext cx="1762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Parquet Storage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cxnSp>
        <p:nvCxnSpPr>
          <p:cNvPr id="48" name="肘形连接符 47">
            <a:extLst>
              <a:ext uri="{FF2B5EF4-FFF2-40B4-BE49-F238E27FC236}">
                <a16:creationId xmlns:a16="http://schemas.microsoft.com/office/drawing/2014/main" id="{E172AF3B-E160-CB49-B3CB-AC0FE55248B0}"/>
              </a:ext>
            </a:extLst>
          </p:cNvPr>
          <p:cNvCxnSpPr>
            <a:cxnSpLocks/>
            <a:stCxn id="47" idx="3"/>
            <a:endCxn id="10" idx="2"/>
          </p:cNvCxnSpPr>
          <p:nvPr/>
        </p:nvCxnSpPr>
        <p:spPr>
          <a:xfrm flipV="1">
            <a:off x="7507624" y="5302287"/>
            <a:ext cx="2512266" cy="365139"/>
          </a:xfrm>
          <a:prstGeom prst="bentConnector2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线连接符 50">
            <a:extLst>
              <a:ext uri="{FF2B5EF4-FFF2-40B4-BE49-F238E27FC236}">
                <a16:creationId xmlns:a16="http://schemas.microsoft.com/office/drawing/2014/main" id="{139C7AF8-3C4D-5442-A2A9-7870ED327ED2}"/>
              </a:ext>
            </a:extLst>
          </p:cNvPr>
          <p:cNvCxnSpPr/>
          <p:nvPr/>
        </p:nvCxnSpPr>
        <p:spPr>
          <a:xfrm>
            <a:off x="5016801" y="1494232"/>
            <a:ext cx="1221183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线连接符 51">
            <a:extLst>
              <a:ext uri="{FF2B5EF4-FFF2-40B4-BE49-F238E27FC236}">
                <a16:creationId xmlns:a16="http://schemas.microsoft.com/office/drawing/2014/main" id="{DC7CB4A0-1C61-B649-8BF4-477FFCBC657B}"/>
              </a:ext>
            </a:extLst>
          </p:cNvPr>
          <p:cNvCxnSpPr/>
          <p:nvPr/>
        </p:nvCxnSpPr>
        <p:spPr>
          <a:xfrm>
            <a:off x="7276785" y="1477926"/>
            <a:ext cx="1221183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F6A0CDC-C17E-AD4D-B80E-1064CFAFE008}"/>
              </a:ext>
            </a:extLst>
          </p:cNvPr>
          <p:cNvCxnSpPr>
            <a:cxnSpLocks/>
          </p:cNvCxnSpPr>
          <p:nvPr/>
        </p:nvCxnSpPr>
        <p:spPr>
          <a:xfrm>
            <a:off x="7276785" y="2046789"/>
            <a:ext cx="0" cy="631107"/>
          </a:xfrm>
          <a:prstGeom prst="straightConnector1">
            <a:avLst/>
          </a:prstGeom>
          <a:ln w="19050">
            <a:solidFill>
              <a:srgbClr val="FF950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8CD171F6-D6FD-644B-9078-782BA5D15776}"/>
              </a:ext>
            </a:extLst>
          </p:cNvPr>
          <p:cNvSpPr txBox="1"/>
          <p:nvPr/>
        </p:nvSpPr>
        <p:spPr>
          <a:xfrm>
            <a:off x="2885731" y="1569305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REST API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924653E-0B65-734B-BFA9-EFA5C5FD0F00}"/>
              </a:ext>
            </a:extLst>
          </p:cNvPr>
          <p:cNvSpPr txBox="1"/>
          <p:nvPr/>
        </p:nvSpPr>
        <p:spPr>
          <a:xfrm>
            <a:off x="5100229" y="1552399"/>
            <a:ext cx="138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JDBC/ODBC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F578D43-6FBB-8247-9CC0-E75CC03F2F8D}"/>
              </a:ext>
            </a:extLst>
          </p:cNvPr>
          <p:cNvSpPr txBox="1"/>
          <p:nvPr/>
        </p:nvSpPr>
        <p:spPr>
          <a:xfrm>
            <a:off x="7507623" y="1577200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MDX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TextBox 30">
            <a:extLst>
              <a:ext uri="{FF2B5EF4-FFF2-40B4-BE49-F238E27FC236}">
                <a16:creationId xmlns:a16="http://schemas.microsoft.com/office/drawing/2014/main" id="{592ABC48-F54D-E04D-BD87-E2731815D689}"/>
              </a:ext>
            </a:extLst>
          </p:cNvPr>
          <p:cNvSpPr txBox="1"/>
          <p:nvPr/>
        </p:nvSpPr>
        <p:spPr>
          <a:xfrm>
            <a:off x="7255595" y="2150032"/>
            <a:ext cx="1242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950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MDX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950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62">
            <a:extLst>
              <a:ext uri="{FF2B5EF4-FFF2-40B4-BE49-F238E27FC236}">
                <a16:creationId xmlns:a16="http://schemas.microsoft.com/office/drawing/2014/main" id="{91F83ED9-21B5-9112-CD7D-6042C86AD2E1}"/>
              </a:ext>
            </a:extLst>
          </p:cNvPr>
          <p:cNvSpPr txBox="1"/>
          <p:nvPr/>
        </p:nvSpPr>
        <p:spPr>
          <a:xfrm>
            <a:off x="1985165" y="4647953"/>
            <a:ext cx="12666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Sync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Metadata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endParaRPr kumimoji="1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Create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Model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5B6BC1-35E4-C42C-0DE7-2FF238864CA2}"/>
              </a:ext>
            </a:extLst>
          </p:cNvPr>
          <p:cNvSpPr txBox="1"/>
          <p:nvPr/>
        </p:nvSpPr>
        <p:spPr>
          <a:xfrm>
            <a:off x="615389" y="1183067"/>
            <a:ext cx="1007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Kylin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4.0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vs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Kylin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3.0</a:t>
            </a:r>
            <a:endParaRPr kumimoji="0" lang="en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3081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8">
            <a:extLst>
              <a:ext uri="{FF2B5EF4-FFF2-40B4-BE49-F238E27FC236}">
                <a16:creationId xmlns:a16="http://schemas.microsoft.com/office/drawing/2014/main" id="{8616B4BC-2951-B944-AD7D-83FF397248AA}"/>
              </a:ext>
            </a:extLst>
          </p:cNvPr>
          <p:cNvSpPr/>
          <p:nvPr/>
        </p:nvSpPr>
        <p:spPr>
          <a:xfrm>
            <a:off x="4070953" y="5300075"/>
            <a:ext cx="2495509" cy="64807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Cube Builder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(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MapReduce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…)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86068457-A6BD-F04B-B32B-F58544861A38}"/>
              </a:ext>
            </a:extLst>
          </p:cNvPr>
          <p:cNvSpPr txBox="1"/>
          <p:nvPr/>
        </p:nvSpPr>
        <p:spPr>
          <a:xfrm>
            <a:off x="5680595" y="218257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Rounded Rectangle 62">
            <a:extLst>
              <a:ext uri="{FF2B5EF4-FFF2-40B4-BE49-F238E27FC236}">
                <a16:creationId xmlns:a16="http://schemas.microsoft.com/office/drawing/2014/main" id="{712F5627-767D-2244-BABA-6D633F3BAC01}"/>
              </a:ext>
            </a:extLst>
          </p:cNvPr>
          <p:cNvSpPr/>
          <p:nvPr/>
        </p:nvSpPr>
        <p:spPr>
          <a:xfrm>
            <a:off x="4070953" y="3715899"/>
            <a:ext cx="2520280" cy="360040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9BBB59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Routing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Rectangle 63">
            <a:extLst>
              <a:ext uri="{FF2B5EF4-FFF2-40B4-BE49-F238E27FC236}">
                <a16:creationId xmlns:a16="http://schemas.microsoft.com/office/drawing/2014/main" id="{4781E26F-474A-DC48-B29D-7E7F988A2B70}"/>
              </a:ext>
            </a:extLst>
          </p:cNvPr>
          <p:cNvSpPr/>
          <p:nvPr/>
        </p:nvSpPr>
        <p:spPr>
          <a:xfrm>
            <a:off x="2377801" y="831699"/>
            <a:ext cx="2122499" cy="12241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Third Party App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(Web App, Mobile…)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Rectangle 64">
            <a:extLst>
              <a:ext uri="{FF2B5EF4-FFF2-40B4-BE49-F238E27FC236}">
                <a16:creationId xmlns:a16="http://schemas.microsoft.com/office/drawing/2014/main" id="{8813A173-A7CE-A04C-A2E0-E9E2566D48A0}"/>
              </a:ext>
            </a:extLst>
          </p:cNvPr>
          <p:cNvSpPr/>
          <p:nvPr/>
        </p:nvSpPr>
        <p:spPr>
          <a:xfrm>
            <a:off x="3236475" y="2491762"/>
            <a:ext cx="4650902" cy="367240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FF950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3" name="Can 45">
            <a:extLst>
              <a:ext uri="{FF2B5EF4-FFF2-40B4-BE49-F238E27FC236}">
                <a16:creationId xmlns:a16="http://schemas.microsoft.com/office/drawing/2014/main" id="{1BD4B933-92EA-7045-BC6C-DD6A5924A2CF}"/>
              </a:ext>
            </a:extLst>
          </p:cNvPr>
          <p:cNvSpPr/>
          <p:nvPr/>
        </p:nvSpPr>
        <p:spPr>
          <a:xfrm>
            <a:off x="484236" y="4165717"/>
            <a:ext cx="1034956" cy="1385034"/>
          </a:xfrm>
          <a:prstGeom prst="can">
            <a:avLst/>
          </a:prstGeom>
          <a:noFill/>
          <a:ln w="31750">
            <a:solidFill>
              <a:schemeClr val="tx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Hive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Csv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Kafka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RDBMS</a:t>
            </a:r>
          </a:p>
        </p:txBody>
      </p:sp>
      <p:cxnSp>
        <p:nvCxnSpPr>
          <p:cNvPr id="16" name="Straight Arrow Connector 54">
            <a:extLst>
              <a:ext uri="{FF2B5EF4-FFF2-40B4-BE49-F238E27FC236}">
                <a16:creationId xmlns:a16="http://schemas.microsoft.com/office/drawing/2014/main" id="{7FB913CF-70AC-2346-85CF-EBC1355373AB}"/>
              </a:ext>
            </a:extLst>
          </p:cNvPr>
          <p:cNvCxnSpPr>
            <a:cxnSpLocks/>
          </p:cNvCxnSpPr>
          <p:nvPr/>
        </p:nvCxnSpPr>
        <p:spPr>
          <a:xfrm>
            <a:off x="5657675" y="2046789"/>
            <a:ext cx="0" cy="63110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34">
            <a:extLst>
              <a:ext uri="{FF2B5EF4-FFF2-40B4-BE49-F238E27FC236}">
                <a16:creationId xmlns:a16="http://schemas.microsoft.com/office/drawing/2014/main" id="{23991201-250A-D84B-A023-305998201FF6}"/>
              </a:ext>
            </a:extLst>
          </p:cNvPr>
          <p:cNvSpPr txBox="1"/>
          <p:nvPr/>
        </p:nvSpPr>
        <p:spPr>
          <a:xfrm>
            <a:off x="1519192" y="5677660"/>
            <a:ext cx="1411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Star Schema Data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grpSp>
        <p:nvGrpSpPr>
          <p:cNvPr id="27" name="Group 22">
            <a:extLst>
              <a:ext uri="{FF2B5EF4-FFF2-40B4-BE49-F238E27FC236}">
                <a16:creationId xmlns:a16="http://schemas.microsoft.com/office/drawing/2014/main" id="{81A2704F-BF9F-F240-8745-D05E80CC6792}"/>
              </a:ext>
            </a:extLst>
          </p:cNvPr>
          <p:cNvGrpSpPr/>
          <p:nvPr/>
        </p:nvGrpSpPr>
        <p:grpSpPr>
          <a:xfrm>
            <a:off x="9364388" y="3785960"/>
            <a:ext cx="1308420" cy="1154901"/>
            <a:chOff x="7704856" y="3861048"/>
            <a:chExt cx="1308420" cy="1154901"/>
          </a:xfrm>
        </p:grpSpPr>
        <p:sp>
          <p:nvSpPr>
            <p:cNvPr id="28" name="Cube 44">
              <a:extLst>
                <a:ext uri="{FF2B5EF4-FFF2-40B4-BE49-F238E27FC236}">
                  <a16:creationId xmlns:a16="http://schemas.microsoft.com/office/drawing/2014/main" id="{9E47D3E3-D171-A44E-917A-945BD9B7172F}"/>
                </a:ext>
              </a:extLst>
            </p:cNvPr>
            <p:cNvSpPr/>
            <p:nvPr/>
          </p:nvSpPr>
          <p:spPr>
            <a:xfrm>
              <a:off x="7704856" y="3861048"/>
              <a:ext cx="1156020" cy="1002501"/>
            </a:xfrm>
            <a:prstGeom prst="cub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Data Cube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Cube 90">
              <a:extLst>
                <a:ext uri="{FF2B5EF4-FFF2-40B4-BE49-F238E27FC236}">
                  <a16:creationId xmlns:a16="http://schemas.microsoft.com/office/drawing/2014/main" id="{4DD2BD9D-9E2D-EC4B-B8F6-F5EDA6195553}"/>
                </a:ext>
              </a:extLst>
            </p:cNvPr>
            <p:cNvSpPr/>
            <p:nvPr/>
          </p:nvSpPr>
          <p:spPr>
            <a:xfrm>
              <a:off x="7857256" y="4013448"/>
              <a:ext cx="1156020" cy="1002501"/>
            </a:xfrm>
            <a:prstGeom prst="cub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OLAP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Cubes</a:t>
              </a:r>
            </a:p>
          </p:txBody>
        </p:sp>
      </p:grpSp>
      <p:cxnSp>
        <p:nvCxnSpPr>
          <p:cNvPr id="31" name="Straight Arrow Connector 79">
            <a:extLst>
              <a:ext uri="{FF2B5EF4-FFF2-40B4-BE49-F238E27FC236}">
                <a16:creationId xmlns:a16="http://schemas.microsoft.com/office/drawing/2014/main" id="{17075097-9336-3841-94F3-C412F216E82B}"/>
              </a:ext>
            </a:extLst>
          </p:cNvPr>
          <p:cNvCxnSpPr>
            <a:cxnSpLocks/>
          </p:cNvCxnSpPr>
          <p:nvPr/>
        </p:nvCxnSpPr>
        <p:spPr>
          <a:xfrm>
            <a:off x="3996496" y="2046789"/>
            <a:ext cx="0" cy="656127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0">
            <a:extLst>
              <a:ext uri="{FF2B5EF4-FFF2-40B4-BE49-F238E27FC236}">
                <a16:creationId xmlns:a16="http://schemas.microsoft.com/office/drawing/2014/main" id="{5DF28B7D-15D0-3D48-890D-EED8E7310D60}"/>
              </a:ext>
            </a:extLst>
          </p:cNvPr>
          <p:cNvSpPr txBox="1"/>
          <p:nvPr/>
        </p:nvSpPr>
        <p:spPr>
          <a:xfrm>
            <a:off x="3492440" y="216866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Rectangle 81">
            <a:extLst>
              <a:ext uri="{FF2B5EF4-FFF2-40B4-BE49-F238E27FC236}">
                <a16:creationId xmlns:a16="http://schemas.microsoft.com/office/drawing/2014/main" id="{865843E1-F7A3-114A-A428-46B498B86D04}"/>
              </a:ext>
            </a:extLst>
          </p:cNvPr>
          <p:cNvSpPr/>
          <p:nvPr/>
        </p:nvSpPr>
        <p:spPr>
          <a:xfrm>
            <a:off x="3706453" y="2702610"/>
            <a:ext cx="3804147" cy="318551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REST Server</a:t>
            </a:r>
          </a:p>
        </p:txBody>
      </p:sp>
      <p:sp>
        <p:nvSpPr>
          <p:cNvPr id="44" name="Rectangle 81">
            <a:extLst>
              <a:ext uri="{FF2B5EF4-FFF2-40B4-BE49-F238E27FC236}">
                <a16:creationId xmlns:a16="http://schemas.microsoft.com/office/drawing/2014/main" id="{FC5FA86D-387A-8846-8753-7060CAD2CF22}"/>
              </a:ext>
            </a:extLst>
          </p:cNvPr>
          <p:cNvSpPr/>
          <p:nvPr/>
        </p:nvSpPr>
        <p:spPr>
          <a:xfrm>
            <a:off x="3703476" y="3124941"/>
            <a:ext cx="3804147" cy="370124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Query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Routing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iti SC Light" panose="02000000000000000000" pitchFamily="2" charset="-128"/>
              <a:ea typeface="Heiti SC Light" panose="02000000000000000000" pitchFamily="2" charset="-128"/>
              <a:cs typeface="+mn-cs"/>
            </a:endParaRPr>
          </a:p>
        </p:txBody>
      </p:sp>
      <p:sp>
        <p:nvSpPr>
          <p:cNvPr id="45" name="Rectangle 81">
            <a:extLst>
              <a:ext uri="{FF2B5EF4-FFF2-40B4-BE49-F238E27FC236}">
                <a16:creationId xmlns:a16="http://schemas.microsoft.com/office/drawing/2014/main" id="{A15D98F4-8791-BD49-8AE3-2F9361DF7527}"/>
              </a:ext>
            </a:extLst>
          </p:cNvPr>
          <p:cNvSpPr/>
          <p:nvPr/>
        </p:nvSpPr>
        <p:spPr>
          <a:xfrm>
            <a:off x="3725320" y="3647868"/>
            <a:ext cx="3804147" cy="785704"/>
          </a:xfrm>
          <a:prstGeom prst="rect">
            <a:avLst/>
          </a:prstGeom>
          <a:solidFill>
            <a:srgbClr val="FF9502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Query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Engine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(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Native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Engine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)</a:t>
            </a:r>
          </a:p>
        </p:txBody>
      </p:sp>
      <p:sp>
        <p:nvSpPr>
          <p:cNvPr id="46" name="Rectangle 81">
            <a:extLst>
              <a:ext uri="{FF2B5EF4-FFF2-40B4-BE49-F238E27FC236}">
                <a16:creationId xmlns:a16="http://schemas.microsoft.com/office/drawing/2014/main" id="{63801C39-DA72-A946-A037-1666C7D6DDAE}"/>
              </a:ext>
            </a:extLst>
          </p:cNvPr>
          <p:cNvSpPr/>
          <p:nvPr/>
        </p:nvSpPr>
        <p:spPr>
          <a:xfrm>
            <a:off x="3725320" y="4576166"/>
            <a:ext cx="3804147" cy="547935"/>
          </a:xfrm>
          <a:prstGeom prst="rect">
            <a:avLst/>
          </a:prstGeom>
          <a:solidFill>
            <a:srgbClr val="FF9502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NEW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Metadata</a:t>
            </a:r>
          </a:p>
        </p:txBody>
      </p:sp>
      <p:sp>
        <p:nvSpPr>
          <p:cNvPr id="47" name="Rectangle 81">
            <a:extLst>
              <a:ext uri="{FF2B5EF4-FFF2-40B4-BE49-F238E27FC236}">
                <a16:creationId xmlns:a16="http://schemas.microsoft.com/office/drawing/2014/main" id="{633B26CF-B764-894E-9A88-0FC5115B5AE3}"/>
              </a:ext>
            </a:extLst>
          </p:cNvPr>
          <p:cNvSpPr/>
          <p:nvPr/>
        </p:nvSpPr>
        <p:spPr>
          <a:xfrm>
            <a:off x="3703477" y="5300075"/>
            <a:ext cx="3804147" cy="734701"/>
          </a:xfrm>
          <a:prstGeom prst="rect">
            <a:avLst/>
          </a:prstGeom>
          <a:solidFill>
            <a:srgbClr val="FF9502"/>
          </a:solidFill>
          <a:ln w="2222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Better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Build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Engine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Spark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rPr>
              <a:t>..</a:t>
            </a:r>
          </a:p>
        </p:txBody>
      </p:sp>
      <p:cxnSp>
        <p:nvCxnSpPr>
          <p:cNvPr id="56" name="肘形连接符 55">
            <a:extLst>
              <a:ext uri="{FF2B5EF4-FFF2-40B4-BE49-F238E27FC236}">
                <a16:creationId xmlns:a16="http://schemas.microsoft.com/office/drawing/2014/main" id="{12CF3864-FE57-9443-9009-D085A9C0D27A}"/>
              </a:ext>
            </a:extLst>
          </p:cNvPr>
          <p:cNvCxnSpPr>
            <a:cxnSpLocks/>
            <a:stCxn id="13" idx="3"/>
            <a:endCxn id="47" idx="1"/>
          </p:cNvCxnSpPr>
          <p:nvPr/>
        </p:nvCxnSpPr>
        <p:spPr>
          <a:xfrm rot="16200000" flipH="1">
            <a:off x="2294258" y="4258206"/>
            <a:ext cx="116675" cy="2701763"/>
          </a:xfrm>
          <a:prstGeom prst="bentConnector2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箭头连接符 60">
            <a:extLst>
              <a:ext uri="{FF2B5EF4-FFF2-40B4-BE49-F238E27FC236}">
                <a16:creationId xmlns:a16="http://schemas.microsoft.com/office/drawing/2014/main" id="{0EBF350B-21D9-EE48-BB50-5A11E9E2B0B1}"/>
              </a:ext>
            </a:extLst>
          </p:cNvPr>
          <p:cNvCxnSpPr>
            <a:cxnSpLocks/>
            <a:endCxn id="46" idx="1"/>
          </p:cNvCxnSpPr>
          <p:nvPr/>
        </p:nvCxnSpPr>
        <p:spPr>
          <a:xfrm>
            <a:off x="1519192" y="4850133"/>
            <a:ext cx="2206128" cy="1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8876CE3D-1188-7649-8C7B-5085B8C86C2E}"/>
              </a:ext>
            </a:extLst>
          </p:cNvPr>
          <p:cNvSpPr txBox="1"/>
          <p:nvPr/>
        </p:nvSpPr>
        <p:spPr>
          <a:xfrm>
            <a:off x="8114594" y="5714807"/>
            <a:ext cx="27462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Mid Latency-Minutes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Agg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Index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Table</a:t>
            </a:r>
            <a:r>
              <a:rPr kumimoji="1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Index</a:t>
            </a:r>
            <a:r>
              <a:rPr kumimoji="1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Snapshot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9" name="Rectangle 63">
            <a:extLst>
              <a:ext uri="{FF2B5EF4-FFF2-40B4-BE49-F238E27FC236}">
                <a16:creationId xmlns:a16="http://schemas.microsoft.com/office/drawing/2014/main" id="{5BA31736-A318-E441-85BF-FF04A43C95DB}"/>
              </a:ext>
            </a:extLst>
          </p:cNvPr>
          <p:cNvSpPr/>
          <p:nvPr/>
        </p:nvSpPr>
        <p:spPr>
          <a:xfrm>
            <a:off x="4596426" y="832044"/>
            <a:ext cx="2122499" cy="12241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SQL-Based Tool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(BI Tools: Tableau…)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1" name="直线连接符 70">
            <a:extLst>
              <a:ext uri="{FF2B5EF4-FFF2-40B4-BE49-F238E27FC236}">
                <a16:creationId xmlns:a16="http://schemas.microsoft.com/office/drawing/2014/main" id="{854C628F-04FD-CE4C-A14B-60B70C9E1F01}"/>
              </a:ext>
            </a:extLst>
          </p:cNvPr>
          <p:cNvCxnSpPr/>
          <p:nvPr/>
        </p:nvCxnSpPr>
        <p:spPr>
          <a:xfrm>
            <a:off x="2808299" y="1494232"/>
            <a:ext cx="1221183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63">
            <a:extLst>
              <a:ext uri="{FF2B5EF4-FFF2-40B4-BE49-F238E27FC236}">
                <a16:creationId xmlns:a16="http://schemas.microsoft.com/office/drawing/2014/main" id="{242DDB7E-D408-5444-AAA8-CF64631F55CA}"/>
              </a:ext>
            </a:extLst>
          </p:cNvPr>
          <p:cNvSpPr/>
          <p:nvPr/>
        </p:nvSpPr>
        <p:spPr>
          <a:xfrm>
            <a:off x="6815051" y="823224"/>
            <a:ext cx="2122499" cy="1224134"/>
          </a:xfrm>
          <a:prstGeom prst="rect">
            <a:avLst/>
          </a:prstGeom>
          <a:solidFill>
            <a:srgbClr val="FF9502"/>
          </a:solidFill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Other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BI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(Excel, Tableau,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SmartBi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…)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7" name="肘形连接符 36">
            <a:extLst>
              <a:ext uri="{FF2B5EF4-FFF2-40B4-BE49-F238E27FC236}">
                <a16:creationId xmlns:a16="http://schemas.microsoft.com/office/drawing/2014/main" id="{56F848C0-0D71-1F40-9BEE-44D9AD0E147C}"/>
              </a:ext>
            </a:extLst>
          </p:cNvPr>
          <p:cNvCxnSpPr>
            <a:cxnSpLocks/>
          </p:cNvCxnSpPr>
          <p:nvPr/>
        </p:nvCxnSpPr>
        <p:spPr>
          <a:xfrm>
            <a:off x="7542261" y="4218862"/>
            <a:ext cx="1822127" cy="1720"/>
          </a:xfrm>
          <a:prstGeom prst="bentConnector3">
            <a:avLst>
              <a:gd name="adj1" fmla="val 50000"/>
            </a:avLst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EF7266E0-57BC-AF4B-B421-E160FA6FFE16}"/>
              </a:ext>
            </a:extLst>
          </p:cNvPr>
          <p:cNvSpPr txBox="1"/>
          <p:nvPr/>
        </p:nvSpPr>
        <p:spPr>
          <a:xfrm>
            <a:off x="7818605" y="3868159"/>
            <a:ext cx="16401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Low Latency-Seconds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7DB18A-F801-9642-9777-B0D42E1601CC}"/>
              </a:ext>
            </a:extLst>
          </p:cNvPr>
          <p:cNvSpPr txBox="1"/>
          <p:nvPr/>
        </p:nvSpPr>
        <p:spPr>
          <a:xfrm>
            <a:off x="9138687" y="4963733"/>
            <a:ext cx="1762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Parquet Storage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cxnSp>
        <p:nvCxnSpPr>
          <p:cNvPr id="48" name="肘形连接符 47">
            <a:extLst>
              <a:ext uri="{FF2B5EF4-FFF2-40B4-BE49-F238E27FC236}">
                <a16:creationId xmlns:a16="http://schemas.microsoft.com/office/drawing/2014/main" id="{E172AF3B-E160-CB49-B3CB-AC0FE55248B0}"/>
              </a:ext>
            </a:extLst>
          </p:cNvPr>
          <p:cNvCxnSpPr>
            <a:cxnSpLocks/>
            <a:stCxn id="47" idx="3"/>
            <a:endCxn id="10" idx="2"/>
          </p:cNvCxnSpPr>
          <p:nvPr/>
        </p:nvCxnSpPr>
        <p:spPr>
          <a:xfrm flipV="1">
            <a:off x="7507624" y="5302287"/>
            <a:ext cx="2512266" cy="365139"/>
          </a:xfrm>
          <a:prstGeom prst="bentConnector2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线连接符 50">
            <a:extLst>
              <a:ext uri="{FF2B5EF4-FFF2-40B4-BE49-F238E27FC236}">
                <a16:creationId xmlns:a16="http://schemas.microsoft.com/office/drawing/2014/main" id="{139C7AF8-3C4D-5442-A2A9-7870ED327ED2}"/>
              </a:ext>
            </a:extLst>
          </p:cNvPr>
          <p:cNvCxnSpPr/>
          <p:nvPr/>
        </p:nvCxnSpPr>
        <p:spPr>
          <a:xfrm>
            <a:off x="5016801" y="1494232"/>
            <a:ext cx="1221183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线连接符 51">
            <a:extLst>
              <a:ext uri="{FF2B5EF4-FFF2-40B4-BE49-F238E27FC236}">
                <a16:creationId xmlns:a16="http://schemas.microsoft.com/office/drawing/2014/main" id="{DC7CB4A0-1C61-B649-8BF4-477FFCBC657B}"/>
              </a:ext>
            </a:extLst>
          </p:cNvPr>
          <p:cNvCxnSpPr/>
          <p:nvPr/>
        </p:nvCxnSpPr>
        <p:spPr>
          <a:xfrm>
            <a:off x="7276785" y="1477926"/>
            <a:ext cx="1221183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F6A0CDC-C17E-AD4D-B80E-1064CFAFE008}"/>
              </a:ext>
            </a:extLst>
          </p:cNvPr>
          <p:cNvCxnSpPr>
            <a:cxnSpLocks/>
          </p:cNvCxnSpPr>
          <p:nvPr/>
        </p:nvCxnSpPr>
        <p:spPr>
          <a:xfrm>
            <a:off x="7276785" y="2046789"/>
            <a:ext cx="0" cy="631107"/>
          </a:xfrm>
          <a:prstGeom prst="straightConnector1">
            <a:avLst/>
          </a:prstGeom>
          <a:ln w="19050">
            <a:solidFill>
              <a:srgbClr val="FF950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8CD171F6-D6FD-644B-9078-782BA5D15776}"/>
              </a:ext>
            </a:extLst>
          </p:cNvPr>
          <p:cNvSpPr txBox="1"/>
          <p:nvPr/>
        </p:nvSpPr>
        <p:spPr>
          <a:xfrm>
            <a:off x="2885731" y="1569305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REST API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924653E-0B65-734B-BFA9-EFA5C5FD0F00}"/>
              </a:ext>
            </a:extLst>
          </p:cNvPr>
          <p:cNvSpPr txBox="1"/>
          <p:nvPr/>
        </p:nvSpPr>
        <p:spPr>
          <a:xfrm>
            <a:off x="5100229" y="1552399"/>
            <a:ext cx="138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JDBC/ODBC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F578D43-6FBB-8247-9CC0-E75CC03F2F8D}"/>
              </a:ext>
            </a:extLst>
          </p:cNvPr>
          <p:cNvSpPr txBox="1"/>
          <p:nvPr/>
        </p:nvSpPr>
        <p:spPr>
          <a:xfrm>
            <a:off x="7295395" y="1577200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MDX/DAX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TextBox 30">
            <a:extLst>
              <a:ext uri="{FF2B5EF4-FFF2-40B4-BE49-F238E27FC236}">
                <a16:creationId xmlns:a16="http://schemas.microsoft.com/office/drawing/2014/main" id="{592ABC48-F54D-E04D-BD87-E2731815D689}"/>
              </a:ext>
            </a:extLst>
          </p:cNvPr>
          <p:cNvSpPr txBox="1"/>
          <p:nvPr/>
        </p:nvSpPr>
        <p:spPr>
          <a:xfrm>
            <a:off x="7255595" y="2150032"/>
            <a:ext cx="1242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950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MDX/DAX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950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62">
            <a:extLst>
              <a:ext uri="{FF2B5EF4-FFF2-40B4-BE49-F238E27FC236}">
                <a16:creationId xmlns:a16="http://schemas.microsoft.com/office/drawing/2014/main" id="{91F83ED9-21B5-9112-CD7D-6042C86AD2E1}"/>
              </a:ext>
            </a:extLst>
          </p:cNvPr>
          <p:cNvSpPr txBox="1"/>
          <p:nvPr/>
        </p:nvSpPr>
        <p:spPr>
          <a:xfrm>
            <a:off x="1985165" y="4647953"/>
            <a:ext cx="12666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Sync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Metadata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endParaRPr kumimoji="1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Create</a:t>
            </a:r>
            <a:r>
              <a:rPr kumimoji="1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</a:t>
            </a:r>
            <a:r>
              <a:rPr kumimoji="1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Model</a:t>
            </a:r>
            <a:endParaRPr kumimoji="1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3A7B55-632C-97EF-D52D-8AA0B559815B}"/>
              </a:ext>
            </a:extLst>
          </p:cNvPr>
          <p:cNvSpPr txBox="1"/>
          <p:nvPr/>
        </p:nvSpPr>
        <p:spPr>
          <a:xfrm>
            <a:off x="615389" y="1183067"/>
            <a:ext cx="1007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t>Kylin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lang="en-US" altLang="zh-CN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5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.0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vs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Kylin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lang="en-US" altLang="zh-CN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4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.0</a:t>
            </a:r>
            <a:endParaRPr kumimoji="0" lang="en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18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Apache</a:t>
            </a:r>
            <a:r>
              <a:rPr kumimoji="1" lang="zh-CN" altLang="en-US"/>
              <a:t> </a:t>
            </a:r>
            <a:r>
              <a:rPr kumimoji="1" lang="en-US" altLang="zh-CN" dirty="0"/>
              <a:t>Kylin</a:t>
            </a:r>
            <a:r>
              <a:rPr kumimoji="1" lang="zh-CN" altLang="en-US" dirty="0"/>
              <a:t> 是什么</a:t>
            </a:r>
            <a:endParaRPr kumimoji="1" lang="zh-CN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91C5B5-334B-C94C-40C1-8A02628B0605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400"/>
              <a:t>Analytical Data Warehouse For Big Data</a:t>
            </a:r>
          </a:p>
          <a:p>
            <a:r>
              <a:rPr lang="en-US" sz="2400"/>
              <a:t>Apache Kylin</a:t>
            </a:r>
            <a:r>
              <a:rPr lang="en-US" sz="2400">
                <a:solidFill>
                  <a:schemeClr val="tx1"/>
                </a:solidFill>
              </a:rPr>
              <a:t>™</a:t>
            </a:r>
            <a:r>
              <a:rPr lang="en-US" sz="2400"/>
              <a:t> </a:t>
            </a:r>
            <a:r>
              <a:rPr lang="zh-CN" altLang="en-US" sz="2400"/>
              <a:t>是一个开源的分布式数据仓库分析引擎，为 </a:t>
            </a:r>
            <a:r>
              <a:rPr lang="en-US" sz="2400"/>
              <a:t>Hadoop </a:t>
            </a:r>
            <a:r>
              <a:rPr lang="zh-CN" altLang="en-US" sz="2400"/>
              <a:t>等大型分布式分析平台之上的超大规模数据集通过标准 </a:t>
            </a:r>
            <a:r>
              <a:rPr lang="en-US" sz="2400"/>
              <a:t>SQL </a:t>
            </a:r>
            <a:r>
              <a:rPr lang="zh-CN" altLang="en-US" sz="2400"/>
              <a:t>查询及多维分析 </a:t>
            </a:r>
            <a:r>
              <a:rPr lang="en-US" altLang="zh-CN" sz="2400"/>
              <a:t>( </a:t>
            </a:r>
            <a:r>
              <a:rPr lang="en-US" sz="2400"/>
              <a:t>OLAP ) </a:t>
            </a:r>
            <a:r>
              <a:rPr lang="zh-CN" altLang="en-US" sz="2400"/>
              <a:t>功能，提供</a:t>
            </a:r>
            <a:r>
              <a: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rPr>
              <a:t>亚秒级的交互式分析能力</a:t>
            </a:r>
            <a:r>
              <a:rPr lang="zh-CN" altLang="en-US" sz="240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48895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Apache</a:t>
            </a:r>
            <a:r>
              <a:rPr kumimoji="1" lang="zh-CN" altLang="en-US"/>
              <a:t> </a:t>
            </a:r>
            <a:r>
              <a:rPr kumimoji="1" lang="en-US" altLang="zh-CN" dirty="0"/>
              <a:t>Kylin</a:t>
            </a:r>
            <a:r>
              <a:rPr kumimoji="1" lang="zh-CN" altLang="en-US"/>
              <a:t> 的基本原理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sz="2400"/>
              <a:t>Cube </a:t>
            </a:r>
            <a:r>
              <a:rPr kumimoji="1" lang="zh-CN" altLang="en-US" sz="2400"/>
              <a:t>是 </a:t>
            </a:r>
            <a:r>
              <a:rPr kumimoji="1" lang="en-US" altLang="zh-CN" sz="2400"/>
              <a:t>OLAP ( Online Analytical Processing ) </a:t>
            </a:r>
            <a:r>
              <a:rPr kumimoji="1" lang="zh-CN" altLang="en-US" sz="2400"/>
              <a:t>的核心数据结构，把维度和度量抽象为一个多维模型，赋予了 </a:t>
            </a:r>
            <a:r>
              <a:rPr kumimoji="1" lang="en-US" altLang="zh-CN" sz="2400"/>
              <a:t>OLAP </a:t>
            </a:r>
            <a:r>
              <a:rPr kumimoji="1" lang="zh-CN" altLang="en-US" sz="2400"/>
              <a:t>新的数据组织和存储形式，并可以完成 </a:t>
            </a:r>
            <a:r>
              <a:rPr kumimoji="1" lang="en-US" altLang="zh-CN" sz="2400"/>
              <a:t>OLAP </a:t>
            </a:r>
            <a:r>
              <a:rPr kumimoji="1" lang="zh-CN" altLang="en-US" sz="2400"/>
              <a:t>的</a:t>
            </a:r>
            <a:r>
              <a:rPr kumimoji="1"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</a:rPr>
              <a:t>多维分析操作</a:t>
            </a:r>
            <a:r>
              <a:rPr kumimoji="1" lang="zh-CN" altLang="en-US" sz="2400"/>
              <a:t>：</a:t>
            </a:r>
          </a:p>
          <a:p>
            <a:pPr lvl="1"/>
            <a:r>
              <a:rPr kumimoji="1" lang="zh-CN" altLang="en-US" sz="2000"/>
              <a:t>钻取</a:t>
            </a:r>
            <a:endParaRPr kumimoji="1" lang="en-US" altLang="zh-CN" sz="2000"/>
          </a:p>
          <a:p>
            <a:pPr lvl="1"/>
            <a:r>
              <a:rPr kumimoji="1" lang="zh-CN" altLang="en-US" sz="2000"/>
              <a:t>上卷</a:t>
            </a:r>
            <a:endParaRPr kumimoji="1" lang="en-US" altLang="zh-CN" sz="2000"/>
          </a:p>
          <a:p>
            <a:pPr lvl="1"/>
            <a:r>
              <a:rPr kumimoji="1" lang="zh-CN" altLang="en-US" sz="2000"/>
              <a:t>切片</a:t>
            </a:r>
            <a:r>
              <a:rPr kumimoji="1" lang="en-US" altLang="zh-CN" sz="2000"/>
              <a:t>/</a:t>
            </a:r>
            <a:r>
              <a:rPr kumimoji="1" lang="zh-CN" altLang="en-US" sz="2000"/>
              <a:t>切块</a:t>
            </a:r>
            <a:endParaRPr kumimoji="1" lang="en-US" altLang="zh-CN" sz="2000"/>
          </a:p>
          <a:p>
            <a:pPr lvl="1"/>
            <a:r>
              <a:rPr kumimoji="1" lang="zh-CN" altLang="en-US" sz="2000"/>
              <a:t>旋转</a:t>
            </a:r>
            <a:endParaRPr kumimoji="1" lang="en-US" altLang="zh-CN" sz="2000"/>
          </a:p>
          <a:p>
            <a:endParaRPr kumimoji="1" lang="zh-CN" altLang="en-US"/>
          </a:p>
        </p:txBody>
      </p:sp>
      <p:pic>
        <p:nvPicPr>
          <p:cNvPr id="4" name="图片 2">
            <a:extLst>
              <a:ext uri="{FF2B5EF4-FFF2-40B4-BE49-F238E27FC236}">
                <a16:creationId xmlns:a16="http://schemas.microsoft.com/office/drawing/2014/main" id="{FDB21C5D-7B78-8B41-F7C3-6765ADE95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078" y="3033887"/>
            <a:ext cx="3386125" cy="276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89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Apache</a:t>
            </a:r>
            <a:r>
              <a:rPr kumimoji="1" lang="zh-CN" altLang="en-US"/>
              <a:t> </a:t>
            </a:r>
            <a:r>
              <a:rPr kumimoji="1" lang="en-US" altLang="zh-CN" dirty="0"/>
              <a:t>Kylin</a:t>
            </a:r>
            <a:r>
              <a:rPr kumimoji="1" lang="zh-CN" altLang="en-US"/>
              <a:t> 的基本原理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FA6D9-6FF1-E2EA-508B-EC6343652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22669" cy="4351338"/>
          </a:xfrm>
        </p:spPr>
        <p:txBody>
          <a:bodyPr>
            <a:normAutofit/>
          </a:bodyPr>
          <a:lstStyle/>
          <a:p>
            <a:r>
              <a:rPr kumimoji="1" lang="en-US" altLang="zh-CN" sz="2400"/>
              <a:t>Cuboid</a:t>
            </a:r>
            <a:r>
              <a:rPr kumimoji="1" lang="zh-CN" altLang="en-US" sz="2400"/>
              <a:t>：一种维度组合</a:t>
            </a:r>
          </a:p>
          <a:p>
            <a:r>
              <a:rPr kumimoji="1" lang="en-US" altLang="zh-CN" sz="2400"/>
              <a:t>Cube</a:t>
            </a:r>
            <a:r>
              <a:rPr kumimoji="1" lang="zh-CN" altLang="en-US" sz="2400"/>
              <a:t>：所有的维度组合</a:t>
            </a:r>
          </a:p>
          <a:p>
            <a:r>
              <a:rPr kumimoji="1" lang="zh-CN" altLang="en-US" sz="2400"/>
              <a:t>每个 </a:t>
            </a:r>
            <a:r>
              <a:rPr kumimoji="1" lang="en-US" altLang="zh-CN" sz="2400"/>
              <a:t>Cuboid </a:t>
            </a:r>
            <a:r>
              <a:rPr kumimoji="1" lang="zh-CN" altLang="en-US" sz="2400"/>
              <a:t>可以从上层 </a:t>
            </a:r>
            <a:r>
              <a:rPr kumimoji="1" lang="en-US" altLang="zh-CN" sz="2400"/>
              <a:t>Cuboid </a:t>
            </a:r>
            <a:r>
              <a:rPr kumimoji="1" lang="zh-CN" altLang="en-US" sz="2400"/>
              <a:t>聚合计算而来</a:t>
            </a:r>
          </a:p>
          <a:p>
            <a:r>
              <a:rPr kumimoji="1" lang="en-US" altLang="zh-CN" sz="2400"/>
              <a:t>Kylin </a:t>
            </a:r>
            <a:r>
              <a:rPr kumimoji="1" lang="zh-CN" altLang="en-US" sz="2400"/>
              <a:t>会选择满足条件的最小的 </a:t>
            </a:r>
            <a:r>
              <a:rPr kumimoji="1" lang="en-US" altLang="zh-CN" sz="2400"/>
              <a:t>Cuboid </a:t>
            </a:r>
            <a:r>
              <a:rPr kumimoji="1" lang="zh-CN" altLang="en-US" sz="2400"/>
              <a:t>回答查询</a:t>
            </a:r>
          </a:p>
        </p:txBody>
      </p:sp>
      <p:pic>
        <p:nvPicPr>
          <p:cNvPr id="5" name="图片 2">
            <a:extLst>
              <a:ext uri="{FF2B5EF4-FFF2-40B4-BE49-F238E27FC236}">
                <a16:creationId xmlns:a16="http://schemas.microsoft.com/office/drawing/2014/main" id="{280B4250-9011-EDC0-0E57-6553C7B25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5625"/>
            <a:ext cx="4736001" cy="311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Apache</a:t>
            </a:r>
            <a:r>
              <a:rPr kumimoji="1" lang="zh-CN" altLang="en-US"/>
              <a:t> </a:t>
            </a:r>
            <a:r>
              <a:rPr kumimoji="1" lang="en-US" altLang="zh-CN" dirty="0"/>
              <a:t>Kylin</a:t>
            </a:r>
            <a:r>
              <a:rPr kumimoji="1" lang="zh-CN" altLang="en-US"/>
              <a:t> 的基本原理</a:t>
            </a:r>
          </a:p>
        </p:txBody>
      </p:sp>
      <p:sp>
        <p:nvSpPr>
          <p:cNvPr id="5" name="文本占位符 11">
            <a:extLst>
              <a:ext uri="{FF2B5EF4-FFF2-40B4-BE49-F238E27FC236}">
                <a16:creationId xmlns:a16="http://schemas.microsoft.com/office/drawing/2014/main" id="{0724CC45-5395-8D92-D683-64810FD55B73}"/>
              </a:ext>
            </a:extLst>
          </p:cNvPr>
          <p:cNvSpPr txBox="1">
            <a:spLocks/>
          </p:cNvSpPr>
          <p:nvPr/>
        </p:nvSpPr>
        <p:spPr>
          <a:xfrm>
            <a:off x="1440570" y="2101100"/>
            <a:ext cx="4514789" cy="327519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tIns="91439" bIns="91439">
            <a:noAutofit/>
          </a:bodyPr>
          <a:lstStyle>
            <a:lvl1pPr marL="342900" marR="0" indent="-3429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Char char="u"/>
              <a:tabLst/>
              <a:defRPr sz="2000" b="0" i="0" u="none" strike="noStrike" cap="none" spc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uFillTx/>
                <a:latin typeface="+mj-ea"/>
                <a:ea typeface="+mj-ea"/>
                <a:cs typeface="Lato" panose="020F0502020204030203" pitchFamily="34" charset="0"/>
                <a:sym typeface="Roboto"/>
              </a:defRPr>
            </a:lvl1pPr>
            <a:lvl2pPr marL="514350" marR="0" indent="-28575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Char char="u"/>
              <a:tabLst/>
              <a:defRPr sz="1800" b="0" i="0" u="none" strike="noStrike" cap="none" spc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uFillTx/>
                <a:latin typeface="+mn-ea"/>
                <a:ea typeface="+mn-ea"/>
                <a:cs typeface="Noto Sans S Chinese Light" panose="020B0300000000000000" pitchFamily="34" charset="-122"/>
                <a:sym typeface="Roboto"/>
              </a:defRPr>
            </a:lvl2pPr>
            <a:lvl3pPr marL="742950" marR="0" indent="-28575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Char char="u"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2"/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Noto Sans S Chinese Light" panose="020B0300000000000000" pitchFamily="34" charset="-122"/>
                <a:sym typeface="Roboto"/>
              </a:defRPr>
            </a:lvl3pPr>
            <a:lvl4pPr marL="857250" marR="0" indent="-17145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Char char="u"/>
              <a:tabLst/>
              <a:defRPr sz="1400" b="0" i="0" u="none" strike="noStrike" cap="none" spc="0" baseline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" panose="020F0502020204030203" pitchFamily="34" charset="0"/>
                <a:sym typeface="Roboto"/>
              </a:defRPr>
            </a:lvl4pPr>
            <a:lvl5pPr marL="12700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Noto Sans S Chinese" panose="020B0500000000000000" pitchFamily="34" charset="-128"/>
                <a:ea typeface="Noto Sans S Chinese" panose="020B0500000000000000" pitchFamily="34" charset="-128"/>
                <a:cs typeface="Lato" panose="020F0502020204030203" pitchFamily="34" charset="0"/>
                <a:sym typeface="Roboto"/>
              </a:defRPr>
            </a:lvl5pPr>
            <a:lvl6pPr marL="14986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Roboto"/>
                <a:ea typeface="Roboto"/>
                <a:cs typeface="Roboto"/>
                <a:sym typeface="Roboto"/>
              </a:defRPr>
            </a:lvl6pPr>
            <a:lvl7pPr marL="17272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Roboto"/>
                <a:ea typeface="Roboto"/>
                <a:cs typeface="Roboto"/>
                <a:sym typeface="Roboto"/>
              </a:defRPr>
            </a:lvl7pPr>
            <a:lvl8pPr marL="19558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Roboto"/>
                <a:ea typeface="Roboto"/>
                <a:cs typeface="Roboto"/>
                <a:sym typeface="Roboto"/>
              </a:defRPr>
            </a:lvl8pPr>
            <a:lvl9pPr marL="21844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buFont typeface="Wingdings" pitchFamily="2" charset="2"/>
              <a:buChar char="l"/>
            </a:pPr>
            <a:endParaRPr lang="zh-CN" altLang="en-US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43">
            <a:extLst>
              <a:ext uri="{FF2B5EF4-FFF2-40B4-BE49-F238E27FC236}">
                <a16:creationId xmlns:a16="http://schemas.microsoft.com/office/drawing/2014/main" id="{D4E0D365-7E85-2C2C-C7A4-ACE24D1E8DCE}"/>
              </a:ext>
            </a:extLst>
          </p:cNvPr>
          <p:cNvSpPr txBox="1"/>
          <p:nvPr/>
        </p:nvSpPr>
        <p:spPr>
          <a:xfrm>
            <a:off x="3628637" y="4697348"/>
            <a:ext cx="167068" cy="69247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0" tIns="68570" rIns="68570" bIns="68570" numCol="1" spcCol="38100" rtlCol="0" anchor="t">
            <a:spAutoFit/>
          </a:bodyPr>
          <a:lstStyle/>
          <a:p>
            <a:pPr algn="just" defTabSz="1371417" hangingPunct="0">
              <a:lnSpc>
                <a:spcPct val="150000"/>
              </a:lnSpc>
            </a:pPr>
            <a:endParaRPr lang="zh-CN" altLang="en-US" sz="2400" b="1" dirty="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grpSp>
        <p:nvGrpSpPr>
          <p:cNvPr id="7" name="组合 13">
            <a:extLst>
              <a:ext uri="{FF2B5EF4-FFF2-40B4-BE49-F238E27FC236}">
                <a16:creationId xmlns:a16="http://schemas.microsoft.com/office/drawing/2014/main" id="{F6305D7B-CF59-DFB0-0E56-B3DED3CB093E}"/>
              </a:ext>
            </a:extLst>
          </p:cNvPr>
          <p:cNvGrpSpPr/>
          <p:nvPr/>
        </p:nvGrpSpPr>
        <p:grpSpPr>
          <a:xfrm>
            <a:off x="2253278" y="2743356"/>
            <a:ext cx="93118" cy="391028"/>
            <a:chOff x="2796363" y="4731488"/>
            <a:chExt cx="659218" cy="1350335"/>
          </a:xfrm>
        </p:grpSpPr>
        <p:cxnSp>
          <p:nvCxnSpPr>
            <p:cNvPr id="8" name="直接连接符 5">
              <a:extLst>
                <a:ext uri="{FF2B5EF4-FFF2-40B4-BE49-F238E27FC236}">
                  <a16:creationId xmlns:a16="http://schemas.microsoft.com/office/drawing/2014/main" id="{8E93E394-2C67-1E73-5551-B855CA9B9853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9" name="直接连接符 9">
              <a:extLst>
                <a:ext uri="{FF2B5EF4-FFF2-40B4-BE49-F238E27FC236}">
                  <a16:creationId xmlns:a16="http://schemas.microsoft.com/office/drawing/2014/main" id="{B6074615-F23B-D625-047A-0B07660FD611}"/>
                </a:ext>
              </a:extLst>
            </p:cNvPr>
            <p:cNvCxnSpPr/>
            <p:nvPr/>
          </p:nvCxnSpPr>
          <p:spPr>
            <a:xfrm>
              <a:off x="2796363" y="6081823"/>
              <a:ext cx="65921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0" name="组合 26">
            <a:extLst>
              <a:ext uri="{FF2B5EF4-FFF2-40B4-BE49-F238E27FC236}">
                <a16:creationId xmlns:a16="http://schemas.microsoft.com/office/drawing/2014/main" id="{06659152-0C9A-E861-8905-305EDADEBD30}"/>
              </a:ext>
            </a:extLst>
          </p:cNvPr>
          <p:cNvGrpSpPr/>
          <p:nvPr/>
        </p:nvGrpSpPr>
        <p:grpSpPr>
          <a:xfrm>
            <a:off x="3777375" y="4697348"/>
            <a:ext cx="309316" cy="592587"/>
            <a:chOff x="2771553" y="4731488"/>
            <a:chExt cx="684028" cy="1350335"/>
          </a:xfrm>
        </p:grpSpPr>
        <p:cxnSp>
          <p:nvCxnSpPr>
            <p:cNvPr id="11" name="直接连接符 27">
              <a:extLst>
                <a:ext uri="{FF2B5EF4-FFF2-40B4-BE49-F238E27FC236}">
                  <a16:creationId xmlns:a16="http://schemas.microsoft.com/office/drawing/2014/main" id="{35B1B1D1-09DA-E808-C4FE-7B63DEFE158C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直接连接符 28">
              <a:extLst>
                <a:ext uri="{FF2B5EF4-FFF2-40B4-BE49-F238E27FC236}">
                  <a16:creationId xmlns:a16="http://schemas.microsoft.com/office/drawing/2014/main" id="{B9DEEF59-002E-C0D5-6CC1-2595A80B0BB5}"/>
                </a:ext>
              </a:extLst>
            </p:cNvPr>
            <p:cNvCxnSpPr/>
            <p:nvPr/>
          </p:nvCxnSpPr>
          <p:spPr>
            <a:xfrm>
              <a:off x="2771553" y="6081823"/>
              <a:ext cx="68402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3" name="椭圆 50">
            <a:extLst>
              <a:ext uri="{FF2B5EF4-FFF2-40B4-BE49-F238E27FC236}">
                <a16:creationId xmlns:a16="http://schemas.microsoft.com/office/drawing/2014/main" id="{EEF6D4CF-21AC-799D-5A42-327EAE189BE6}"/>
              </a:ext>
            </a:extLst>
          </p:cNvPr>
          <p:cNvSpPr/>
          <p:nvPr/>
        </p:nvSpPr>
        <p:spPr>
          <a:xfrm>
            <a:off x="1844596" y="2232712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Sort</a:t>
            </a:r>
          </a:p>
        </p:txBody>
      </p:sp>
      <p:sp>
        <p:nvSpPr>
          <p:cNvPr id="14" name="矩形 21">
            <a:extLst>
              <a:ext uri="{FF2B5EF4-FFF2-40B4-BE49-F238E27FC236}">
                <a16:creationId xmlns:a16="http://schemas.microsoft.com/office/drawing/2014/main" id="{90E98BDF-A011-CC64-960A-8FCB4D252243}"/>
              </a:ext>
            </a:extLst>
          </p:cNvPr>
          <p:cNvSpPr/>
          <p:nvPr/>
        </p:nvSpPr>
        <p:spPr>
          <a:xfrm>
            <a:off x="2411015" y="5045612"/>
            <a:ext cx="1134694" cy="494601"/>
          </a:xfrm>
          <a:prstGeom prst="rect">
            <a:avLst/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21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Table</a:t>
            </a:r>
          </a:p>
        </p:txBody>
      </p:sp>
      <p:sp>
        <p:nvSpPr>
          <p:cNvPr id="15" name="文本框 52">
            <a:extLst>
              <a:ext uri="{FF2B5EF4-FFF2-40B4-BE49-F238E27FC236}">
                <a16:creationId xmlns:a16="http://schemas.microsoft.com/office/drawing/2014/main" id="{4643DA64-D035-32F7-40E1-E665A7F81D54}"/>
              </a:ext>
            </a:extLst>
          </p:cNvPr>
          <p:cNvSpPr txBox="1"/>
          <p:nvPr/>
        </p:nvSpPr>
        <p:spPr>
          <a:xfrm>
            <a:off x="3859665" y="4851039"/>
            <a:ext cx="97897" cy="69247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0" tIns="68570" rIns="68570" bIns="68570" numCol="1" spcCol="38100" rtlCol="0" anchor="t">
            <a:spAutoFit/>
          </a:bodyPr>
          <a:lstStyle/>
          <a:p>
            <a:pPr algn="just" defTabSz="1371417" hangingPunct="0">
              <a:lnSpc>
                <a:spcPct val="150000"/>
              </a:lnSpc>
            </a:pPr>
            <a:endParaRPr lang="zh-CN" altLang="en-US" sz="2400" b="1" dirty="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cxnSp>
        <p:nvCxnSpPr>
          <p:cNvPr id="16" name="直接连接符 9">
            <a:extLst>
              <a:ext uri="{FF2B5EF4-FFF2-40B4-BE49-F238E27FC236}">
                <a16:creationId xmlns:a16="http://schemas.microsoft.com/office/drawing/2014/main" id="{068D9025-40B1-F4F1-07F0-2129EE26F704}"/>
              </a:ext>
            </a:extLst>
          </p:cNvPr>
          <p:cNvCxnSpPr>
            <a:cxnSpLocks/>
          </p:cNvCxnSpPr>
          <p:nvPr/>
        </p:nvCxnSpPr>
        <p:spPr>
          <a:xfrm>
            <a:off x="3499509" y="5289935"/>
            <a:ext cx="298097" cy="0"/>
          </a:xfrm>
          <a:prstGeom prst="line">
            <a:avLst/>
          </a:prstGeom>
          <a:noFill/>
          <a:ln w="38100" cap="flat">
            <a:solidFill>
              <a:schemeClr val="bg2">
                <a:lumMod val="50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文本框 54">
            <a:extLst>
              <a:ext uri="{FF2B5EF4-FFF2-40B4-BE49-F238E27FC236}">
                <a16:creationId xmlns:a16="http://schemas.microsoft.com/office/drawing/2014/main" id="{1FF04DF0-0F80-EC70-D999-54D625A974CA}"/>
              </a:ext>
            </a:extLst>
          </p:cNvPr>
          <p:cNvSpPr txBox="1"/>
          <p:nvPr/>
        </p:nvSpPr>
        <p:spPr>
          <a:xfrm>
            <a:off x="3045549" y="5674142"/>
            <a:ext cx="1546144" cy="244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6" tIns="14286" rIns="14286" bIns="14286" numCol="1" spcCol="38100" rtlCol="0" anchor="ctr">
            <a:spAutoFit/>
          </a:bodyPr>
          <a:lstStyle/>
          <a:p>
            <a:pPr algn="ctr" hangingPunct="0">
              <a:buClr>
                <a:srgbClr val="000000"/>
              </a:buClr>
            </a:pPr>
            <a:r>
              <a:rPr lang="zh-CN" altLang="en-US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时间复杂度 </a:t>
            </a:r>
            <a:r>
              <a:rPr lang="en-US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O(N)</a:t>
            </a:r>
          </a:p>
        </p:txBody>
      </p:sp>
      <p:sp>
        <p:nvSpPr>
          <p:cNvPr id="18" name="右箭头 7">
            <a:extLst>
              <a:ext uri="{FF2B5EF4-FFF2-40B4-BE49-F238E27FC236}">
                <a16:creationId xmlns:a16="http://schemas.microsoft.com/office/drawing/2014/main" id="{24C8810A-E897-D7B0-9446-8E9F924D4C04}"/>
              </a:ext>
            </a:extLst>
          </p:cNvPr>
          <p:cNvSpPr/>
          <p:nvPr/>
        </p:nvSpPr>
        <p:spPr bwMode="auto">
          <a:xfrm>
            <a:off x="4841804" y="2965037"/>
            <a:ext cx="1546149" cy="525288"/>
          </a:xfrm>
          <a:prstGeom prst="rightArrow">
            <a:avLst>
              <a:gd name="adj1" fmla="val 50000"/>
              <a:gd name="adj2" fmla="val 43565"/>
            </a:avLst>
          </a:prstGeom>
          <a:solidFill>
            <a:srgbClr val="FFC000"/>
          </a:solidFill>
          <a:ln w="28575" algn="ctr">
            <a:noFill/>
            <a:round/>
          </a:ln>
        </p:spPr>
        <p:txBody>
          <a:bodyPr wrap="none" rtlCol="0" anchor="t"/>
          <a:lstStyle/>
          <a:p>
            <a:pPr algn="ctr" eaLnBrk="0" hangingPunct="0"/>
            <a:endParaRPr kumimoji="1" lang="zh-CN" altLang="en-US" sz="1350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19" name="文本框 55">
            <a:extLst>
              <a:ext uri="{FF2B5EF4-FFF2-40B4-BE49-F238E27FC236}">
                <a16:creationId xmlns:a16="http://schemas.microsoft.com/office/drawing/2014/main" id="{2E8CFED1-8595-ECEB-0668-B12AAE23EA52}"/>
              </a:ext>
            </a:extLst>
          </p:cNvPr>
          <p:cNvSpPr txBox="1"/>
          <p:nvPr/>
        </p:nvSpPr>
        <p:spPr>
          <a:xfrm flipH="1">
            <a:off x="8019755" y="4263337"/>
            <a:ext cx="1233767" cy="2846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spAutoFit/>
          </a:bodyPr>
          <a:lstStyle/>
          <a:p>
            <a:pPr algn="ctr" hangingPunct="0">
              <a:buClr>
                <a:srgbClr val="000000"/>
              </a:buClr>
            </a:pPr>
            <a:r>
              <a:rPr lang="zh-CN" altLang="en-US" sz="16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预聚合数据</a:t>
            </a:r>
            <a:endParaRPr lang="en-US" sz="1600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Microsoft YaHei" panose="020B0503020204020204" pitchFamily="34" charset="-122"/>
              <a:ea typeface="Microsoft YaHei" panose="020B0503020204020204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0" name="文本框 57">
            <a:extLst>
              <a:ext uri="{FF2B5EF4-FFF2-40B4-BE49-F238E27FC236}">
                <a16:creationId xmlns:a16="http://schemas.microsoft.com/office/drawing/2014/main" id="{D0CDA8E1-54CF-0C44-D631-038B42A517E8}"/>
              </a:ext>
            </a:extLst>
          </p:cNvPr>
          <p:cNvSpPr txBox="1"/>
          <p:nvPr/>
        </p:nvSpPr>
        <p:spPr>
          <a:xfrm>
            <a:off x="7646530" y="4596938"/>
            <a:ext cx="2084595" cy="2442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286" tIns="14286" rIns="14286" bIns="14286" numCol="1" spcCol="38100" rtlCol="0" anchor="ctr">
            <a:spAutoFit/>
          </a:bodyPr>
          <a:lstStyle/>
          <a:p>
            <a:pPr algn="ctr" hangingPunct="0">
              <a:buClr>
                <a:srgbClr val="000000"/>
              </a:buClr>
            </a:pPr>
            <a:r>
              <a:rPr lang="zh-CN" altLang="en-US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时间复杂度 </a:t>
            </a:r>
            <a:r>
              <a:rPr lang="en-US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O(</a:t>
            </a:r>
            <a:r>
              <a:rPr lang="en-US" altLang="zh-CN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1</a:t>
            </a:r>
            <a:r>
              <a:rPr lang="en-US" sz="1400" b="1" dirty="0">
                <a:solidFill>
                  <a:srgbClr val="C00000"/>
                </a:solidFill>
                <a:highlight>
                  <a:srgbClr val="C0C0C0"/>
                </a:highlight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)</a:t>
            </a:r>
          </a:p>
        </p:txBody>
      </p:sp>
      <p:sp>
        <p:nvSpPr>
          <p:cNvPr id="21" name="椭圆 58">
            <a:extLst>
              <a:ext uri="{FF2B5EF4-FFF2-40B4-BE49-F238E27FC236}">
                <a16:creationId xmlns:a16="http://schemas.microsoft.com/office/drawing/2014/main" id="{076598A8-FD0E-69B5-15CB-E6FDDCE4F0CD}"/>
              </a:ext>
            </a:extLst>
          </p:cNvPr>
          <p:cNvSpPr/>
          <p:nvPr/>
        </p:nvSpPr>
        <p:spPr>
          <a:xfrm>
            <a:off x="2346396" y="2868849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 err="1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Agg</a:t>
            </a:r>
            <a:endParaRPr lang="en-US" sz="15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22" name="椭圆 59">
            <a:extLst>
              <a:ext uri="{FF2B5EF4-FFF2-40B4-BE49-F238E27FC236}">
                <a16:creationId xmlns:a16="http://schemas.microsoft.com/office/drawing/2014/main" id="{658656EB-7D72-5986-7D0B-4CF3218FE01B}"/>
              </a:ext>
            </a:extLst>
          </p:cNvPr>
          <p:cNvSpPr/>
          <p:nvPr/>
        </p:nvSpPr>
        <p:spPr>
          <a:xfrm>
            <a:off x="2830944" y="3514949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Filter</a:t>
            </a:r>
          </a:p>
        </p:txBody>
      </p:sp>
      <p:sp>
        <p:nvSpPr>
          <p:cNvPr id="23" name="椭圆 60">
            <a:extLst>
              <a:ext uri="{FF2B5EF4-FFF2-40B4-BE49-F238E27FC236}">
                <a16:creationId xmlns:a16="http://schemas.microsoft.com/office/drawing/2014/main" id="{4F054CFF-62AA-A196-52E4-41D7DD9F35E2}"/>
              </a:ext>
            </a:extLst>
          </p:cNvPr>
          <p:cNvSpPr/>
          <p:nvPr/>
        </p:nvSpPr>
        <p:spPr>
          <a:xfrm>
            <a:off x="3378657" y="4156248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Join</a:t>
            </a:r>
          </a:p>
        </p:txBody>
      </p:sp>
      <p:grpSp>
        <p:nvGrpSpPr>
          <p:cNvPr id="24" name="组合 13">
            <a:extLst>
              <a:ext uri="{FF2B5EF4-FFF2-40B4-BE49-F238E27FC236}">
                <a16:creationId xmlns:a16="http://schemas.microsoft.com/office/drawing/2014/main" id="{97118084-A993-C88A-E921-C81487C5A7B7}"/>
              </a:ext>
            </a:extLst>
          </p:cNvPr>
          <p:cNvGrpSpPr/>
          <p:nvPr/>
        </p:nvGrpSpPr>
        <p:grpSpPr>
          <a:xfrm>
            <a:off x="2755078" y="3391727"/>
            <a:ext cx="93118" cy="391028"/>
            <a:chOff x="2796363" y="4731488"/>
            <a:chExt cx="659218" cy="1350335"/>
          </a:xfrm>
        </p:grpSpPr>
        <p:cxnSp>
          <p:nvCxnSpPr>
            <p:cNvPr id="25" name="直接连接符 5">
              <a:extLst>
                <a:ext uri="{FF2B5EF4-FFF2-40B4-BE49-F238E27FC236}">
                  <a16:creationId xmlns:a16="http://schemas.microsoft.com/office/drawing/2014/main" id="{63047ACA-829B-02DD-77BF-F99D73126EE2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6" name="直接连接符 9">
              <a:extLst>
                <a:ext uri="{FF2B5EF4-FFF2-40B4-BE49-F238E27FC236}">
                  <a16:creationId xmlns:a16="http://schemas.microsoft.com/office/drawing/2014/main" id="{6356D8C9-BE53-2819-E718-D0EF1165843B}"/>
                </a:ext>
              </a:extLst>
            </p:cNvPr>
            <p:cNvCxnSpPr/>
            <p:nvPr/>
          </p:nvCxnSpPr>
          <p:spPr>
            <a:xfrm>
              <a:off x="2796363" y="6081823"/>
              <a:ext cx="65921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7" name="组合 13">
            <a:extLst>
              <a:ext uri="{FF2B5EF4-FFF2-40B4-BE49-F238E27FC236}">
                <a16:creationId xmlns:a16="http://schemas.microsoft.com/office/drawing/2014/main" id="{D1EC586B-B127-6205-B374-72F25D56CB62}"/>
              </a:ext>
            </a:extLst>
          </p:cNvPr>
          <p:cNvGrpSpPr/>
          <p:nvPr/>
        </p:nvGrpSpPr>
        <p:grpSpPr>
          <a:xfrm>
            <a:off x="3277468" y="4043915"/>
            <a:ext cx="93118" cy="391028"/>
            <a:chOff x="2796363" y="4731488"/>
            <a:chExt cx="659218" cy="1350335"/>
          </a:xfrm>
        </p:grpSpPr>
        <p:cxnSp>
          <p:nvCxnSpPr>
            <p:cNvPr id="28" name="直接连接符 5">
              <a:extLst>
                <a:ext uri="{FF2B5EF4-FFF2-40B4-BE49-F238E27FC236}">
                  <a16:creationId xmlns:a16="http://schemas.microsoft.com/office/drawing/2014/main" id="{5EF6D6F3-CF29-27D3-2612-C1704CD31D6A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9" name="直接连接符 9">
              <a:extLst>
                <a:ext uri="{FF2B5EF4-FFF2-40B4-BE49-F238E27FC236}">
                  <a16:creationId xmlns:a16="http://schemas.microsoft.com/office/drawing/2014/main" id="{85BD468E-88BD-7639-ABC8-9B4704DE3299}"/>
                </a:ext>
              </a:extLst>
            </p:cNvPr>
            <p:cNvCxnSpPr/>
            <p:nvPr/>
          </p:nvCxnSpPr>
          <p:spPr>
            <a:xfrm>
              <a:off x="2796363" y="6081823"/>
              <a:ext cx="65921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0" name="矩形 21">
            <a:extLst>
              <a:ext uri="{FF2B5EF4-FFF2-40B4-BE49-F238E27FC236}">
                <a16:creationId xmlns:a16="http://schemas.microsoft.com/office/drawing/2014/main" id="{2E16A37C-BCA0-C640-39F1-87B85C33A2C8}"/>
              </a:ext>
            </a:extLst>
          </p:cNvPr>
          <p:cNvSpPr/>
          <p:nvPr/>
        </p:nvSpPr>
        <p:spPr>
          <a:xfrm>
            <a:off x="4090146" y="5042634"/>
            <a:ext cx="1134694" cy="494601"/>
          </a:xfrm>
          <a:prstGeom prst="rect">
            <a:avLst/>
          </a:prstGeom>
          <a:blipFill rotWithShape="1">
            <a:blip r:embed="rId2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21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Table</a:t>
            </a:r>
          </a:p>
        </p:txBody>
      </p:sp>
      <p:sp>
        <p:nvSpPr>
          <p:cNvPr id="31" name="文本框 68">
            <a:extLst>
              <a:ext uri="{FF2B5EF4-FFF2-40B4-BE49-F238E27FC236}">
                <a16:creationId xmlns:a16="http://schemas.microsoft.com/office/drawing/2014/main" id="{6CC7A94E-1621-877B-C331-C37651052F7B}"/>
              </a:ext>
            </a:extLst>
          </p:cNvPr>
          <p:cNvSpPr txBox="1"/>
          <p:nvPr/>
        </p:nvSpPr>
        <p:spPr>
          <a:xfrm>
            <a:off x="7657319" y="3415111"/>
            <a:ext cx="167068" cy="69247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0" tIns="68570" rIns="68570" bIns="68570" numCol="1" spcCol="38100" rtlCol="0" anchor="t">
            <a:spAutoFit/>
          </a:bodyPr>
          <a:lstStyle/>
          <a:p>
            <a:pPr algn="just" defTabSz="1371417" hangingPunct="0">
              <a:lnSpc>
                <a:spcPct val="150000"/>
              </a:lnSpc>
            </a:pPr>
            <a:endParaRPr lang="zh-CN" altLang="en-US" sz="2400" b="1" dirty="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grpSp>
        <p:nvGrpSpPr>
          <p:cNvPr id="32" name="组合 26">
            <a:extLst>
              <a:ext uri="{FF2B5EF4-FFF2-40B4-BE49-F238E27FC236}">
                <a16:creationId xmlns:a16="http://schemas.microsoft.com/office/drawing/2014/main" id="{C2D27630-96B3-1D41-0496-4F94F8F6C1BC}"/>
              </a:ext>
            </a:extLst>
          </p:cNvPr>
          <p:cNvGrpSpPr/>
          <p:nvPr/>
        </p:nvGrpSpPr>
        <p:grpSpPr>
          <a:xfrm>
            <a:off x="7806056" y="3415111"/>
            <a:ext cx="309316" cy="592587"/>
            <a:chOff x="2771553" y="4731488"/>
            <a:chExt cx="684028" cy="1350335"/>
          </a:xfrm>
        </p:grpSpPr>
        <p:cxnSp>
          <p:nvCxnSpPr>
            <p:cNvPr id="33" name="直接连接符 27">
              <a:extLst>
                <a:ext uri="{FF2B5EF4-FFF2-40B4-BE49-F238E27FC236}">
                  <a16:creationId xmlns:a16="http://schemas.microsoft.com/office/drawing/2014/main" id="{4CB8C0BA-AE94-0803-F0E1-0F814A92932A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4" name="直接连接符 28">
              <a:extLst>
                <a:ext uri="{FF2B5EF4-FFF2-40B4-BE49-F238E27FC236}">
                  <a16:creationId xmlns:a16="http://schemas.microsoft.com/office/drawing/2014/main" id="{A574518D-4FBA-3838-67DE-A05CD7889E0C}"/>
                </a:ext>
              </a:extLst>
            </p:cNvPr>
            <p:cNvCxnSpPr/>
            <p:nvPr/>
          </p:nvCxnSpPr>
          <p:spPr>
            <a:xfrm>
              <a:off x="2771553" y="6081823"/>
              <a:ext cx="68402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5" name="文本框 72">
            <a:extLst>
              <a:ext uri="{FF2B5EF4-FFF2-40B4-BE49-F238E27FC236}">
                <a16:creationId xmlns:a16="http://schemas.microsoft.com/office/drawing/2014/main" id="{676E8011-8BB0-98E8-64DD-6C6E41DC9136}"/>
              </a:ext>
            </a:extLst>
          </p:cNvPr>
          <p:cNvSpPr txBox="1"/>
          <p:nvPr/>
        </p:nvSpPr>
        <p:spPr>
          <a:xfrm>
            <a:off x="7888346" y="3568802"/>
            <a:ext cx="97897" cy="69247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0" tIns="68570" rIns="68570" bIns="68570" numCol="1" spcCol="38100" rtlCol="0" anchor="t">
            <a:spAutoFit/>
          </a:bodyPr>
          <a:lstStyle/>
          <a:p>
            <a:pPr algn="just" defTabSz="1371417" hangingPunct="0">
              <a:lnSpc>
                <a:spcPct val="150000"/>
              </a:lnSpc>
            </a:pPr>
            <a:endParaRPr lang="zh-CN" altLang="en-US" sz="2400" b="1" dirty="0">
              <a:solidFill>
                <a:srgbClr val="FFFFFF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36" name="椭圆 73">
            <a:extLst>
              <a:ext uri="{FF2B5EF4-FFF2-40B4-BE49-F238E27FC236}">
                <a16:creationId xmlns:a16="http://schemas.microsoft.com/office/drawing/2014/main" id="{C3443316-F08E-03F9-404E-39A06A13C108}"/>
              </a:ext>
            </a:extLst>
          </p:cNvPr>
          <p:cNvSpPr/>
          <p:nvPr/>
        </p:nvSpPr>
        <p:spPr>
          <a:xfrm>
            <a:off x="6859626" y="2232712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Sort</a:t>
            </a:r>
          </a:p>
        </p:txBody>
      </p:sp>
      <p:sp>
        <p:nvSpPr>
          <p:cNvPr id="37" name="椭圆 74">
            <a:extLst>
              <a:ext uri="{FF2B5EF4-FFF2-40B4-BE49-F238E27FC236}">
                <a16:creationId xmlns:a16="http://schemas.microsoft.com/office/drawing/2014/main" id="{8D4E44D6-C7D5-111E-1EA1-CED845BD2561}"/>
              </a:ext>
            </a:extLst>
          </p:cNvPr>
          <p:cNvSpPr/>
          <p:nvPr/>
        </p:nvSpPr>
        <p:spPr>
          <a:xfrm>
            <a:off x="7407339" y="2874011"/>
            <a:ext cx="817362" cy="525289"/>
          </a:xfrm>
          <a:prstGeom prst="ellipse">
            <a:avLst/>
          </a:prstGeom>
          <a:solidFill>
            <a:srgbClr val="009FEC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15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Filter</a:t>
            </a:r>
          </a:p>
        </p:txBody>
      </p:sp>
      <p:grpSp>
        <p:nvGrpSpPr>
          <p:cNvPr id="38" name="组合 13">
            <a:extLst>
              <a:ext uri="{FF2B5EF4-FFF2-40B4-BE49-F238E27FC236}">
                <a16:creationId xmlns:a16="http://schemas.microsoft.com/office/drawing/2014/main" id="{1EFA6A41-D899-1D10-CAB4-5391F20A535F}"/>
              </a:ext>
            </a:extLst>
          </p:cNvPr>
          <p:cNvGrpSpPr/>
          <p:nvPr/>
        </p:nvGrpSpPr>
        <p:grpSpPr>
          <a:xfrm>
            <a:off x="7306149" y="2761678"/>
            <a:ext cx="93118" cy="391028"/>
            <a:chOff x="2796363" y="4731488"/>
            <a:chExt cx="659218" cy="1350335"/>
          </a:xfrm>
        </p:grpSpPr>
        <p:cxnSp>
          <p:nvCxnSpPr>
            <p:cNvPr id="39" name="直接连接符 5">
              <a:extLst>
                <a:ext uri="{FF2B5EF4-FFF2-40B4-BE49-F238E27FC236}">
                  <a16:creationId xmlns:a16="http://schemas.microsoft.com/office/drawing/2014/main" id="{F79E4E70-4F47-0E39-F3C0-E59FCFF911FC}"/>
                </a:ext>
              </a:extLst>
            </p:cNvPr>
            <p:cNvCxnSpPr/>
            <p:nvPr/>
          </p:nvCxnSpPr>
          <p:spPr>
            <a:xfrm>
              <a:off x="2796363" y="4731488"/>
              <a:ext cx="0" cy="1350335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0" name="直接连接符 9">
              <a:extLst>
                <a:ext uri="{FF2B5EF4-FFF2-40B4-BE49-F238E27FC236}">
                  <a16:creationId xmlns:a16="http://schemas.microsoft.com/office/drawing/2014/main" id="{AD8D9052-2403-8F59-8DE5-8CDA50CFFB92}"/>
                </a:ext>
              </a:extLst>
            </p:cNvPr>
            <p:cNvCxnSpPr/>
            <p:nvPr/>
          </p:nvCxnSpPr>
          <p:spPr>
            <a:xfrm>
              <a:off x="2796363" y="6081823"/>
              <a:ext cx="659218" cy="0"/>
            </a:xfrm>
            <a:prstGeom prst="line">
              <a:avLst/>
            </a:prstGeom>
            <a:noFill/>
            <a:ln w="38100" cap="flat">
              <a:solidFill>
                <a:schemeClr val="bg2">
                  <a:lumMod val="50000"/>
                </a:schemeClr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1" name="矩形 21">
            <a:extLst>
              <a:ext uri="{FF2B5EF4-FFF2-40B4-BE49-F238E27FC236}">
                <a16:creationId xmlns:a16="http://schemas.microsoft.com/office/drawing/2014/main" id="{0EB933FD-EA9E-4BCD-1B11-612324C2D8C1}"/>
              </a:ext>
            </a:extLst>
          </p:cNvPr>
          <p:cNvSpPr/>
          <p:nvPr/>
        </p:nvSpPr>
        <p:spPr>
          <a:xfrm>
            <a:off x="8118828" y="3760397"/>
            <a:ext cx="1134694" cy="494601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sz="21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Cube</a:t>
            </a:r>
          </a:p>
        </p:txBody>
      </p:sp>
      <p:sp>
        <p:nvSpPr>
          <p:cNvPr id="42" name="文本框 79">
            <a:extLst>
              <a:ext uri="{FF2B5EF4-FFF2-40B4-BE49-F238E27FC236}">
                <a16:creationId xmlns:a16="http://schemas.microsoft.com/office/drawing/2014/main" id="{258217AA-68A3-0A59-83F8-E184318399B5}"/>
              </a:ext>
            </a:extLst>
          </p:cNvPr>
          <p:cNvSpPr txBox="1"/>
          <p:nvPr/>
        </p:nvSpPr>
        <p:spPr>
          <a:xfrm>
            <a:off x="4570047" y="3471660"/>
            <a:ext cx="3076483" cy="86175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tIns="68570" bIns="68570" rtlCol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有预计算，基于 </a:t>
            </a:r>
            <a:r>
              <a:rPr kumimoji="1"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Cube </a:t>
            </a:r>
            <a:r>
              <a:rPr kumimoji="1" lang="zh-CN" altLang="en-US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出结果，</a:t>
            </a:r>
            <a:endParaRPr kumimoji="1" lang="en-US" altLang="zh-CN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思源黑体 CN Regular" panose="020B0500000000000000" charset="-122"/>
              <a:sym typeface="思源黑体 CN Regular" panose="020B0500000000000000" charset="-122"/>
            </a:endParaRPr>
          </a:p>
          <a:p>
            <a:pPr algn="l"/>
            <a:r>
              <a:rPr kumimoji="1" lang="en-US" altLang="zh-CN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I/O</a:t>
            </a:r>
            <a:r>
              <a:rPr kumimoji="1" lang="zh-CN" altLang="en-US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思源黑体 CN Regular" panose="020B0500000000000000" charset="-122"/>
                <a:sym typeface="思源黑体 CN Regular" panose="020B0500000000000000" charset="-122"/>
              </a:rPr>
              <a:t> 少，计算少，延迟低</a:t>
            </a:r>
          </a:p>
          <a:p>
            <a:pPr algn="l"/>
            <a:endParaRPr kumimoji="1" lang="zh-CN" altLang="en-US" sz="1500" dirty="0" err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1">
            <a:extLst>
              <a:ext uri="{FF2B5EF4-FFF2-40B4-BE49-F238E27FC236}">
                <a16:creationId xmlns:a16="http://schemas.microsoft.com/office/drawing/2014/main" id="{344B0E17-18C1-C138-FBB2-80C0C88423C7}"/>
              </a:ext>
            </a:extLst>
          </p:cNvPr>
          <p:cNvSpPr/>
          <p:nvPr/>
        </p:nvSpPr>
        <p:spPr>
          <a:xfrm>
            <a:off x="9845970" y="3094434"/>
            <a:ext cx="721478" cy="304866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altLang="zh-CN" sz="14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&lt;a,b,c&gt;</a:t>
            </a:r>
            <a:endParaRPr lang="en-US" sz="14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" name="矩形 21">
            <a:extLst>
              <a:ext uri="{FF2B5EF4-FFF2-40B4-BE49-F238E27FC236}">
                <a16:creationId xmlns:a16="http://schemas.microsoft.com/office/drawing/2014/main" id="{C8631763-EDE1-6C30-18AF-FB47E2E1F9C3}"/>
              </a:ext>
            </a:extLst>
          </p:cNvPr>
          <p:cNvSpPr/>
          <p:nvPr/>
        </p:nvSpPr>
        <p:spPr>
          <a:xfrm>
            <a:off x="9845966" y="3489155"/>
            <a:ext cx="721479" cy="304866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altLang="zh-CN" sz="14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&lt;a,b&gt;</a:t>
            </a:r>
            <a:endParaRPr lang="en-US" sz="14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3" name="矩形 21">
            <a:extLst>
              <a:ext uri="{FF2B5EF4-FFF2-40B4-BE49-F238E27FC236}">
                <a16:creationId xmlns:a16="http://schemas.microsoft.com/office/drawing/2014/main" id="{3F219F66-1297-0E95-F236-2B1B04C32B9F}"/>
              </a:ext>
            </a:extLst>
          </p:cNvPr>
          <p:cNvSpPr/>
          <p:nvPr/>
        </p:nvSpPr>
        <p:spPr>
          <a:xfrm>
            <a:off x="9845966" y="3908800"/>
            <a:ext cx="721478" cy="304866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altLang="zh-CN" sz="14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&lt;a,c&gt;</a:t>
            </a:r>
            <a:endParaRPr lang="en-US" sz="14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4" name="矩形 21">
            <a:extLst>
              <a:ext uri="{FF2B5EF4-FFF2-40B4-BE49-F238E27FC236}">
                <a16:creationId xmlns:a16="http://schemas.microsoft.com/office/drawing/2014/main" id="{C52D4970-1A64-1B5E-10D1-BEBF5A936B3A}"/>
              </a:ext>
            </a:extLst>
          </p:cNvPr>
          <p:cNvSpPr/>
          <p:nvPr/>
        </p:nvSpPr>
        <p:spPr>
          <a:xfrm>
            <a:off x="9845966" y="4309674"/>
            <a:ext cx="721478" cy="304867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altLang="zh-CN" sz="14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&lt;a&gt;</a:t>
            </a:r>
            <a:endParaRPr lang="en-US" sz="14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45" name="矩形 21">
            <a:extLst>
              <a:ext uri="{FF2B5EF4-FFF2-40B4-BE49-F238E27FC236}">
                <a16:creationId xmlns:a16="http://schemas.microsoft.com/office/drawing/2014/main" id="{0FD0DE92-FE97-5C36-4552-0B91AD03241A}"/>
              </a:ext>
            </a:extLst>
          </p:cNvPr>
          <p:cNvSpPr/>
          <p:nvPr/>
        </p:nvSpPr>
        <p:spPr>
          <a:xfrm>
            <a:off x="9845966" y="4710549"/>
            <a:ext cx="721478" cy="332085"/>
          </a:xfrm>
          <a:prstGeom prst="rect">
            <a:avLst/>
          </a:prstGeom>
          <a:solidFill>
            <a:srgbClr val="CC397F"/>
          </a:solidFill>
          <a:ln w="12700" cap="flat">
            <a:noFill/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48" tIns="19048" rIns="19048" bIns="19048" numCol="1" spcCol="38100" rtlCol="0" anchor="ctr">
            <a:noAutofit/>
          </a:bodyPr>
          <a:lstStyle/>
          <a:p>
            <a:pPr algn="ctr" hangingPunct="0">
              <a:buClr>
                <a:srgbClr val="000000"/>
              </a:buClr>
            </a:pPr>
            <a:r>
              <a:rPr lang="en-US" altLang="zh-CN" sz="1400" dirty="0">
                <a:uFill>
                  <a:solidFill>
                    <a:srgbClr val="000000"/>
                  </a:solidFill>
                </a:u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&lt;c&gt;</a:t>
            </a:r>
            <a:endParaRPr lang="en-US" sz="1400" dirty="0">
              <a:uFill>
                <a:solidFill>
                  <a:srgbClr val="000000"/>
                </a:solidFill>
              </a:u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576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75A3DA-C99A-37C1-BB48-3BA2EEB0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Kylin </a:t>
            </a:r>
            <a:r>
              <a:rPr lang="zh-CN" altLang="en-US"/>
              <a:t>的用户案例</a:t>
            </a:r>
            <a:endParaRPr kumimoji="1"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46B800-F422-1601-BFCD-A5C86EE94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35" y="1391816"/>
            <a:ext cx="7367484" cy="537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7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11314</TotalTime>
  <Words>2102</Words>
  <Application>Microsoft Macintosh PowerPoint</Application>
  <PresentationFormat>Widescreen</PresentationFormat>
  <Paragraphs>345</Paragraphs>
  <Slides>44</Slides>
  <Notes>13</Notes>
  <HiddenSlides>5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7" baseType="lpstr">
      <vt:lpstr>等线</vt:lpstr>
      <vt:lpstr>等线 Light</vt:lpstr>
      <vt:lpstr>Heiti SC Light</vt:lpstr>
      <vt:lpstr>Intel Clear</vt:lpstr>
      <vt:lpstr>Microsoft YaHei</vt:lpstr>
      <vt:lpstr>SimHei</vt:lpstr>
      <vt:lpstr>思源黑体 CN Regular</vt:lpstr>
      <vt:lpstr>Arial</vt:lpstr>
      <vt:lpstr>Calibri</vt:lpstr>
      <vt:lpstr>DM Sans</vt:lpstr>
      <vt:lpstr>Wingdings</vt:lpstr>
      <vt:lpstr>Office 主题​​</vt:lpstr>
      <vt:lpstr>1_Office 主题​​</vt:lpstr>
      <vt:lpstr>更易用、更强劲的大数据分析平台 Kylin 5.0 社区路线一览</vt:lpstr>
      <vt:lpstr>自我介绍</vt:lpstr>
      <vt:lpstr>目录</vt:lpstr>
      <vt:lpstr>今天的 Apache Kylin</vt:lpstr>
      <vt:lpstr>Apache Kylin 是什么</vt:lpstr>
      <vt:lpstr>Apache Kylin 的基本原理</vt:lpstr>
      <vt:lpstr>Apache Kylin 的基本原理</vt:lpstr>
      <vt:lpstr>Apache Kylin 的基本原理</vt:lpstr>
      <vt:lpstr>Kylin 的用户案例</vt:lpstr>
      <vt:lpstr>Kylin 4 升级改造一览</vt:lpstr>
      <vt:lpstr>Apache Kylin 4.0 的架构</vt:lpstr>
      <vt:lpstr>Kylin 支持使用Excel进行大数据分析</vt:lpstr>
      <vt:lpstr>下一代 Kylin 的路线介绍</vt:lpstr>
      <vt:lpstr>Kylin 4 的局限性</vt:lpstr>
      <vt:lpstr>Kylin 5.0 社区路线一览</vt:lpstr>
      <vt:lpstr>Kylin 5.0 社区路线一览</vt:lpstr>
      <vt:lpstr>Kylin 5.0 社区路线一览</vt:lpstr>
      <vt:lpstr>当前元数据的弊端</vt:lpstr>
      <vt:lpstr>元数据Schema改造升级</vt:lpstr>
      <vt:lpstr>元数据Schema改造升级</vt:lpstr>
      <vt:lpstr>元数据审计和查询历史</vt:lpstr>
      <vt:lpstr>元数据同步机制</vt:lpstr>
      <vt:lpstr>元数据同步机制</vt:lpstr>
      <vt:lpstr>元数据改造升级带来的收益</vt:lpstr>
      <vt:lpstr>全新的前端交互</vt:lpstr>
      <vt:lpstr>全新的前端交互</vt:lpstr>
      <vt:lpstr>元数据改造升级(Table Index)</vt:lpstr>
      <vt:lpstr>元数据改造升级(SCD2)</vt:lpstr>
      <vt:lpstr>元数据改造升级(SCD2)</vt:lpstr>
      <vt:lpstr>元数据改造升级(Computed Column)</vt:lpstr>
      <vt:lpstr>灵活的索引</vt:lpstr>
      <vt:lpstr>灵活的索引</vt:lpstr>
      <vt:lpstr>Native Engine - Gluten</vt:lpstr>
      <vt:lpstr>Native Engine - Gluten</vt:lpstr>
      <vt:lpstr>Native Engine - Gluten</vt:lpstr>
      <vt:lpstr>容器化和微服务化</vt:lpstr>
      <vt:lpstr>其它计划中</vt:lpstr>
      <vt:lpstr>开源路线预告</vt:lpstr>
      <vt:lpstr>演示视频</vt:lpstr>
      <vt:lpstr>社区路线图</vt:lpstr>
      <vt:lpstr>联系社区</vt:lpstr>
      <vt:lpstr>Thanks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演讲标题</dc:title>
  <dc:creator>Zhang Ovilia</dc:creator>
  <cp:lastModifiedBy>Xiaoxiang Yu</cp:lastModifiedBy>
  <cp:revision>620</cp:revision>
  <dcterms:created xsi:type="dcterms:W3CDTF">2022-06-16T07:36:57Z</dcterms:created>
  <dcterms:modified xsi:type="dcterms:W3CDTF">2022-07-22T09:45:20Z</dcterms:modified>
</cp:coreProperties>
</file>