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66" r:id="rId3"/>
    <p:sldId id="263" r:id="rId4"/>
    <p:sldId id="257" r:id="rId5"/>
    <p:sldId id="269" r:id="rId6"/>
    <p:sldId id="258" r:id="rId7"/>
    <p:sldId id="268" r:id="rId8"/>
    <p:sldId id="25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BA33"/>
    <a:srgbClr val="90C226"/>
    <a:srgbClr val="00ABDC"/>
    <a:srgbClr val="003F66"/>
    <a:srgbClr val="00D0FF"/>
    <a:srgbClr val="B2E23E"/>
    <a:srgbClr val="004C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0" d="100"/>
          <a:sy n="80" d="100"/>
        </p:scale>
        <p:origin x="24" y="1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956456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879006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405542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398376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9829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610252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38298745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180716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3650982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80DACF-5BCB-4EB4-86B0-7F60DCC92ACE}" type="datetimeFigureOut">
              <a:rPr lang="en-US" smtClean="0"/>
              <a:t>1/14/2019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47917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80DACF-5BCB-4EB4-86B0-7F60DCC92AC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4119347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80DACF-5BCB-4EB4-86B0-7F60DCC92ACE}" type="datetimeFigureOut">
              <a:rPr lang="en-US" smtClean="0"/>
              <a:t>1/14/2019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4200544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80DACF-5BCB-4EB4-86B0-7F60DCC92ACE}" type="datetimeFigureOut">
              <a:rPr lang="en-US" smtClean="0"/>
              <a:t>1/14/2019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541896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80DACF-5BCB-4EB4-86B0-7F60DCC92ACE}" type="datetimeFigureOut">
              <a:rPr lang="en-US" smtClean="0"/>
              <a:t>1/14/2019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337856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580DACF-5BCB-4EB4-86B0-7F60DCC92AC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113421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80DACF-5BCB-4EB4-86B0-7F60DCC92ACE}" type="datetimeFigureOut">
              <a:rPr lang="en-US" smtClean="0"/>
              <a:t>1/14/2019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2AC0D-25F7-41BC-9DD8-146896650B0D}" type="slidenum">
              <a:rPr lang="en-US" smtClean="0"/>
              <a:t>‹#›</a:t>
            </a:fld>
            <a:endParaRPr lang="en-US"/>
          </a:p>
        </p:txBody>
      </p:sp>
    </p:spTree>
    <p:extLst>
      <p:ext uri="{BB962C8B-B14F-4D97-AF65-F5344CB8AC3E}">
        <p14:creationId xmlns:p14="http://schemas.microsoft.com/office/powerpoint/2010/main" val="2141364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80DACF-5BCB-4EB4-86B0-7F60DCC92ACE}" type="datetimeFigureOut">
              <a:rPr lang="en-US" smtClean="0"/>
              <a:t>1/14/2019</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EE2AC0D-25F7-41BC-9DD8-146896650B0D}" type="slidenum">
              <a:rPr lang="en-US" smtClean="0"/>
              <a:t>‹#›</a:t>
            </a:fld>
            <a:endParaRPr lang="en-US"/>
          </a:p>
        </p:txBody>
      </p:sp>
    </p:spTree>
    <p:extLst>
      <p:ext uri="{BB962C8B-B14F-4D97-AF65-F5344CB8AC3E}">
        <p14:creationId xmlns:p14="http://schemas.microsoft.com/office/powerpoint/2010/main" val="31006238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apache.org/foundation/mark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ssues.apache.org/jira/browse/LEGAL-432"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2.wdp"/><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6F36AB-6C1F-4B2B-A0BD-FBA0FEE5212D}"/>
              </a:ext>
            </a:extLst>
          </p:cNvPr>
          <p:cNvSpPr>
            <a:spLocks noGrp="1"/>
          </p:cNvSpPr>
          <p:nvPr>
            <p:ph type="ctrTitle"/>
          </p:nvPr>
        </p:nvSpPr>
        <p:spPr/>
        <p:txBody>
          <a:bodyPr/>
          <a:lstStyle/>
          <a:p>
            <a:r>
              <a:rPr lang="en-US"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dirty="0">
                <a:latin typeface="Candara" panose="020E0502030303020204" pitchFamily="34" charset="0"/>
              </a:rPr>
              <a:t> Thrift</a:t>
            </a:r>
          </a:p>
        </p:txBody>
      </p:sp>
      <p:sp>
        <p:nvSpPr>
          <p:cNvPr id="3" name="Subtitle 2">
            <a:extLst>
              <a:ext uri="{FF2B5EF4-FFF2-40B4-BE49-F238E27FC236}">
                <a16:creationId xmlns:a16="http://schemas.microsoft.com/office/drawing/2014/main" id="{66257938-D42C-4F7F-A041-8DD37DAD973B}"/>
              </a:ext>
            </a:extLst>
          </p:cNvPr>
          <p:cNvSpPr>
            <a:spLocks noGrp="1"/>
          </p:cNvSpPr>
          <p:nvPr>
            <p:ph type="subTitle" idx="1"/>
          </p:nvPr>
        </p:nvSpPr>
        <p:spPr>
          <a:xfrm>
            <a:off x="1507067" y="4050833"/>
            <a:ext cx="7766936" cy="1427947"/>
          </a:xfrm>
        </p:spPr>
        <p:txBody>
          <a:bodyPr>
            <a:normAutofit fontScale="92500" lnSpcReduction="20000"/>
          </a:bodyPr>
          <a:lstStyle/>
          <a:p>
            <a:r>
              <a:rPr lang="en-US" sz="2200" dirty="0">
                <a:latin typeface="Candara" panose="020E0502030303020204" pitchFamily="34" charset="0"/>
              </a:rPr>
              <a:t>Logo Proposal</a:t>
            </a:r>
          </a:p>
          <a:p>
            <a:endParaRPr lang="en-US" dirty="0">
              <a:latin typeface="Candara" panose="020E0502030303020204" pitchFamily="34" charset="0"/>
            </a:endParaRPr>
          </a:p>
          <a:p>
            <a:r>
              <a:rPr lang="en-US" dirty="0">
                <a:latin typeface="Candara" panose="020E0502030303020204" pitchFamily="34" charset="0"/>
              </a:rPr>
              <a:t>James E. King III, PMC Member</a:t>
            </a:r>
          </a:p>
          <a:p>
            <a:r>
              <a:rPr lang="en-US" dirty="0">
                <a:latin typeface="Candara" panose="020E0502030303020204" pitchFamily="34" charset="0"/>
              </a:rPr>
              <a:t>January 14, 2019</a:t>
            </a:r>
          </a:p>
        </p:txBody>
      </p:sp>
    </p:spTree>
    <p:extLst>
      <p:ext uri="{BB962C8B-B14F-4D97-AF65-F5344CB8AC3E}">
        <p14:creationId xmlns:p14="http://schemas.microsoft.com/office/powerpoint/2010/main" val="1977326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E74B5-290E-4C7D-A32F-53C90F3A0928}"/>
              </a:ext>
            </a:extLst>
          </p:cNvPr>
          <p:cNvSpPr>
            <a:spLocks noGrp="1"/>
          </p:cNvSpPr>
          <p:nvPr>
            <p:ph type="title"/>
          </p:nvPr>
        </p:nvSpPr>
        <p:spPr/>
        <p:txBody>
          <a:bodyPr/>
          <a:lstStyle/>
          <a:p>
            <a:r>
              <a:rPr lang="en-US" dirty="0">
                <a:latin typeface="Candara" panose="020E0502030303020204" pitchFamily="34" charset="0"/>
              </a:rPr>
              <a:t>Legal</a:t>
            </a:r>
          </a:p>
        </p:txBody>
      </p:sp>
      <p:sp>
        <p:nvSpPr>
          <p:cNvPr id="3" name="Content Placeholder 2">
            <a:extLst>
              <a:ext uri="{FF2B5EF4-FFF2-40B4-BE49-F238E27FC236}">
                <a16:creationId xmlns:a16="http://schemas.microsoft.com/office/drawing/2014/main" id="{EB8C2373-E580-4B38-B720-C5BE113A1BA3}"/>
              </a:ext>
            </a:extLst>
          </p:cNvPr>
          <p:cNvSpPr>
            <a:spLocks noGrp="1"/>
          </p:cNvSpPr>
          <p:nvPr>
            <p:ph idx="1"/>
          </p:nvPr>
        </p:nvSpPr>
        <p:spPr/>
        <p:txBody>
          <a:bodyPr/>
          <a:lstStyle/>
          <a:p>
            <a:r>
              <a:rPr lang="en-US" dirty="0">
                <a:latin typeface="Candara" panose="020E0502030303020204" pitchFamily="34" charset="0"/>
                <a:hlinkClick r:id="rId2"/>
              </a:rPr>
              <a:t>ASF Formal Trademark Policy</a:t>
            </a:r>
            <a:br>
              <a:rPr lang="en-US" dirty="0">
                <a:latin typeface="Candara" panose="020E0502030303020204" pitchFamily="34" charset="0"/>
              </a:rPr>
            </a:br>
            <a:endParaRPr lang="en-US" dirty="0">
              <a:latin typeface="Candara" panose="020E0502030303020204" pitchFamily="34" charset="0"/>
            </a:endParaRPr>
          </a:p>
          <a:p>
            <a:r>
              <a:rPr lang="en-US" b="1" cap="all" dirty="0">
                <a:latin typeface="Candara" panose="020E0502030303020204" pitchFamily="34" charset="0"/>
              </a:rPr>
              <a:t>ARE APACHE® PROJECT NAMES AND LOGOS TRADEMARKS?</a:t>
            </a:r>
          </a:p>
          <a:p>
            <a:r>
              <a:rPr lang="en-US" dirty="0">
                <a:latin typeface="Candara" panose="020E0502030303020204" pitchFamily="34" charset="0"/>
              </a:rPr>
              <a:t>Yes, the names of all Apache® projects, software products, and their logos are trademarks owned by the Apache Software Foundation on behalf of our project communities. Note that while some Apache project names and logos are registered in the US and various countries, even unregistered names and logos are still trademarks of the ASF and should be treated with respect.</a:t>
            </a:r>
            <a:br>
              <a:rPr lang="en-US" dirty="0">
                <a:latin typeface="Candara" panose="020E0502030303020204" pitchFamily="34" charset="0"/>
              </a:rPr>
            </a:br>
            <a:endParaRPr lang="en-US" dirty="0">
              <a:latin typeface="Candara" panose="020E0502030303020204" pitchFamily="34" charset="0"/>
            </a:endParaRPr>
          </a:p>
        </p:txBody>
      </p:sp>
    </p:spTree>
    <p:extLst>
      <p:ext uri="{BB962C8B-B14F-4D97-AF65-F5344CB8AC3E}">
        <p14:creationId xmlns:p14="http://schemas.microsoft.com/office/powerpoint/2010/main" val="1450641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788B7-62F8-41BF-B0BD-BA1B88A847F8}"/>
              </a:ext>
            </a:extLst>
          </p:cNvPr>
          <p:cNvSpPr>
            <a:spLocks noGrp="1"/>
          </p:cNvSpPr>
          <p:nvPr>
            <p:ph type="title"/>
          </p:nvPr>
        </p:nvSpPr>
        <p:spPr/>
        <p:txBody>
          <a:bodyPr/>
          <a:lstStyle/>
          <a:p>
            <a:r>
              <a:rPr lang="en-US" dirty="0"/>
              <a:t>Original Idea (from logomaker.com)</a:t>
            </a:r>
          </a:p>
        </p:txBody>
      </p:sp>
      <p:pic>
        <p:nvPicPr>
          <p:cNvPr id="4" name="Picture 3">
            <a:extLst>
              <a:ext uri="{FF2B5EF4-FFF2-40B4-BE49-F238E27FC236}">
                <a16:creationId xmlns:a16="http://schemas.microsoft.com/office/drawing/2014/main" id="{EFBA2423-CA01-44B8-AEDC-B67544D6F6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1082" y="2183028"/>
            <a:ext cx="1613928" cy="2067428"/>
          </a:xfrm>
          <a:prstGeom prst="rect">
            <a:avLst/>
          </a:prstGeom>
        </p:spPr>
      </p:pic>
      <p:sp>
        <p:nvSpPr>
          <p:cNvPr id="5" name="TextBox 4">
            <a:extLst>
              <a:ext uri="{FF2B5EF4-FFF2-40B4-BE49-F238E27FC236}">
                <a16:creationId xmlns:a16="http://schemas.microsoft.com/office/drawing/2014/main" id="{C94EBDEC-B864-4431-A5B1-3E76D85F7E26}"/>
              </a:ext>
            </a:extLst>
          </p:cNvPr>
          <p:cNvSpPr txBox="1"/>
          <p:nvPr/>
        </p:nvSpPr>
        <p:spPr>
          <a:xfrm>
            <a:off x="3869243" y="4385310"/>
            <a:ext cx="2212850" cy="646331"/>
          </a:xfrm>
          <a:prstGeom prst="rect">
            <a:avLst/>
          </a:prstGeom>
          <a:noFill/>
        </p:spPr>
        <p:txBody>
          <a:bodyPr wrap="none" rtlCol="0">
            <a:spAutoFit/>
          </a:bodyPr>
          <a:lstStyle/>
          <a:p>
            <a:r>
              <a:rPr lang="en-US" dirty="0">
                <a:solidFill>
                  <a:srgbClr val="90C226"/>
                </a:solidFill>
              </a:rPr>
              <a:t>Usage Rights</a:t>
            </a:r>
            <a:br>
              <a:rPr lang="en-US" dirty="0">
                <a:solidFill>
                  <a:srgbClr val="90C226"/>
                </a:solidFill>
              </a:rPr>
            </a:br>
            <a:r>
              <a:rPr lang="en-US" dirty="0">
                <a:solidFill>
                  <a:srgbClr val="90C226"/>
                </a:solidFill>
              </a:rPr>
              <a:t>Purchase Price: $35</a:t>
            </a:r>
          </a:p>
        </p:txBody>
      </p:sp>
      <p:sp>
        <p:nvSpPr>
          <p:cNvPr id="3" name="TextBox 2">
            <a:extLst>
              <a:ext uri="{FF2B5EF4-FFF2-40B4-BE49-F238E27FC236}">
                <a16:creationId xmlns:a16="http://schemas.microsoft.com/office/drawing/2014/main" id="{C5E76EFB-D8F9-4145-A4B6-6ABAC26570FB}"/>
              </a:ext>
            </a:extLst>
          </p:cNvPr>
          <p:cNvSpPr txBox="1"/>
          <p:nvPr/>
        </p:nvSpPr>
        <p:spPr>
          <a:xfrm>
            <a:off x="1219200" y="5538788"/>
            <a:ext cx="6513322" cy="646331"/>
          </a:xfrm>
          <a:prstGeom prst="rect">
            <a:avLst/>
          </a:prstGeom>
          <a:noFill/>
        </p:spPr>
        <p:txBody>
          <a:bodyPr wrap="none" rtlCol="0">
            <a:spAutoFit/>
          </a:bodyPr>
          <a:lstStyle/>
          <a:p>
            <a:r>
              <a:rPr lang="en-US" dirty="0"/>
              <a:t>Open questions: Is license too restrictive for use?  </a:t>
            </a:r>
            <a:r>
              <a:rPr lang="en-US" dirty="0">
                <a:hlinkClick r:id="rId3"/>
              </a:rPr>
              <a:t>LEGAL-432</a:t>
            </a:r>
            <a:endParaRPr lang="en-US" dirty="0"/>
          </a:p>
          <a:p>
            <a:r>
              <a:rPr lang="en-US" dirty="0"/>
              <a:t>Given I have modified it… what does that mean?</a:t>
            </a:r>
          </a:p>
        </p:txBody>
      </p:sp>
    </p:spTree>
    <p:extLst>
      <p:ext uri="{BB962C8B-B14F-4D97-AF65-F5344CB8AC3E}">
        <p14:creationId xmlns:p14="http://schemas.microsoft.com/office/powerpoint/2010/main" val="2521935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CE5C927E-B260-410F-8F4D-746437389F44}"/>
              </a:ext>
            </a:extLst>
          </p:cNvPr>
          <p:cNvGrpSpPr/>
          <p:nvPr/>
        </p:nvGrpSpPr>
        <p:grpSpPr>
          <a:xfrm>
            <a:off x="3159152" y="1679710"/>
            <a:ext cx="3633031" cy="4000717"/>
            <a:chOff x="1235926" y="1043161"/>
            <a:chExt cx="4736369" cy="5215719"/>
          </a:xfrm>
        </p:grpSpPr>
        <p:grpSp>
          <p:nvGrpSpPr>
            <p:cNvPr id="38" name="Group 37">
              <a:extLst>
                <a:ext uri="{FF2B5EF4-FFF2-40B4-BE49-F238E27FC236}">
                  <a16:creationId xmlns:a16="http://schemas.microsoft.com/office/drawing/2014/main" id="{4EBC1DB0-F6E7-49F8-B4A4-8BD65FE7D5E9}"/>
                </a:ext>
              </a:extLst>
            </p:cNvPr>
            <p:cNvGrpSpPr/>
            <p:nvPr/>
          </p:nvGrpSpPr>
          <p:grpSpPr>
            <a:xfrm>
              <a:off x="1235926" y="1043161"/>
              <a:ext cx="4736369" cy="4416143"/>
              <a:chOff x="3712426" y="990774"/>
              <a:chExt cx="4736369" cy="4416143"/>
            </a:xfrm>
          </p:grpSpPr>
          <p:pic>
            <p:nvPicPr>
              <p:cNvPr id="40" name="Picture 39">
                <a:extLst>
                  <a:ext uri="{FF2B5EF4-FFF2-40B4-BE49-F238E27FC236}">
                    <a16:creationId xmlns:a16="http://schemas.microsoft.com/office/drawing/2014/main" id="{134C2FDA-5CAD-4410-A6E7-392D728701FB}"/>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41" name="Picture 40">
                <a:extLst>
                  <a:ext uri="{FF2B5EF4-FFF2-40B4-BE49-F238E27FC236}">
                    <a16:creationId xmlns:a16="http://schemas.microsoft.com/office/drawing/2014/main" id="{A90C0D0A-6C1D-4636-B28F-B26EDA00F96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42" name="Picture 41">
                <a:extLst>
                  <a:ext uri="{FF2B5EF4-FFF2-40B4-BE49-F238E27FC236}">
                    <a16:creationId xmlns:a16="http://schemas.microsoft.com/office/drawing/2014/main" id="{BE4A0606-F2C4-469D-9B22-6C43EE54579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8"/>
              </a:xfrm>
              <a:prstGeom prst="rect">
                <a:avLst/>
              </a:prstGeom>
            </p:spPr>
          </p:pic>
        </p:grpSp>
        <p:sp>
          <p:nvSpPr>
            <p:cNvPr id="39" name="TextBox 38">
              <a:extLst>
                <a:ext uri="{FF2B5EF4-FFF2-40B4-BE49-F238E27FC236}">
                  <a16:creationId xmlns:a16="http://schemas.microsoft.com/office/drawing/2014/main" id="{FDDFD61B-2706-4692-8CF0-26C620C3ECC4}"/>
                </a:ext>
              </a:extLst>
            </p:cNvPr>
            <p:cNvSpPr txBox="1"/>
            <p:nvPr/>
          </p:nvSpPr>
          <p:spPr>
            <a:xfrm>
              <a:off x="1548801" y="5336012"/>
              <a:ext cx="4110617" cy="922868"/>
            </a:xfrm>
            <a:prstGeom prst="rect">
              <a:avLst/>
            </a:prstGeom>
            <a:noFill/>
          </p:spPr>
          <p:txBody>
            <a:bodyPr wrap="square" rtlCol="0">
              <a:spAutoFit/>
            </a:bodyPr>
            <a:lstStyle/>
            <a:p>
              <a:r>
                <a:rPr lang="en-US" sz="40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4000" dirty="0">
                  <a:latin typeface="Candara" panose="020E0502030303020204" pitchFamily="34" charset="0"/>
                  <a:ea typeface="Gadugi" panose="020B0502040204020203" pitchFamily="34" charset="0"/>
                  <a:cs typeface="Cordia New" panose="020B0304020202020204" pitchFamily="34" charset="-34"/>
                </a:rPr>
                <a:t> </a:t>
              </a:r>
              <a:r>
                <a:rPr lang="en-US" sz="40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sp>
        <p:nvSpPr>
          <p:cNvPr id="44" name="Title 1">
            <a:extLst>
              <a:ext uri="{FF2B5EF4-FFF2-40B4-BE49-F238E27FC236}">
                <a16:creationId xmlns:a16="http://schemas.microsoft.com/office/drawing/2014/main" id="{36697E61-D519-4543-B2DB-1581C9965E3A}"/>
              </a:ext>
            </a:extLst>
          </p:cNvPr>
          <p:cNvSpPr>
            <a:spLocks noGrp="1"/>
          </p:cNvSpPr>
          <p:nvPr>
            <p:ph type="title"/>
          </p:nvPr>
        </p:nvSpPr>
        <p:spPr>
          <a:xfrm>
            <a:off x="677334" y="609600"/>
            <a:ext cx="8596668" cy="1320800"/>
          </a:xfrm>
        </p:spPr>
        <p:txBody>
          <a:bodyPr/>
          <a:lstStyle/>
          <a:p>
            <a:r>
              <a:rPr lang="en-US" dirty="0">
                <a:latin typeface="Candara" panose="020E0502030303020204" pitchFamily="34" charset="0"/>
              </a:rPr>
              <a:t>Font: Candara</a:t>
            </a:r>
          </a:p>
        </p:txBody>
      </p:sp>
    </p:spTree>
    <p:extLst>
      <p:ext uri="{BB962C8B-B14F-4D97-AF65-F5344CB8AC3E}">
        <p14:creationId xmlns:p14="http://schemas.microsoft.com/office/powerpoint/2010/main" val="731343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CE5C927E-B260-410F-8F4D-746437389F44}"/>
              </a:ext>
            </a:extLst>
          </p:cNvPr>
          <p:cNvGrpSpPr/>
          <p:nvPr/>
        </p:nvGrpSpPr>
        <p:grpSpPr>
          <a:xfrm>
            <a:off x="3159152" y="1679710"/>
            <a:ext cx="3633031" cy="4000717"/>
            <a:chOff x="1235926" y="1043161"/>
            <a:chExt cx="4736369" cy="5215719"/>
          </a:xfrm>
        </p:grpSpPr>
        <p:grpSp>
          <p:nvGrpSpPr>
            <p:cNvPr id="38" name="Group 37">
              <a:extLst>
                <a:ext uri="{FF2B5EF4-FFF2-40B4-BE49-F238E27FC236}">
                  <a16:creationId xmlns:a16="http://schemas.microsoft.com/office/drawing/2014/main" id="{4EBC1DB0-F6E7-49F8-B4A4-8BD65FE7D5E9}"/>
                </a:ext>
              </a:extLst>
            </p:cNvPr>
            <p:cNvGrpSpPr/>
            <p:nvPr/>
          </p:nvGrpSpPr>
          <p:grpSpPr>
            <a:xfrm>
              <a:off x="1235926" y="1043161"/>
              <a:ext cx="4736369" cy="4416143"/>
              <a:chOff x="3712426" y="990774"/>
              <a:chExt cx="4736369" cy="4416143"/>
            </a:xfrm>
          </p:grpSpPr>
          <p:pic>
            <p:nvPicPr>
              <p:cNvPr id="40" name="Picture 39">
                <a:extLst>
                  <a:ext uri="{FF2B5EF4-FFF2-40B4-BE49-F238E27FC236}">
                    <a16:creationId xmlns:a16="http://schemas.microsoft.com/office/drawing/2014/main" id="{134C2FDA-5CAD-4410-A6E7-392D728701FB}"/>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41" name="Picture 40">
                <a:extLst>
                  <a:ext uri="{FF2B5EF4-FFF2-40B4-BE49-F238E27FC236}">
                    <a16:creationId xmlns:a16="http://schemas.microsoft.com/office/drawing/2014/main" id="{A90C0D0A-6C1D-4636-B28F-B26EDA00F963}"/>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42" name="Picture 41">
                <a:extLst>
                  <a:ext uri="{FF2B5EF4-FFF2-40B4-BE49-F238E27FC236}">
                    <a16:creationId xmlns:a16="http://schemas.microsoft.com/office/drawing/2014/main" id="{BE4A0606-F2C4-469D-9B22-6C43EE545795}"/>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8"/>
              </a:xfrm>
              <a:prstGeom prst="rect">
                <a:avLst/>
              </a:prstGeom>
            </p:spPr>
          </p:pic>
        </p:grpSp>
        <p:sp>
          <p:nvSpPr>
            <p:cNvPr id="39" name="TextBox 38">
              <a:extLst>
                <a:ext uri="{FF2B5EF4-FFF2-40B4-BE49-F238E27FC236}">
                  <a16:creationId xmlns:a16="http://schemas.microsoft.com/office/drawing/2014/main" id="{FDDFD61B-2706-4692-8CF0-26C620C3ECC4}"/>
                </a:ext>
              </a:extLst>
            </p:cNvPr>
            <p:cNvSpPr txBox="1"/>
            <p:nvPr/>
          </p:nvSpPr>
          <p:spPr>
            <a:xfrm>
              <a:off x="1548801" y="5336012"/>
              <a:ext cx="4110617" cy="922868"/>
            </a:xfrm>
            <a:prstGeom prst="rect">
              <a:avLst/>
            </a:prstGeom>
            <a:noFill/>
          </p:spPr>
          <p:txBody>
            <a:bodyPr wrap="square" rtlCol="0">
              <a:spAutoFit/>
            </a:bodyPr>
            <a:lstStyle/>
            <a:p>
              <a:r>
                <a:rPr lang="en-US" sz="40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4000" dirty="0">
                  <a:latin typeface="Candara" panose="020E0502030303020204" pitchFamily="34" charset="0"/>
                  <a:ea typeface="Gadugi" panose="020B0502040204020203" pitchFamily="34" charset="0"/>
                  <a:cs typeface="Cordia New" panose="020B0304020202020204" pitchFamily="34" charset="-34"/>
                </a:rPr>
                <a:t> </a:t>
              </a:r>
              <a:r>
                <a:rPr lang="en-US" sz="40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sp>
        <p:nvSpPr>
          <p:cNvPr id="44" name="Title 1">
            <a:extLst>
              <a:ext uri="{FF2B5EF4-FFF2-40B4-BE49-F238E27FC236}">
                <a16:creationId xmlns:a16="http://schemas.microsoft.com/office/drawing/2014/main" id="{36697E61-D519-4543-B2DB-1581C9965E3A}"/>
              </a:ext>
            </a:extLst>
          </p:cNvPr>
          <p:cNvSpPr>
            <a:spLocks noGrp="1"/>
          </p:cNvSpPr>
          <p:nvPr>
            <p:ph type="title"/>
          </p:nvPr>
        </p:nvSpPr>
        <p:spPr>
          <a:xfrm>
            <a:off x="677334" y="609600"/>
            <a:ext cx="8596668" cy="1320800"/>
          </a:xfrm>
        </p:spPr>
        <p:txBody>
          <a:bodyPr/>
          <a:lstStyle/>
          <a:p>
            <a:r>
              <a:rPr lang="en-US" dirty="0">
                <a:latin typeface="Candara" panose="020E0502030303020204" pitchFamily="34" charset="0"/>
              </a:rPr>
              <a:t>Font: Candara</a:t>
            </a:r>
          </a:p>
        </p:txBody>
      </p:sp>
    </p:spTree>
    <p:extLst>
      <p:ext uri="{BB962C8B-B14F-4D97-AF65-F5344CB8AC3E}">
        <p14:creationId xmlns:p14="http://schemas.microsoft.com/office/powerpoint/2010/main" val="3604320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21A12-6A27-4D95-83EA-23D7CEB379AC}"/>
              </a:ext>
            </a:extLst>
          </p:cNvPr>
          <p:cNvSpPr>
            <a:spLocks noGrp="1"/>
          </p:cNvSpPr>
          <p:nvPr>
            <p:ph type="title"/>
          </p:nvPr>
        </p:nvSpPr>
        <p:spPr/>
        <p:txBody>
          <a:bodyPr/>
          <a:lstStyle/>
          <a:p>
            <a:r>
              <a:rPr lang="en-US" dirty="0">
                <a:latin typeface="Candara" panose="020E0502030303020204" pitchFamily="34" charset="0"/>
              </a:rPr>
              <a:t>Icons</a:t>
            </a:r>
          </a:p>
        </p:txBody>
      </p:sp>
      <p:sp>
        <p:nvSpPr>
          <p:cNvPr id="15" name="TextBox 14">
            <a:extLst>
              <a:ext uri="{FF2B5EF4-FFF2-40B4-BE49-F238E27FC236}">
                <a16:creationId xmlns:a16="http://schemas.microsoft.com/office/drawing/2014/main" id="{C468342A-65A6-460F-84FC-5F64B6CEBCF6}"/>
              </a:ext>
            </a:extLst>
          </p:cNvPr>
          <p:cNvSpPr txBox="1"/>
          <p:nvPr/>
        </p:nvSpPr>
        <p:spPr>
          <a:xfrm>
            <a:off x="2519614" y="3774876"/>
            <a:ext cx="827471" cy="369332"/>
          </a:xfrm>
          <a:prstGeom prst="rect">
            <a:avLst/>
          </a:prstGeom>
          <a:noFill/>
        </p:spPr>
        <p:txBody>
          <a:bodyPr wrap="none" rtlCol="0">
            <a:spAutoFit/>
          </a:bodyPr>
          <a:lstStyle/>
          <a:p>
            <a:r>
              <a:rPr lang="en-US" dirty="0">
                <a:latin typeface="Candara" panose="020E0502030303020204" pitchFamily="34" charset="0"/>
              </a:rPr>
              <a:t>256 px</a:t>
            </a:r>
          </a:p>
        </p:txBody>
      </p:sp>
      <p:sp>
        <p:nvSpPr>
          <p:cNvPr id="16" name="TextBox 15">
            <a:extLst>
              <a:ext uri="{FF2B5EF4-FFF2-40B4-BE49-F238E27FC236}">
                <a16:creationId xmlns:a16="http://schemas.microsoft.com/office/drawing/2014/main" id="{E47A47A4-3468-41DE-AD6E-225253896D0D}"/>
              </a:ext>
            </a:extLst>
          </p:cNvPr>
          <p:cNvSpPr txBox="1"/>
          <p:nvPr/>
        </p:nvSpPr>
        <p:spPr>
          <a:xfrm>
            <a:off x="4451284" y="3774876"/>
            <a:ext cx="805220" cy="369332"/>
          </a:xfrm>
          <a:prstGeom prst="rect">
            <a:avLst/>
          </a:prstGeom>
          <a:noFill/>
        </p:spPr>
        <p:txBody>
          <a:bodyPr wrap="none" rtlCol="0">
            <a:spAutoFit/>
          </a:bodyPr>
          <a:lstStyle/>
          <a:p>
            <a:r>
              <a:rPr lang="en-US" dirty="0">
                <a:latin typeface="Candara" panose="020E0502030303020204" pitchFamily="34" charset="0"/>
              </a:rPr>
              <a:t>128 px</a:t>
            </a:r>
          </a:p>
        </p:txBody>
      </p:sp>
      <p:sp>
        <p:nvSpPr>
          <p:cNvPr id="17" name="TextBox 16">
            <a:extLst>
              <a:ext uri="{FF2B5EF4-FFF2-40B4-BE49-F238E27FC236}">
                <a16:creationId xmlns:a16="http://schemas.microsoft.com/office/drawing/2014/main" id="{9C72BC4D-6B89-43DA-94CC-9FEAEC486D5A}"/>
              </a:ext>
            </a:extLst>
          </p:cNvPr>
          <p:cNvSpPr txBox="1"/>
          <p:nvPr/>
        </p:nvSpPr>
        <p:spPr>
          <a:xfrm>
            <a:off x="6188644" y="3774876"/>
            <a:ext cx="729687" cy="369332"/>
          </a:xfrm>
          <a:prstGeom prst="rect">
            <a:avLst/>
          </a:prstGeom>
          <a:noFill/>
        </p:spPr>
        <p:txBody>
          <a:bodyPr wrap="none" rtlCol="0">
            <a:spAutoFit/>
          </a:bodyPr>
          <a:lstStyle/>
          <a:p>
            <a:r>
              <a:rPr lang="en-US" dirty="0">
                <a:latin typeface="Candara" panose="020E0502030303020204" pitchFamily="34" charset="0"/>
              </a:rPr>
              <a:t>64 px</a:t>
            </a:r>
          </a:p>
        </p:txBody>
      </p:sp>
      <p:grpSp>
        <p:nvGrpSpPr>
          <p:cNvPr id="27" name="Group 26">
            <a:extLst>
              <a:ext uri="{FF2B5EF4-FFF2-40B4-BE49-F238E27FC236}">
                <a16:creationId xmlns:a16="http://schemas.microsoft.com/office/drawing/2014/main" id="{0FF13FCB-6005-4593-8AC6-733F25673DDE}"/>
              </a:ext>
            </a:extLst>
          </p:cNvPr>
          <p:cNvGrpSpPr/>
          <p:nvPr/>
        </p:nvGrpSpPr>
        <p:grpSpPr>
          <a:xfrm>
            <a:off x="2494347" y="2562079"/>
            <a:ext cx="966833" cy="1065272"/>
            <a:chOff x="1212327" y="1043161"/>
            <a:chExt cx="5071351" cy="5616273"/>
          </a:xfrm>
        </p:grpSpPr>
        <p:grpSp>
          <p:nvGrpSpPr>
            <p:cNvPr id="28" name="Group 27">
              <a:extLst>
                <a:ext uri="{FF2B5EF4-FFF2-40B4-BE49-F238E27FC236}">
                  <a16:creationId xmlns:a16="http://schemas.microsoft.com/office/drawing/2014/main" id="{20771BBC-C484-434C-85AD-3BA5FE027FC7}"/>
                </a:ext>
              </a:extLst>
            </p:cNvPr>
            <p:cNvGrpSpPr/>
            <p:nvPr/>
          </p:nvGrpSpPr>
          <p:grpSpPr>
            <a:xfrm>
              <a:off x="1235926" y="1043161"/>
              <a:ext cx="4736369" cy="4416142"/>
              <a:chOff x="3712426" y="990774"/>
              <a:chExt cx="4736369" cy="4416142"/>
            </a:xfrm>
          </p:grpSpPr>
          <p:pic>
            <p:nvPicPr>
              <p:cNvPr id="30" name="Picture 29">
                <a:extLst>
                  <a:ext uri="{FF2B5EF4-FFF2-40B4-BE49-F238E27FC236}">
                    <a16:creationId xmlns:a16="http://schemas.microsoft.com/office/drawing/2014/main" id="{9DA7FFF1-9ACC-43D7-932E-D32F2C6F47B9}"/>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31" name="Picture 30">
                <a:extLst>
                  <a:ext uri="{FF2B5EF4-FFF2-40B4-BE49-F238E27FC236}">
                    <a16:creationId xmlns:a16="http://schemas.microsoft.com/office/drawing/2014/main" id="{C36B83B4-58FC-4940-A52C-AD754F799F2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32" name="Picture 31">
                <a:extLst>
                  <a:ext uri="{FF2B5EF4-FFF2-40B4-BE49-F238E27FC236}">
                    <a16:creationId xmlns:a16="http://schemas.microsoft.com/office/drawing/2014/main" id="{AEF41020-6EF7-4B7B-9AF4-61D65200A346}"/>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
          <p:nvSpPr>
            <p:cNvPr id="29" name="TextBox 28">
              <a:extLst>
                <a:ext uri="{FF2B5EF4-FFF2-40B4-BE49-F238E27FC236}">
                  <a16:creationId xmlns:a16="http://schemas.microsoft.com/office/drawing/2014/main" id="{EA2DCE2D-1FBA-498B-8BF8-8E00F80F6D68}"/>
                </a:ext>
              </a:extLst>
            </p:cNvPr>
            <p:cNvSpPr txBox="1"/>
            <p:nvPr/>
          </p:nvSpPr>
          <p:spPr>
            <a:xfrm>
              <a:off x="1212327" y="5361320"/>
              <a:ext cx="5071351" cy="1298114"/>
            </a:xfrm>
            <a:prstGeom prst="rect">
              <a:avLst/>
            </a:prstGeom>
            <a:noFill/>
          </p:spPr>
          <p:txBody>
            <a:bodyPr wrap="square" rtlCol="0">
              <a:spAutoFit/>
            </a:bodyPr>
            <a:lstStyle/>
            <a:p>
              <a:r>
                <a:rPr lang="en-US" sz="10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1000" dirty="0">
                  <a:latin typeface="Candara" panose="020E0502030303020204" pitchFamily="34" charset="0"/>
                  <a:ea typeface="Gadugi" panose="020B0502040204020203" pitchFamily="34" charset="0"/>
                  <a:cs typeface="Cordia New" panose="020B0304020202020204" pitchFamily="34" charset="-34"/>
                </a:rPr>
                <a:t> </a:t>
              </a:r>
              <a:r>
                <a:rPr lang="en-US" sz="10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grpSp>
        <p:nvGrpSpPr>
          <p:cNvPr id="51" name="Group 50">
            <a:extLst>
              <a:ext uri="{FF2B5EF4-FFF2-40B4-BE49-F238E27FC236}">
                <a16:creationId xmlns:a16="http://schemas.microsoft.com/office/drawing/2014/main" id="{30A20257-563C-47BC-A29A-FA31F156D555}"/>
              </a:ext>
            </a:extLst>
          </p:cNvPr>
          <p:cNvGrpSpPr/>
          <p:nvPr/>
        </p:nvGrpSpPr>
        <p:grpSpPr>
          <a:xfrm>
            <a:off x="4571719" y="2880657"/>
            <a:ext cx="648933" cy="544098"/>
            <a:chOff x="602048" y="1043161"/>
            <a:chExt cx="7289205" cy="6258289"/>
          </a:xfrm>
        </p:grpSpPr>
        <p:grpSp>
          <p:nvGrpSpPr>
            <p:cNvPr id="52" name="Group 51">
              <a:extLst>
                <a:ext uri="{FF2B5EF4-FFF2-40B4-BE49-F238E27FC236}">
                  <a16:creationId xmlns:a16="http://schemas.microsoft.com/office/drawing/2014/main" id="{0A0028AD-6183-444C-AC26-7F4FED8EE0C9}"/>
                </a:ext>
              </a:extLst>
            </p:cNvPr>
            <p:cNvGrpSpPr/>
            <p:nvPr/>
          </p:nvGrpSpPr>
          <p:grpSpPr>
            <a:xfrm>
              <a:off x="1235926" y="1043161"/>
              <a:ext cx="4736369" cy="4416142"/>
              <a:chOff x="3712426" y="990774"/>
              <a:chExt cx="4736369" cy="4416142"/>
            </a:xfrm>
          </p:grpSpPr>
          <p:pic>
            <p:nvPicPr>
              <p:cNvPr id="54" name="Picture 53">
                <a:extLst>
                  <a:ext uri="{FF2B5EF4-FFF2-40B4-BE49-F238E27FC236}">
                    <a16:creationId xmlns:a16="http://schemas.microsoft.com/office/drawing/2014/main" id="{8D5FC105-03B2-482E-A96C-192BA36FC0E7}"/>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55" name="Picture 54">
                <a:extLst>
                  <a:ext uri="{FF2B5EF4-FFF2-40B4-BE49-F238E27FC236}">
                    <a16:creationId xmlns:a16="http://schemas.microsoft.com/office/drawing/2014/main" id="{8E66CCC2-ECEF-4D8E-92A2-FF94B84CAA1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56" name="Picture 55">
                <a:extLst>
                  <a:ext uri="{FF2B5EF4-FFF2-40B4-BE49-F238E27FC236}">
                    <a16:creationId xmlns:a16="http://schemas.microsoft.com/office/drawing/2014/main" id="{9372ED3E-CE63-4A41-838F-E92C97304F57}"/>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
          <p:nvSpPr>
            <p:cNvPr id="53" name="TextBox 52">
              <a:extLst>
                <a:ext uri="{FF2B5EF4-FFF2-40B4-BE49-F238E27FC236}">
                  <a16:creationId xmlns:a16="http://schemas.microsoft.com/office/drawing/2014/main" id="{FC91A1FB-CDCE-4776-8C4A-27B9CDF60152}"/>
                </a:ext>
              </a:extLst>
            </p:cNvPr>
            <p:cNvSpPr txBox="1"/>
            <p:nvPr/>
          </p:nvSpPr>
          <p:spPr>
            <a:xfrm>
              <a:off x="602048" y="5354403"/>
              <a:ext cx="7289205" cy="1947047"/>
            </a:xfrm>
            <a:prstGeom prst="rect">
              <a:avLst/>
            </a:prstGeom>
            <a:noFill/>
          </p:spPr>
          <p:txBody>
            <a:bodyPr wrap="square" rtlCol="0">
              <a:spAutoFit/>
            </a:bodyPr>
            <a:lstStyle/>
            <a:p>
              <a:r>
                <a:rPr lang="en-US" sz="5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500" dirty="0">
                  <a:latin typeface="Candara" panose="020E0502030303020204" pitchFamily="34" charset="0"/>
                  <a:ea typeface="Gadugi" panose="020B0502040204020203" pitchFamily="34" charset="0"/>
                  <a:cs typeface="Cordia New" panose="020B0304020202020204" pitchFamily="34" charset="-34"/>
                </a:rPr>
                <a:t> </a:t>
              </a:r>
              <a:r>
                <a:rPr lang="en-US" sz="5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grpSp>
        <p:nvGrpSpPr>
          <p:cNvPr id="57" name="Group 56">
            <a:extLst>
              <a:ext uri="{FF2B5EF4-FFF2-40B4-BE49-F238E27FC236}">
                <a16:creationId xmlns:a16="http://schemas.microsoft.com/office/drawing/2014/main" id="{8B7D830D-EB77-4E07-81B5-7D52A9C0AD2C}"/>
              </a:ext>
            </a:extLst>
          </p:cNvPr>
          <p:cNvGrpSpPr/>
          <p:nvPr/>
        </p:nvGrpSpPr>
        <p:grpSpPr>
          <a:xfrm>
            <a:off x="6412121" y="2958638"/>
            <a:ext cx="243840" cy="243840"/>
            <a:chOff x="3712426" y="990774"/>
            <a:chExt cx="4736369" cy="4416142"/>
          </a:xfrm>
        </p:grpSpPr>
        <p:pic>
          <p:nvPicPr>
            <p:cNvPr id="58" name="Picture 57">
              <a:extLst>
                <a:ext uri="{FF2B5EF4-FFF2-40B4-BE49-F238E27FC236}">
                  <a16:creationId xmlns:a16="http://schemas.microsoft.com/office/drawing/2014/main" id="{079934D6-C970-46E1-869D-B3B1E82A3EC6}"/>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59" name="Picture 58">
              <a:extLst>
                <a:ext uri="{FF2B5EF4-FFF2-40B4-BE49-F238E27FC236}">
                  <a16:creationId xmlns:a16="http://schemas.microsoft.com/office/drawing/2014/main" id="{856A46B1-34F5-4C0F-81E9-C3D96A80D925}"/>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60" name="Picture 59">
              <a:extLst>
                <a:ext uri="{FF2B5EF4-FFF2-40B4-BE49-F238E27FC236}">
                  <a16:creationId xmlns:a16="http://schemas.microsoft.com/office/drawing/2014/main" id="{41C25AB6-20D7-44F8-A33A-ACD73F6A435D}"/>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Tree>
    <p:extLst>
      <p:ext uri="{BB962C8B-B14F-4D97-AF65-F5344CB8AC3E}">
        <p14:creationId xmlns:p14="http://schemas.microsoft.com/office/powerpoint/2010/main" val="2980527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21A12-6A27-4D95-83EA-23D7CEB379AC}"/>
              </a:ext>
            </a:extLst>
          </p:cNvPr>
          <p:cNvSpPr>
            <a:spLocks noGrp="1"/>
          </p:cNvSpPr>
          <p:nvPr>
            <p:ph type="title"/>
          </p:nvPr>
        </p:nvSpPr>
        <p:spPr/>
        <p:txBody>
          <a:bodyPr/>
          <a:lstStyle/>
          <a:p>
            <a:r>
              <a:rPr lang="en-US" dirty="0">
                <a:latin typeface="Candara" panose="020E0502030303020204" pitchFamily="34" charset="0"/>
              </a:rPr>
              <a:t>Icons</a:t>
            </a:r>
          </a:p>
        </p:txBody>
      </p:sp>
      <p:sp>
        <p:nvSpPr>
          <p:cNvPr id="15" name="TextBox 14">
            <a:extLst>
              <a:ext uri="{FF2B5EF4-FFF2-40B4-BE49-F238E27FC236}">
                <a16:creationId xmlns:a16="http://schemas.microsoft.com/office/drawing/2014/main" id="{C468342A-65A6-460F-84FC-5F64B6CEBCF6}"/>
              </a:ext>
            </a:extLst>
          </p:cNvPr>
          <p:cNvSpPr txBox="1"/>
          <p:nvPr/>
        </p:nvSpPr>
        <p:spPr>
          <a:xfrm>
            <a:off x="2519614" y="3774876"/>
            <a:ext cx="827471" cy="369332"/>
          </a:xfrm>
          <a:prstGeom prst="rect">
            <a:avLst/>
          </a:prstGeom>
          <a:noFill/>
        </p:spPr>
        <p:txBody>
          <a:bodyPr wrap="none" rtlCol="0">
            <a:spAutoFit/>
          </a:bodyPr>
          <a:lstStyle/>
          <a:p>
            <a:r>
              <a:rPr lang="en-US" dirty="0">
                <a:solidFill>
                  <a:schemeClr val="bg1">
                    <a:lumMod val="65000"/>
                  </a:schemeClr>
                </a:solidFill>
                <a:latin typeface="Candara" panose="020E0502030303020204" pitchFamily="34" charset="0"/>
              </a:rPr>
              <a:t>256 px</a:t>
            </a:r>
          </a:p>
        </p:txBody>
      </p:sp>
      <p:sp>
        <p:nvSpPr>
          <p:cNvPr id="16" name="TextBox 15">
            <a:extLst>
              <a:ext uri="{FF2B5EF4-FFF2-40B4-BE49-F238E27FC236}">
                <a16:creationId xmlns:a16="http://schemas.microsoft.com/office/drawing/2014/main" id="{E47A47A4-3468-41DE-AD6E-225253896D0D}"/>
              </a:ext>
            </a:extLst>
          </p:cNvPr>
          <p:cNvSpPr txBox="1"/>
          <p:nvPr/>
        </p:nvSpPr>
        <p:spPr>
          <a:xfrm>
            <a:off x="4451284" y="3774876"/>
            <a:ext cx="805220" cy="369332"/>
          </a:xfrm>
          <a:prstGeom prst="rect">
            <a:avLst/>
          </a:prstGeom>
          <a:noFill/>
        </p:spPr>
        <p:txBody>
          <a:bodyPr wrap="none" rtlCol="0">
            <a:spAutoFit/>
          </a:bodyPr>
          <a:lstStyle/>
          <a:p>
            <a:r>
              <a:rPr lang="en-US" dirty="0">
                <a:solidFill>
                  <a:schemeClr val="bg1">
                    <a:lumMod val="65000"/>
                  </a:schemeClr>
                </a:solidFill>
                <a:latin typeface="Candara" panose="020E0502030303020204" pitchFamily="34" charset="0"/>
              </a:rPr>
              <a:t>128 px</a:t>
            </a:r>
          </a:p>
        </p:txBody>
      </p:sp>
      <p:sp>
        <p:nvSpPr>
          <p:cNvPr id="17" name="TextBox 16">
            <a:extLst>
              <a:ext uri="{FF2B5EF4-FFF2-40B4-BE49-F238E27FC236}">
                <a16:creationId xmlns:a16="http://schemas.microsoft.com/office/drawing/2014/main" id="{9C72BC4D-6B89-43DA-94CC-9FEAEC486D5A}"/>
              </a:ext>
            </a:extLst>
          </p:cNvPr>
          <p:cNvSpPr txBox="1"/>
          <p:nvPr/>
        </p:nvSpPr>
        <p:spPr>
          <a:xfrm>
            <a:off x="6188644" y="3774876"/>
            <a:ext cx="729687" cy="369332"/>
          </a:xfrm>
          <a:prstGeom prst="rect">
            <a:avLst/>
          </a:prstGeom>
          <a:noFill/>
        </p:spPr>
        <p:txBody>
          <a:bodyPr wrap="none" rtlCol="0">
            <a:spAutoFit/>
          </a:bodyPr>
          <a:lstStyle/>
          <a:p>
            <a:r>
              <a:rPr lang="en-US" dirty="0">
                <a:solidFill>
                  <a:schemeClr val="bg1">
                    <a:lumMod val="65000"/>
                  </a:schemeClr>
                </a:solidFill>
                <a:latin typeface="Candara" panose="020E0502030303020204" pitchFamily="34" charset="0"/>
              </a:rPr>
              <a:t>64 px</a:t>
            </a:r>
          </a:p>
        </p:txBody>
      </p:sp>
      <p:grpSp>
        <p:nvGrpSpPr>
          <p:cNvPr id="27" name="Group 26">
            <a:extLst>
              <a:ext uri="{FF2B5EF4-FFF2-40B4-BE49-F238E27FC236}">
                <a16:creationId xmlns:a16="http://schemas.microsoft.com/office/drawing/2014/main" id="{0FF13FCB-6005-4593-8AC6-733F25673DDE}"/>
              </a:ext>
            </a:extLst>
          </p:cNvPr>
          <p:cNvGrpSpPr/>
          <p:nvPr/>
        </p:nvGrpSpPr>
        <p:grpSpPr>
          <a:xfrm>
            <a:off x="2498846" y="2562079"/>
            <a:ext cx="966833" cy="1063961"/>
            <a:chOff x="1235926" y="1043161"/>
            <a:chExt cx="5071351" cy="5609361"/>
          </a:xfrm>
        </p:grpSpPr>
        <p:grpSp>
          <p:nvGrpSpPr>
            <p:cNvPr id="28" name="Group 27">
              <a:extLst>
                <a:ext uri="{FF2B5EF4-FFF2-40B4-BE49-F238E27FC236}">
                  <a16:creationId xmlns:a16="http://schemas.microsoft.com/office/drawing/2014/main" id="{20771BBC-C484-434C-85AD-3BA5FE027FC7}"/>
                </a:ext>
              </a:extLst>
            </p:cNvPr>
            <p:cNvGrpSpPr/>
            <p:nvPr/>
          </p:nvGrpSpPr>
          <p:grpSpPr>
            <a:xfrm>
              <a:off x="1235926" y="1043161"/>
              <a:ext cx="4736369" cy="4416142"/>
              <a:chOff x="3712426" y="990774"/>
              <a:chExt cx="4736369" cy="4416142"/>
            </a:xfrm>
          </p:grpSpPr>
          <p:pic>
            <p:nvPicPr>
              <p:cNvPr id="30" name="Picture 29">
                <a:extLst>
                  <a:ext uri="{FF2B5EF4-FFF2-40B4-BE49-F238E27FC236}">
                    <a16:creationId xmlns:a16="http://schemas.microsoft.com/office/drawing/2014/main" id="{9DA7FFF1-9ACC-43D7-932E-D32F2C6F47B9}"/>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31" name="Picture 30">
                <a:extLst>
                  <a:ext uri="{FF2B5EF4-FFF2-40B4-BE49-F238E27FC236}">
                    <a16:creationId xmlns:a16="http://schemas.microsoft.com/office/drawing/2014/main" id="{C36B83B4-58FC-4940-A52C-AD754F799F2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32" name="Picture 31">
                <a:extLst>
                  <a:ext uri="{FF2B5EF4-FFF2-40B4-BE49-F238E27FC236}">
                    <a16:creationId xmlns:a16="http://schemas.microsoft.com/office/drawing/2014/main" id="{AEF41020-6EF7-4B7B-9AF4-61D65200A346}"/>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
          <p:nvSpPr>
            <p:cNvPr id="29" name="TextBox 28">
              <a:extLst>
                <a:ext uri="{FF2B5EF4-FFF2-40B4-BE49-F238E27FC236}">
                  <a16:creationId xmlns:a16="http://schemas.microsoft.com/office/drawing/2014/main" id="{EA2DCE2D-1FBA-498B-8BF8-8E00F80F6D68}"/>
                </a:ext>
              </a:extLst>
            </p:cNvPr>
            <p:cNvSpPr txBox="1"/>
            <p:nvPr/>
          </p:nvSpPr>
          <p:spPr>
            <a:xfrm>
              <a:off x="1235926" y="5354408"/>
              <a:ext cx="5071351" cy="1298114"/>
            </a:xfrm>
            <a:prstGeom prst="rect">
              <a:avLst/>
            </a:prstGeom>
            <a:noFill/>
          </p:spPr>
          <p:txBody>
            <a:bodyPr wrap="square" rtlCol="0">
              <a:spAutoFit/>
            </a:bodyPr>
            <a:lstStyle/>
            <a:p>
              <a:r>
                <a:rPr lang="en-US" sz="10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1000" dirty="0">
                  <a:latin typeface="Candara" panose="020E0502030303020204" pitchFamily="34" charset="0"/>
                  <a:ea typeface="Gadugi" panose="020B0502040204020203" pitchFamily="34" charset="0"/>
                  <a:cs typeface="Cordia New" panose="020B0304020202020204" pitchFamily="34" charset="-34"/>
                </a:rPr>
                <a:t> </a:t>
              </a:r>
              <a:r>
                <a:rPr lang="en-US" sz="10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grpSp>
        <p:nvGrpSpPr>
          <p:cNvPr id="51" name="Group 50">
            <a:extLst>
              <a:ext uri="{FF2B5EF4-FFF2-40B4-BE49-F238E27FC236}">
                <a16:creationId xmlns:a16="http://schemas.microsoft.com/office/drawing/2014/main" id="{30A20257-563C-47BC-A29A-FA31F156D555}"/>
              </a:ext>
            </a:extLst>
          </p:cNvPr>
          <p:cNvGrpSpPr/>
          <p:nvPr/>
        </p:nvGrpSpPr>
        <p:grpSpPr>
          <a:xfrm>
            <a:off x="4571719" y="2880657"/>
            <a:ext cx="648933" cy="544098"/>
            <a:chOff x="602048" y="1043161"/>
            <a:chExt cx="7289205" cy="6258289"/>
          </a:xfrm>
        </p:grpSpPr>
        <p:grpSp>
          <p:nvGrpSpPr>
            <p:cNvPr id="52" name="Group 51">
              <a:extLst>
                <a:ext uri="{FF2B5EF4-FFF2-40B4-BE49-F238E27FC236}">
                  <a16:creationId xmlns:a16="http://schemas.microsoft.com/office/drawing/2014/main" id="{0A0028AD-6183-444C-AC26-7F4FED8EE0C9}"/>
                </a:ext>
              </a:extLst>
            </p:cNvPr>
            <p:cNvGrpSpPr/>
            <p:nvPr/>
          </p:nvGrpSpPr>
          <p:grpSpPr>
            <a:xfrm>
              <a:off x="1235926" y="1043161"/>
              <a:ext cx="4736369" cy="4416142"/>
              <a:chOff x="3712426" y="990774"/>
              <a:chExt cx="4736369" cy="4416142"/>
            </a:xfrm>
          </p:grpSpPr>
          <p:pic>
            <p:nvPicPr>
              <p:cNvPr id="54" name="Picture 53">
                <a:extLst>
                  <a:ext uri="{FF2B5EF4-FFF2-40B4-BE49-F238E27FC236}">
                    <a16:creationId xmlns:a16="http://schemas.microsoft.com/office/drawing/2014/main" id="{8D5FC105-03B2-482E-A96C-192BA36FC0E7}"/>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55" name="Picture 54">
                <a:extLst>
                  <a:ext uri="{FF2B5EF4-FFF2-40B4-BE49-F238E27FC236}">
                    <a16:creationId xmlns:a16="http://schemas.microsoft.com/office/drawing/2014/main" id="{8E66CCC2-ECEF-4D8E-92A2-FF94B84CAA1F}"/>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56" name="Picture 55">
                <a:extLst>
                  <a:ext uri="{FF2B5EF4-FFF2-40B4-BE49-F238E27FC236}">
                    <a16:creationId xmlns:a16="http://schemas.microsoft.com/office/drawing/2014/main" id="{9372ED3E-CE63-4A41-838F-E92C97304F57}"/>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
          <p:nvSpPr>
            <p:cNvPr id="53" name="TextBox 52">
              <a:extLst>
                <a:ext uri="{FF2B5EF4-FFF2-40B4-BE49-F238E27FC236}">
                  <a16:creationId xmlns:a16="http://schemas.microsoft.com/office/drawing/2014/main" id="{FC91A1FB-CDCE-4776-8C4A-27B9CDF60152}"/>
                </a:ext>
              </a:extLst>
            </p:cNvPr>
            <p:cNvSpPr txBox="1"/>
            <p:nvPr/>
          </p:nvSpPr>
          <p:spPr>
            <a:xfrm>
              <a:off x="602048" y="5354403"/>
              <a:ext cx="7289205" cy="1947047"/>
            </a:xfrm>
            <a:prstGeom prst="rect">
              <a:avLst/>
            </a:prstGeom>
            <a:noFill/>
          </p:spPr>
          <p:txBody>
            <a:bodyPr wrap="square" rtlCol="0">
              <a:spAutoFit/>
            </a:bodyPr>
            <a:lstStyle/>
            <a:p>
              <a:r>
                <a:rPr lang="en-US" sz="500" dirty="0">
                  <a:solidFill>
                    <a:srgbClr val="00ABDC"/>
                  </a:solidFill>
                  <a:latin typeface="Candara" panose="020E0502030303020204" pitchFamily="34" charset="0"/>
                  <a:ea typeface="Gadugi" panose="020B0502040204020203" pitchFamily="34" charset="0"/>
                  <a:cs typeface="Cordia New" panose="020B0304020202020204" pitchFamily="34" charset="-34"/>
                </a:rPr>
                <a:t>Apache</a:t>
              </a:r>
              <a:r>
                <a:rPr lang="en-US" sz="500" dirty="0">
                  <a:latin typeface="Candara" panose="020E0502030303020204" pitchFamily="34" charset="0"/>
                  <a:ea typeface="Gadugi" panose="020B0502040204020203" pitchFamily="34" charset="0"/>
                  <a:cs typeface="Cordia New" panose="020B0304020202020204" pitchFamily="34" charset="-34"/>
                </a:rPr>
                <a:t> </a:t>
              </a:r>
              <a:r>
                <a:rPr lang="en-US" sz="500" dirty="0">
                  <a:solidFill>
                    <a:srgbClr val="94BA33"/>
                  </a:solidFill>
                  <a:latin typeface="Candara" panose="020E0502030303020204" pitchFamily="34" charset="0"/>
                  <a:ea typeface="Gadugi" panose="020B0502040204020203" pitchFamily="34" charset="0"/>
                  <a:cs typeface="Cordia New" panose="020B0304020202020204" pitchFamily="34" charset="-34"/>
                </a:rPr>
                <a:t>Thrift</a:t>
              </a:r>
            </a:p>
          </p:txBody>
        </p:sp>
      </p:grpSp>
      <p:grpSp>
        <p:nvGrpSpPr>
          <p:cNvPr id="57" name="Group 56">
            <a:extLst>
              <a:ext uri="{FF2B5EF4-FFF2-40B4-BE49-F238E27FC236}">
                <a16:creationId xmlns:a16="http://schemas.microsoft.com/office/drawing/2014/main" id="{8B7D830D-EB77-4E07-81B5-7D52A9C0AD2C}"/>
              </a:ext>
            </a:extLst>
          </p:cNvPr>
          <p:cNvGrpSpPr/>
          <p:nvPr/>
        </p:nvGrpSpPr>
        <p:grpSpPr>
          <a:xfrm>
            <a:off x="6412121" y="2958638"/>
            <a:ext cx="243840" cy="243840"/>
            <a:chOff x="3712426" y="990774"/>
            <a:chExt cx="4736369" cy="4416142"/>
          </a:xfrm>
        </p:grpSpPr>
        <p:pic>
          <p:nvPicPr>
            <p:cNvPr id="58" name="Picture 57">
              <a:extLst>
                <a:ext uri="{FF2B5EF4-FFF2-40B4-BE49-F238E27FC236}">
                  <a16:creationId xmlns:a16="http://schemas.microsoft.com/office/drawing/2014/main" id="{079934D6-C970-46E1-869D-B3B1E82A3EC6}"/>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5808" b="95100" l="9840" r="89703">
                          <a14:foregroundMark x1="62014" y1="6171" x2="72082" y2="8167"/>
                          <a14:foregroundMark x1="75744" y1="5808" x2="78032" y2="5808"/>
                          <a14:foregroundMark x1="81465" y1="7623" x2="80092" y2="7623"/>
                          <a14:foregroundMark x1="74371" y1="7804" x2="74371" y2="7804"/>
                          <a14:foregroundMark x1="81236" y1="8348" x2="58810" y2="7078"/>
                          <a14:foregroundMark x1="58352" y1="6897" x2="58352" y2="7985"/>
                          <a14:foregroundMark x1="81922" y1="8530" x2="83066" y2="9256"/>
                          <a14:foregroundMark x1="83066" y1="9800" x2="82151" y2="8711"/>
                          <a14:foregroundMark x1="60412" y1="92740" x2="78490" y2="91833"/>
                          <a14:foregroundMark x1="78490" y1="91833" x2="82151" y2="91833"/>
                          <a14:foregroundMark x1="64302" y1="95100" x2="64302" y2="95100"/>
                          <a14:backgroundMark x1="96110" y1="9437" x2="96110" y2="9437"/>
                          <a14:backgroundMark x1="94737" y1="11797" x2="94508" y2="23412"/>
                          <a14:backgroundMark x1="6865" y1="37750" x2="5263" y2="58621"/>
                          <a14:backgroundMark x1="12128" y1="31034" x2="7551" y2="65517"/>
                          <a14:backgroundMark x1="7551" y1="65517" x2="11442" y2="74773"/>
                        </a14:backgroundRemoval>
                      </a14:imgEffect>
                      <a14:imgEffect>
                        <a14:sharpenSoften amount="-25000"/>
                      </a14:imgEffect>
                    </a14:imgLayer>
                  </a14:imgProps>
                </a:ext>
              </a:extLst>
            </a:blip>
            <a:stretch>
              <a:fillRect/>
            </a:stretch>
          </p:blipFill>
          <p:spPr>
            <a:xfrm>
              <a:off x="3712426" y="990774"/>
              <a:ext cx="2664183" cy="3359187"/>
            </a:xfrm>
            <a:prstGeom prst="rect">
              <a:avLst/>
            </a:prstGeom>
          </p:spPr>
        </p:pic>
        <p:pic>
          <p:nvPicPr>
            <p:cNvPr id="59" name="Picture 58">
              <a:extLst>
                <a:ext uri="{FF2B5EF4-FFF2-40B4-BE49-F238E27FC236}">
                  <a16:creationId xmlns:a16="http://schemas.microsoft.com/office/drawing/2014/main" id="{856A46B1-34F5-4C0F-81E9-C3D96A80D925}"/>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6182" b="92545" l="9633" r="89679">
                          <a14:foregroundMark x1="59633" y1="6727" x2="78440" y2="6182"/>
                          <a14:foregroundMark x1="78440" y1="6182" x2="79358" y2="6364"/>
                          <a14:foregroundMark x1="58716" y1="92000" x2="77752" y2="92545"/>
                          <a14:foregroundMark x1="77752" y1="92545" x2="82798" y2="92364"/>
                        </a14:backgroundRemoval>
                      </a14:imgEffect>
                      <a14:imgEffect>
                        <a14:sharpenSoften amount="-25000"/>
                      </a14:imgEffect>
                    </a14:imgLayer>
                  </a14:imgProps>
                </a:ext>
              </a:extLst>
            </a:blip>
            <a:stretch>
              <a:fillRect/>
            </a:stretch>
          </p:blipFill>
          <p:spPr>
            <a:xfrm rot="10800000">
              <a:off x="4751568" y="2047729"/>
              <a:ext cx="2658086" cy="3353091"/>
            </a:xfrm>
            <a:prstGeom prst="rect">
              <a:avLst/>
            </a:prstGeom>
          </p:spPr>
        </p:pic>
        <p:pic>
          <p:nvPicPr>
            <p:cNvPr id="60" name="Picture 59">
              <a:extLst>
                <a:ext uri="{FF2B5EF4-FFF2-40B4-BE49-F238E27FC236}">
                  <a16:creationId xmlns:a16="http://schemas.microsoft.com/office/drawing/2014/main" id="{41C25AB6-20D7-44F8-A33A-ACD73F6A435D}"/>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6897" b="91652" l="9840" r="89703">
                          <a14:foregroundMark x1="59268" y1="7078" x2="81465" y2="8348"/>
                          <a14:foregroundMark x1="60183" y1="92196" x2="78032" y2="91652"/>
                          <a14:foregroundMark x1="78032" y1="91652" x2="80092" y2="91652"/>
                        </a14:backgroundRemoval>
                      </a14:imgEffect>
                      <a14:imgEffect>
                        <a14:sharpenSoften amount="-25000"/>
                      </a14:imgEffect>
                    </a14:imgLayer>
                  </a14:imgProps>
                </a:ext>
              </a:extLst>
            </a:blip>
            <a:stretch>
              <a:fillRect/>
            </a:stretch>
          </p:blipFill>
          <p:spPr>
            <a:xfrm rot="10800000">
              <a:off x="5784612" y="2047729"/>
              <a:ext cx="2664183" cy="3359187"/>
            </a:xfrm>
            <a:prstGeom prst="rect">
              <a:avLst/>
            </a:prstGeom>
          </p:spPr>
        </p:pic>
      </p:grpSp>
    </p:spTree>
    <p:extLst>
      <p:ext uri="{BB962C8B-B14F-4D97-AF65-F5344CB8AC3E}">
        <p14:creationId xmlns:p14="http://schemas.microsoft.com/office/powerpoint/2010/main" val="934758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F1AD49F6-B924-40CC-87BD-A9872DC8AF44}"/>
              </a:ext>
            </a:extLst>
          </p:cNvPr>
          <p:cNvGrpSpPr/>
          <p:nvPr/>
        </p:nvGrpSpPr>
        <p:grpSpPr>
          <a:xfrm>
            <a:off x="953872" y="1687604"/>
            <a:ext cx="2662600" cy="3354597"/>
            <a:chOff x="2328500" y="1300043"/>
            <a:chExt cx="2662600" cy="3354597"/>
          </a:xfrm>
        </p:grpSpPr>
        <p:sp>
          <p:nvSpPr>
            <p:cNvPr id="6" name="Rectangle: Rounded Corners 5">
              <a:extLst>
                <a:ext uri="{FF2B5EF4-FFF2-40B4-BE49-F238E27FC236}">
                  <a16:creationId xmlns:a16="http://schemas.microsoft.com/office/drawing/2014/main" id="{EF8F527C-398F-4679-84B6-B58ED2EF01B3}"/>
                </a:ext>
              </a:extLst>
            </p:cNvPr>
            <p:cNvSpPr/>
            <p:nvPr/>
          </p:nvSpPr>
          <p:spPr>
            <a:xfrm>
              <a:off x="3704823" y="1444580"/>
              <a:ext cx="914400" cy="914400"/>
            </a:xfrm>
            <a:prstGeom prst="roundRect">
              <a:avLst>
                <a:gd name="adj" fmla="val 27083"/>
              </a:avLst>
            </a:prstGeom>
            <a:solidFill>
              <a:srgbClr val="94B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7" name="Rectangle: Rounded Corners 6">
              <a:extLst>
                <a:ext uri="{FF2B5EF4-FFF2-40B4-BE49-F238E27FC236}">
                  <a16:creationId xmlns:a16="http://schemas.microsoft.com/office/drawing/2014/main" id="{AE75C107-2168-40FD-829D-9725D2EBF830}"/>
                </a:ext>
              </a:extLst>
            </p:cNvPr>
            <p:cNvSpPr/>
            <p:nvPr/>
          </p:nvSpPr>
          <p:spPr>
            <a:xfrm>
              <a:off x="2700270" y="2514600"/>
              <a:ext cx="914400" cy="914400"/>
            </a:xfrm>
            <a:prstGeom prst="roundRect">
              <a:avLst>
                <a:gd name="adj" fmla="val 25000"/>
              </a:avLst>
            </a:prstGeom>
            <a:solidFill>
              <a:srgbClr val="94B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8" name="Rectangle: Rounded Corners 7">
              <a:extLst>
                <a:ext uri="{FF2B5EF4-FFF2-40B4-BE49-F238E27FC236}">
                  <a16:creationId xmlns:a16="http://schemas.microsoft.com/office/drawing/2014/main" id="{D004F5B1-B5CE-4AB2-ADF2-766F0C57C19A}"/>
                </a:ext>
              </a:extLst>
            </p:cNvPr>
            <p:cNvSpPr/>
            <p:nvPr/>
          </p:nvSpPr>
          <p:spPr>
            <a:xfrm>
              <a:off x="3704823" y="3584620"/>
              <a:ext cx="914400" cy="914400"/>
            </a:xfrm>
            <a:prstGeom prst="roundRect">
              <a:avLst>
                <a:gd name="adj" fmla="val 27084"/>
              </a:avLst>
            </a:prstGeom>
            <a:solidFill>
              <a:srgbClr val="94B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0" name="Rectangle: Rounded Corners 9">
              <a:extLst>
                <a:ext uri="{FF2B5EF4-FFF2-40B4-BE49-F238E27FC236}">
                  <a16:creationId xmlns:a16="http://schemas.microsoft.com/office/drawing/2014/main" id="{9A6BE657-0000-4E74-8DE9-417F3BA596FE}"/>
                </a:ext>
              </a:extLst>
            </p:cNvPr>
            <p:cNvSpPr/>
            <p:nvPr/>
          </p:nvSpPr>
          <p:spPr>
            <a:xfrm rot="2700000">
              <a:off x="3419073" y="1997387"/>
              <a:ext cx="397748" cy="914400"/>
            </a:xfrm>
            <a:prstGeom prst="roundRect">
              <a:avLst/>
            </a:prstGeom>
            <a:solidFill>
              <a:srgbClr val="94B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9" name="Rectangle: Rounded Corners 8">
              <a:extLst>
                <a:ext uri="{FF2B5EF4-FFF2-40B4-BE49-F238E27FC236}">
                  <a16:creationId xmlns:a16="http://schemas.microsoft.com/office/drawing/2014/main" id="{5851F8BE-EBF8-4689-9DD7-12BC09E34849}"/>
                </a:ext>
              </a:extLst>
            </p:cNvPr>
            <p:cNvSpPr/>
            <p:nvPr/>
          </p:nvSpPr>
          <p:spPr>
            <a:xfrm rot="18900000">
              <a:off x="3460926" y="3067779"/>
              <a:ext cx="397748" cy="914400"/>
            </a:xfrm>
            <a:prstGeom prst="roundRect">
              <a:avLst/>
            </a:prstGeom>
            <a:solidFill>
              <a:srgbClr val="94BA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1" name="Rectangle: Rounded Corners 10">
              <a:extLst>
                <a:ext uri="{FF2B5EF4-FFF2-40B4-BE49-F238E27FC236}">
                  <a16:creationId xmlns:a16="http://schemas.microsoft.com/office/drawing/2014/main" id="{6A3AA45D-294B-43CB-A9DA-895324A2B394}"/>
                </a:ext>
              </a:extLst>
            </p:cNvPr>
            <p:cNvSpPr/>
            <p:nvPr/>
          </p:nvSpPr>
          <p:spPr>
            <a:xfrm>
              <a:off x="3614670" y="2358981"/>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3" name="Rectangle: Rounded Corners 12">
              <a:extLst>
                <a:ext uri="{FF2B5EF4-FFF2-40B4-BE49-F238E27FC236}">
                  <a16:creationId xmlns:a16="http://schemas.microsoft.com/office/drawing/2014/main" id="{DD87E8FD-94F6-4C73-990E-11BF5E2B1C95}"/>
                </a:ext>
              </a:extLst>
            </p:cNvPr>
            <p:cNvSpPr/>
            <p:nvPr/>
          </p:nvSpPr>
          <p:spPr>
            <a:xfrm>
              <a:off x="2328500" y="3429000"/>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14" name="Rectangle: Rounded Corners 13">
              <a:extLst>
                <a:ext uri="{FF2B5EF4-FFF2-40B4-BE49-F238E27FC236}">
                  <a16:creationId xmlns:a16="http://schemas.microsoft.com/office/drawing/2014/main" id="{CE7DE252-3350-4E6D-A4F7-AC299193D2BE}"/>
                </a:ext>
              </a:extLst>
            </p:cNvPr>
            <p:cNvSpPr/>
            <p:nvPr/>
          </p:nvSpPr>
          <p:spPr>
            <a:xfrm>
              <a:off x="2328500" y="1300043"/>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grpSp>
      <p:sp>
        <p:nvSpPr>
          <p:cNvPr id="35" name="TextBox 34">
            <a:extLst>
              <a:ext uri="{FF2B5EF4-FFF2-40B4-BE49-F238E27FC236}">
                <a16:creationId xmlns:a16="http://schemas.microsoft.com/office/drawing/2014/main" id="{5DFCCD53-8EA4-44E2-B7F2-368EA3D56185}"/>
              </a:ext>
            </a:extLst>
          </p:cNvPr>
          <p:cNvSpPr txBox="1"/>
          <p:nvPr/>
        </p:nvSpPr>
        <p:spPr>
          <a:xfrm>
            <a:off x="8332987" y="2842148"/>
            <a:ext cx="7948360" cy="1477328"/>
          </a:xfrm>
          <a:prstGeom prst="rect">
            <a:avLst/>
          </a:prstGeom>
          <a:noFill/>
        </p:spPr>
        <p:txBody>
          <a:bodyPr wrap="square" rtlCol="0">
            <a:spAutoFit/>
          </a:bodyPr>
          <a:lstStyle/>
          <a:p>
            <a:pPr marL="342900" indent="-342900">
              <a:buFont typeface="+mj-lt"/>
              <a:buAutoNum type="arabicPeriod"/>
            </a:pPr>
            <a:r>
              <a:rPr lang="en-US" dirty="0">
                <a:latin typeface="Candara" panose="020E0502030303020204" pitchFamily="34" charset="0"/>
              </a:rPr>
              <a:t>Copy</a:t>
            </a:r>
          </a:p>
          <a:p>
            <a:pPr marL="342900" indent="-342900">
              <a:buFont typeface="+mj-lt"/>
              <a:buAutoNum type="arabicPeriod"/>
            </a:pPr>
            <a:r>
              <a:rPr lang="en-US" dirty="0">
                <a:latin typeface="Candara" panose="020E0502030303020204" pitchFamily="34" charset="0"/>
              </a:rPr>
              <a:t>Paste as Image (to flatten)</a:t>
            </a:r>
          </a:p>
          <a:p>
            <a:pPr marL="342900" indent="-342900">
              <a:buFont typeface="+mj-lt"/>
              <a:buAutoNum type="arabicPeriod"/>
            </a:pPr>
            <a:r>
              <a:rPr lang="en-US" dirty="0">
                <a:latin typeface="Candara" panose="020E0502030303020204" pitchFamily="34" charset="0"/>
              </a:rPr>
              <a:t>Remove Background</a:t>
            </a:r>
            <a:br>
              <a:rPr lang="en-US" dirty="0">
                <a:latin typeface="Candara" panose="020E0502030303020204" pitchFamily="34" charset="0"/>
              </a:rPr>
            </a:br>
            <a:r>
              <a:rPr lang="en-US" dirty="0">
                <a:latin typeface="Candara" panose="020E0502030303020204" pitchFamily="34" charset="0"/>
              </a:rPr>
              <a:t>    (to make it perfectly transparent</a:t>
            </a:r>
            <a:br>
              <a:rPr lang="en-US" dirty="0">
                <a:latin typeface="Candara" panose="020E0502030303020204" pitchFamily="34" charset="0"/>
              </a:rPr>
            </a:br>
            <a:r>
              <a:rPr lang="en-US" dirty="0">
                <a:latin typeface="Candara" panose="020E0502030303020204" pitchFamily="34" charset="0"/>
              </a:rPr>
              <a:t>      for building the logo)</a:t>
            </a:r>
          </a:p>
        </p:txBody>
      </p:sp>
      <p:grpSp>
        <p:nvGrpSpPr>
          <p:cNvPr id="38" name="Group 37">
            <a:extLst>
              <a:ext uri="{FF2B5EF4-FFF2-40B4-BE49-F238E27FC236}">
                <a16:creationId xmlns:a16="http://schemas.microsoft.com/office/drawing/2014/main" id="{FA35D329-7543-407C-8762-47243CD6AB82}"/>
              </a:ext>
            </a:extLst>
          </p:cNvPr>
          <p:cNvGrpSpPr/>
          <p:nvPr/>
        </p:nvGrpSpPr>
        <p:grpSpPr>
          <a:xfrm>
            <a:off x="3289618" y="1701429"/>
            <a:ext cx="2662600" cy="3354597"/>
            <a:chOff x="2328500" y="1300043"/>
            <a:chExt cx="2662600" cy="3354597"/>
          </a:xfrm>
        </p:grpSpPr>
        <p:sp>
          <p:nvSpPr>
            <p:cNvPr id="39" name="Rectangle: Rounded Corners 38">
              <a:extLst>
                <a:ext uri="{FF2B5EF4-FFF2-40B4-BE49-F238E27FC236}">
                  <a16:creationId xmlns:a16="http://schemas.microsoft.com/office/drawing/2014/main" id="{8EE863A4-45D1-4E35-B683-1B68CBB25128}"/>
                </a:ext>
              </a:extLst>
            </p:cNvPr>
            <p:cNvSpPr/>
            <p:nvPr/>
          </p:nvSpPr>
          <p:spPr>
            <a:xfrm>
              <a:off x="3704823" y="1444580"/>
              <a:ext cx="914400" cy="914400"/>
            </a:xfrm>
            <a:prstGeom prst="roundRect">
              <a:avLst>
                <a:gd name="adj" fmla="val 27083"/>
              </a:avLst>
            </a:prstGeom>
            <a:solidFill>
              <a:srgbClr val="003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0" name="Rectangle: Rounded Corners 39">
              <a:extLst>
                <a:ext uri="{FF2B5EF4-FFF2-40B4-BE49-F238E27FC236}">
                  <a16:creationId xmlns:a16="http://schemas.microsoft.com/office/drawing/2014/main" id="{5568D6E4-8066-43EA-9E3D-AB544A393454}"/>
                </a:ext>
              </a:extLst>
            </p:cNvPr>
            <p:cNvSpPr/>
            <p:nvPr/>
          </p:nvSpPr>
          <p:spPr>
            <a:xfrm>
              <a:off x="2700270" y="2514600"/>
              <a:ext cx="914400" cy="914400"/>
            </a:xfrm>
            <a:prstGeom prst="roundRect">
              <a:avLst>
                <a:gd name="adj" fmla="val 25000"/>
              </a:avLst>
            </a:prstGeom>
            <a:solidFill>
              <a:srgbClr val="003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1" name="Rectangle: Rounded Corners 40">
              <a:extLst>
                <a:ext uri="{FF2B5EF4-FFF2-40B4-BE49-F238E27FC236}">
                  <a16:creationId xmlns:a16="http://schemas.microsoft.com/office/drawing/2014/main" id="{C5B147C9-1378-49D9-8AB0-5B2D2EB7F047}"/>
                </a:ext>
              </a:extLst>
            </p:cNvPr>
            <p:cNvSpPr/>
            <p:nvPr/>
          </p:nvSpPr>
          <p:spPr>
            <a:xfrm>
              <a:off x="3704823" y="3584620"/>
              <a:ext cx="914400" cy="914400"/>
            </a:xfrm>
            <a:prstGeom prst="roundRect">
              <a:avLst>
                <a:gd name="adj" fmla="val 27084"/>
              </a:avLst>
            </a:prstGeom>
            <a:solidFill>
              <a:srgbClr val="003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2" name="Rectangle: Rounded Corners 41">
              <a:extLst>
                <a:ext uri="{FF2B5EF4-FFF2-40B4-BE49-F238E27FC236}">
                  <a16:creationId xmlns:a16="http://schemas.microsoft.com/office/drawing/2014/main" id="{FA3348E4-8780-4A7B-9E56-D5AAE77CBAEB}"/>
                </a:ext>
              </a:extLst>
            </p:cNvPr>
            <p:cNvSpPr/>
            <p:nvPr/>
          </p:nvSpPr>
          <p:spPr>
            <a:xfrm rot="2700000">
              <a:off x="3419073" y="1997387"/>
              <a:ext cx="397748" cy="914400"/>
            </a:xfrm>
            <a:prstGeom prst="roundRect">
              <a:avLst/>
            </a:prstGeom>
            <a:solidFill>
              <a:srgbClr val="003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3" name="Rectangle: Rounded Corners 42">
              <a:extLst>
                <a:ext uri="{FF2B5EF4-FFF2-40B4-BE49-F238E27FC236}">
                  <a16:creationId xmlns:a16="http://schemas.microsoft.com/office/drawing/2014/main" id="{144DE257-306F-4024-B310-3B982428A554}"/>
                </a:ext>
              </a:extLst>
            </p:cNvPr>
            <p:cNvSpPr/>
            <p:nvPr/>
          </p:nvSpPr>
          <p:spPr>
            <a:xfrm rot="18900000">
              <a:off x="3460926" y="3067779"/>
              <a:ext cx="397748" cy="914400"/>
            </a:xfrm>
            <a:prstGeom prst="roundRect">
              <a:avLst/>
            </a:prstGeom>
            <a:solidFill>
              <a:srgbClr val="003F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4" name="Rectangle: Rounded Corners 43">
              <a:extLst>
                <a:ext uri="{FF2B5EF4-FFF2-40B4-BE49-F238E27FC236}">
                  <a16:creationId xmlns:a16="http://schemas.microsoft.com/office/drawing/2014/main" id="{3449552A-E82F-4291-B692-551B2A4E5534}"/>
                </a:ext>
              </a:extLst>
            </p:cNvPr>
            <p:cNvSpPr/>
            <p:nvPr/>
          </p:nvSpPr>
          <p:spPr>
            <a:xfrm>
              <a:off x="3614670" y="2358981"/>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5" name="Rectangle: Rounded Corners 44">
              <a:extLst>
                <a:ext uri="{FF2B5EF4-FFF2-40B4-BE49-F238E27FC236}">
                  <a16:creationId xmlns:a16="http://schemas.microsoft.com/office/drawing/2014/main" id="{67835873-4533-4C12-B4BE-4871617FB772}"/>
                </a:ext>
              </a:extLst>
            </p:cNvPr>
            <p:cNvSpPr/>
            <p:nvPr/>
          </p:nvSpPr>
          <p:spPr>
            <a:xfrm>
              <a:off x="2328500" y="3429000"/>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6" name="Rectangle: Rounded Corners 45">
              <a:extLst>
                <a:ext uri="{FF2B5EF4-FFF2-40B4-BE49-F238E27FC236}">
                  <a16:creationId xmlns:a16="http://schemas.microsoft.com/office/drawing/2014/main" id="{E1DEF5DE-4AA2-42BD-83F3-11F9FF8084E8}"/>
                </a:ext>
              </a:extLst>
            </p:cNvPr>
            <p:cNvSpPr/>
            <p:nvPr/>
          </p:nvSpPr>
          <p:spPr>
            <a:xfrm>
              <a:off x="2328500" y="1300043"/>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grpSp>
      <p:grpSp>
        <p:nvGrpSpPr>
          <p:cNvPr id="47" name="Group 46">
            <a:extLst>
              <a:ext uri="{FF2B5EF4-FFF2-40B4-BE49-F238E27FC236}">
                <a16:creationId xmlns:a16="http://schemas.microsoft.com/office/drawing/2014/main" id="{94447ABF-6983-45DF-B865-E2A1A9E9CCE4}"/>
              </a:ext>
            </a:extLst>
          </p:cNvPr>
          <p:cNvGrpSpPr/>
          <p:nvPr/>
        </p:nvGrpSpPr>
        <p:grpSpPr>
          <a:xfrm>
            <a:off x="5670494" y="1751701"/>
            <a:ext cx="2662600" cy="3354597"/>
            <a:chOff x="2328500" y="1300043"/>
            <a:chExt cx="2662600" cy="3354597"/>
          </a:xfrm>
        </p:grpSpPr>
        <p:sp>
          <p:nvSpPr>
            <p:cNvPr id="48" name="Rectangle: Rounded Corners 47">
              <a:extLst>
                <a:ext uri="{FF2B5EF4-FFF2-40B4-BE49-F238E27FC236}">
                  <a16:creationId xmlns:a16="http://schemas.microsoft.com/office/drawing/2014/main" id="{1FA4BEBC-99F8-450D-9546-B21120864670}"/>
                </a:ext>
              </a:extLst>
            </p:cNvPr>
            <p:cNvSpPr/>
            <p:nvPr/>
          </p:nvSpPr>
          <p:spPr>
            <a:xfrm>
              <a:off x="3704823" y="1444580"/>
              <a:ext cx="914400" cy="914400"/>
            </a:xfrm>
            <a:prstGeom prst="roundRect">
              <a:avLst>
                <a:gd name="adj" fmla="val 27083"/>
              </a:avLst>
            </a:prstGeom>
            <a:solidFill>
              <a:srgbClr val="00A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49" name="Rectangle: Rounded Corners 48">
              <a:extLst>
                <a:ext uri="{FF2B5EF4-FFF2-40B4-BE49-F238E27FC236}">
                  <a16:creationId xmlns:a16="http://schemas.microsoft.com/office/drawing/2014/main" id="{E114A680-AEC1-46AF-B4AA-44742E4AB7E0}"/>
                </a:ext>
              </a:extLst>
            </p:cNvPr>
            <p:cNvSpPr/>
            <p:nvPr/>
          </p:nvSpPr>
          <p:spPr>
            <a:xfrm>
              <a:off x="2700270" y="2514600"/>
              <a:ext cx="914400" cy="914400"/>
            </a:xfrm>
            <a:prstGeom prst="roundRect">
              <a:avLst>
                <a:gd name="adj" fmla="val 25000"/>
              </a:avLst>
            </a:prstGeom>
            <a:solidFill>
              <a:srgbClr val="00A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0" name="Rectangle: Rounded Corners 49">
              <a:extLst>
                <a:ext uri="{FF2B5EF4-FFF2-40B4-BE49-F238E27FC236}">
                  <a16:creationId xmlns:a16="http://schemas.microsoft.com/office/drawing/2014/main" id="{5FA89530-C388-446C-AC62-E3739CB62113}"/>
                </a:ext>
              </a:extLst>
            </p:cNvPr>
            <p:cNvSpPr/>
            <p:nvPr/>
          </p:nvSpPr>
          <p:spPr>
            <a:xfrm>
              <a:off x="3704823" y="3584620"/>
              <a:ext cx="914400" cy="914400"/>
            </a:xfrm>
            <a:prstGeom prst="roundRect">
              <a:avLst>
                <a:gd name="adj" fmla="val 27084"/>
              </a:avLst>
            </a:prstGeom>
            <a:solidFill>
              <a:srgbClr val="00A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1" name="Rectangle: Rounded Corners 50">
              <a:extLst>
                <a:ext uri="{FF2B5EF4-FFF2-40B4-BE49-F238E27FC236}">
                  <a16:creationId xmlns:a16="http://schemas.microsoft.com/office/drawing/2014/main" id="{06112792-5875-4C2C-8DF3-CEE39FEB12F3}"/>
                </a:ext>
              </a:extLst>
            </p:cNvPr>
            <p:cNvSpPr/>
            <p:nvPr/>
          </p:nvSpPr>
          <p:spPr>
            <a:xfrm rot="2700000">
              <a:off x="3419073" y="1997387"/>
              <a:ext cx="397748" cy="914400"/>
            </a:xfrm>
            <a:prstGeom prst="roundRect">
              <a:avLst/>
            </a:prstGeom>
            <a:solidFill>
              <a:srgbClr val="00A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2" name="Rectangle: Rounded Corners 51">
              <a:extLst>
                <a:ext uri="{FF2B5EF4-FFF2-40B4-BE49-F238E27FC236}">
                  <a16:creationId xmlns:a16="http://schemas.microsoft.com/office/drawing/2014/main" id="{A12AABFD-B23B-4B02-8D1D-0B778E8EEA7A}"/>
                </a:ext>
              </a:extLst>
            </p:cNvPr>
            <p:cNvSpPr/>
            <p:nvPr/>
          </p:nvSpPr>
          <p:spPr>
            <a:xfrm rot="18900000">
              <a:off x="3460926" y="3067779"/>
              <a:ext cx="397748" cy="914400"/>
            </a:xfrm>
            <a:prstGeom prst="roundRect">
              <a:avLst/>
            </a:prstGeom>
            <a:solidFill>
              <a:srgbClr val="00A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3" name="Rectangle: Rounded Corners 52">
              <a:extLst>
                <a:ext uri="{FF2B5EF4-FFF2-40B4-BE49-F238E27FC236}">
                  <a16:creationId xmlns:a16="http://schemas.microsoft.com/office/drawing/2014/main" id="{491C255B-E908-4FFB-B8C0-6951217FD10F}"/>
                </a:ext>
              </a:extLst>
            </p:cNvPr>
            <p:cNvSpPr/>
            <p:nvPr/>
          </p:nvSpPr>
          <p:spPr>
            <a:xfrm>
              <a:off x="3614670" y="2358981"/>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4" name="Rectangle: Rounded Corners 53">
              <a:extLst>
                <a:ext uri="{FF2B5EF4-FFF2-40B4-BE49-F238E27FC236}">
                  <a16:creationId xmlns:a16="http://schemas.microsoft.com/office/drawing/2014/main" id="{30DACE50-C5A5-4DB9-992F-3B0534AD7B79}"/>
                </a:ext>
              </a:extLst>
            </p:cNvPr>
            <p:cNvSpPr/>
            <p:nvPr/>
          </p:nvSpPr>
          <p:spPr>
            <a:xfrm>
              <a:off x="2328500" y="3429000"/>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sp>
          <p:nvSpPr>
            <p:cNvPr id="55" name="Rectangle: Rounded Corners 54">
              <a:extLst>
                <a:ext uri="{FF2B5EF4-FFF2-40B4-BE49-F238E27FC236}">
                  <a16:creationId xmlns:a16="http://schemas.microsoft.com/office/drawing/2014/main" id="{7C866D56-103E-4380-BAFB-AA2C8E75E4F5}"/>
                </a:ext>
              </a:extLst>
            </p:cNvPr>
            <p:cNvSpPr/>
            <p:nvPr/>
          </p:nvSpPr>
          <p:spPr>
            <a:xfrm>
              <a:off x="2328500" y="1300043"/>
              <a:ext cx="1376430" cy="1225640"/>
            </a:xfrm>
            <a:prstGeom prst="roundRect">
              <a:avLst>
                <a:gd name="adj" fmla="val 3376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ndara" panose="020E0502030303020204" pitchFamily="34" charset="0"/>
              </a:endParaRPr>
            </a:p>
          </p:txBody>
        </p:sp>
      </p:grpSp>
      <p:sp>
        <p:nvSpPr>
          <p:cNvPr id="58" name="Title 1">
            <a:extLst>
              <a:ext uri="{FF2B5EF4-FFF2-40B4-BE49-F238E27FC236}">
                <a16:creationId xmlns:a16="http://schemas.microsoft.com/office/drawing/2014/main" id="{73D8FCF9-985C-446E-922B-2BB604E6712C}"/>
              </a:ext>
            </a:extLst>
          </p:cNvPr>
          <p:cNvSpPr txBox="1">
            <a:spLocks/>
          </p:cNvSpPr>
          <p:nvPr/>
        </p:nvSpPr>
        <p:spPr>
          <a:xfrm>
            <a:off x="677334" y="609600"/>
            <a:ext cx="8596668" cy="737828"/>
          </a:xfrm>
          <a:prstGeom prst="rect">
            <a:avLst/>
          </a:prstGeom>
        </p:spPr>
        <p:txBody>
          <a:bodyPr vert="horz" lIns="91440" tIns="45720" rIns="91440" bIns="45720" rtlCol="0" anchor="t">
            <a:noAutofit/>
          </a:bodyPr>
          <a:lstStyle>
            <a:lvl1pPr algn="r" defTabSz="457200" rtl="0" eaLnBrk="1" latinLnBrk="0" hangingPunct="1">
              <a:spcBef>
                <a:spcPct val="0"/>
              </a:spcBef>
              <a:buNone/>
              <a:defRPr sz="54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l"/>
            <a:r>
              <a:rPr lang="en-US" sz="3600" dirty="0">
                <a:latin typeface="Candara" panose="020E0502030303020204" pitchFamily="34" charset="0"/>
              </a:rPr>
              <a:t>PowerPoint Source Objects</a:t>
            </a:r>
          </a:p>
        </p:txBody>
      </p:sp>
      <p:pic>
        <p:nvPicPr>
          <p:cNvPr id="2" name="Picture 1">
            <a:extLst>
              <a:ext uri="{FF2B5EF4-FFF2-40B4-BE49-F238E27FC236}">
                <a16:creationId xmlns:a16="http://schemas.microsoft.com/office/drawing/2014/main" id="{49BC54B2-BA6E-4AA4-BA2B-861B4D102140}"/>
              </a:ext>
            </a:extLst>
          </p:cNvPr>
          <p:cNvPicPr>
            <a:picLocks noChangeAspect="1"/>
          </p:cNvPicPr>
          <p:nvPr/>
        </p:nvPicPr>
        <p:blipFill>
          <a:blip r:embed="rId2"/>
          <a:stretch>
            <a:fillRect/>
          </a:stretch>
        </p:blipFill>
        <p:spPr>
          <a:xfrm>
            <a:off x="1544370" y="5552699"/>
            <a:ext cx="1571650" cy="987027"/>
          </a:xfrm>
          <a:prstGeom prst="rect">
            <a:avLst/>
          </a:prstGeom>
        </p:spPr>
      </p:pic>
      <p:sp>
        <p:nvSpPr>
          <p:cNvPr id="3" name="Rectangle 2">
            <a:extLst>
              <a:ext uri="{FF2B5EF4-FFF2-40B4-BE49-F238E27FC236}">
                <a16:creationId xmlns:a16="http://schemas.microsoft.com/office/drawing/2014/main" id="{52500584-4710-49BA-A7FE-634FAB8FC3A6}"/>
              </a:ext>
            </a:extLst>
          </p:cNvPr>
          <p:cNvSpPr/>
          <p:nvPr/>
        </p:nvSpPr>
        <p:spPr>
          <a:xfrm>
            <a:off x="1710335" y="5095106"/>
            <a:ext cx="1149674" cy="369332"/>
          </a:xfrm>
          <a:prstGeom prst="rect">
            <a:avLst/>
          </a:prstGeom>
        </p:spPr>
        <p:txBody>
          <a:bodyPr wrap="none">
            <a:spAutoFit/>
          </a:bodyPr>
          <a:lstStyle/>
          <a:p>
            <a:r>
              <a:rPr lang="en-US" b="1" dirty="0">
                <a:solidFill>
                  <a:srgbClr val="333333"/>
                </a:solidFill>
                <a:latin typeface="Courier New" panose="02070309020205020404" pitchFamily="49" charset="0"/>
                <a:cs typeface="Courier New" panose="02070309020205020404" pitchFamily="49" charset="0"/>
              </a:rPr>
              <a:t>#94BA33</a:t>
            </a:r>
            <a:endParaRPr lang="en-US" b="1" i="0" dirty="0">
              <a:solidFill>
                <a:srgbClr val="333333"/>
              </a:solidFill>
              <a:effectLst/>
              <a:latin typeface="Courier New" panose="02070309020205020404" pitchFamily="49" charset="0"/>
              <a:cs typeface="Courier New" panose="02070309020205020404" pitchFamily="49" charset="0"/>
            </a:endParaRPr>
          </a:p>
        </p:txBody>
      </p:sp>
      <p:pic>
        <p:nvPicPr>
          <p:cNvPr id="4" name="Picture 3">
            <a:extLst>
              <a:ext uri="{FF2B5EF4-FFF2-40B4-BE49-F238E27FC236}">
                <a16:creationId xmlns:a16="http://schemas.microsoft.com/office/drawing/2014/main" id="{FE545D16-16D7-4B02-AB0A-3CAC1FA2AEE1}"/>
              </a:ext>
            </a:extLst>
          </p:cNvPr>
          <p:cNvPicPr>
            <a:picLocks noChangeAspect="1"/>
          </p:cNvPicPr>
          <p:nvPr/>
        </p:nvPicPr>
        <p:blipFill>
          <a:blip r:embed="rId3"/>
          <a:stretch>
            <a:fillRect/>
          </a:stretch>
        </p:blipFill>
        <p:spPr>
          <a:xfrm>
            <a:off x="3880116" y="5549392"/>
            <a:ext cx="1571650" cy="978574"/>
          </a:xfrm>
          <a:prstGeom prst="rect">
            <a:avLst/>
          </a:prstGeom>
        </p:spPr>
      </p:pic>
      <p:sp>
        <p:nvSpPr>
          <p:cNvPr id="34" name="Rectangle 33">
            <a:extLst>
              <a:ext uri="{FF2B5EF4-FFF2-40B4-BE49-F238E27FC236}">
                <a16:creationId xmlns:a16="http://schemas.microsoft.com/office/drawing/2014/main" id="{62AE0C64-887F-4AE2-A41B-06244B772E27}"/>
              </a:ext>
            </a:extLst>
          </p:cNvPr>
          <p:cNvSpPr/>
          <p:nvPr/>
        </p:nvSpPr>
        <p:spPr>
          <a:xfrm>
            <a:off x="4046081" y="5092794"/>
            <a:ext cx="1149674" cy="369332"/>
          </a:xfrm>
          <a:prstGeom prst="rect">
            <a:avLst/>
          </a:prstGeom>
        </p:spPr>
        <p:txBody>
          <a:bodyPr wrap="none">
            <a:spAutoFit/>
          </a:bodyPr>
          <a:lstStyle/>
          <a:p>
            <a:r>
              <a:rPr lang="en-US" b="1" dirty="0">
                <a:solidFill>
                  <a:srgbClr val="333333"/>
                </a:solidFill>
                <a:latin typeface="Courier New" panose="02070309020205020404" pitchFamily="49" charset="0"/>
                <a:cs typeface="Courier New" panose="02070309020205020404" pitchFamily="49" charset="0"/>
              </a:rPr>
              <a:t>#003F66</a:t>
            </a:r>
            <a:endParaRPr lang="en-US" b="1" i="0" dirty="0">
              <a:solidFill>
                <a:srgbClr val="333333"/>
              </a:solidFill>
              <a:effectLst/>
              <a:latin typeface="Courier New" panose="02070309020205020404" pitchFamily="49" charset="0"/>
              <a:cs typeface="Courier New" panose="02070309020205020404" pitchFamily="49" charset="0"/>
            </a:endParaRPr>
          </a:p>
        </p:txBody>
      </p:sp>
      <p:pic>
        <p:nvPicPr>
          <p:cNvPr id="5" name="Picture 4">
            <a:extLst>
              <a:ext uri="{FF2B5EF4-FFF2-40B4-BE49-F238E27FC236}">
                <a16:creationId xmlns:a16="http://schemas.microsoft.com/office/drawing/2014/main" id="{BDA587E8-0597-4DAE-9BA6-7E1FAFE72F8E}"/>
              </a:ext>
            </a:extLst>
          </p:cNvPr>
          <p:cNvPicPr>
            <a:picLocks noChangeAspect="1"/>
          </p:cNvPicPr>
          <p:nvPr/>
        </p:nvPicPr>
        <p:blipFill>
          <a:blip r:embed="rId4"/>
          <a:stretch>
            <a:fillRect/>
          </a:stretch>
        </p:blipFill>
        <p:spPr>
          <a:xfrm>
            <a:off x="6260992" y="5546607"/>
            <a:ext cx="1571650" cy="981359"/>
          </a:xfrm>
          <a:prstGeom prst="rect">
            <a:avLst/>
          </a:prstGeom>
        </p:spPr>
      </p:pic>
      <p:sp>
        <p:nvSpPr>
          <p:cNvPr id="36" name="Rectangle 35">
            <a:extLst>
              <a:ext uri="{FF2B5EF4-FFF2-40B4-BE49-F238E27FC236}">
                <a16:creationId xmlns:a16="http://schemas.microsoft.com/office/drawing/2014/main" id="{25E35FF2-156C-4254-8C28-09771DDF5F58}"/>
              </a:ext>
            </a:extLst>
          </p:cNvPr>
          <p:cNvSpPr/>
          <p:nvPr/>
        </p:nvSpPr>
        <p:spPr>
          <a:xfrm>
            <a:off x="6421410" y="5092363"/>
            <a:ext cx="1149674" cy="369332"/>
          </a:xfrm>
          <a:prstGeom prst="rect">
            <a:avLst/>
          </a:prstGeom>
        </p:spPr>
        <p:txBody>
          <a:bodyPr wrap="none">
            <a:spAutoFit/>
          </a:bodyPr>
          <a:lstStyle/>
          <a:p>
            <a:r>
              <a:rPr lang="en-US" b="1" dirty="0">
                <a:solidFill>
                  <a:srgbClr val="333333"/>
                </a:solidFill>
                <a:latin typeface="Courier New" panose="02070309020205020404" pitchFamily="49" charset="0"/>
                <a:cs typeface="Courier New" panose="02070309020205020404" pitchFamily="49" charset="0"/>
              </a:rPr>
              <a:t>#00ABDC</a:t>
            </a:r>
            <a:endParaRPr lang="en-US" b="1" i="0" dirty="0">
              <a:solidFill>
                <a:srgbClr val="333333"/>
              </a:solidFill>
              <a:effectLst/>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76712612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TM02900688[[fn=Facet]]</Template>
  <TotalTime>1457</TotalTime>
  <Words>104</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Candara</vt:lpstr>
      <vt:lpstr>Courier New</vt:lpstr>
      <vt:lpstr>Trebuchet MS</vt:lpstr>
      <vt:lpstr>Wingdings 3</vt:lpstr>
      <vt:lpstr>Facet</vt:lpstr>
      <vt:lpstr>Apache Thrift</vt:lpstr>
      <vt:lpstr>Legal</vt:lpstr>
      <vt:lpstr>Original Idea (from logomaker.com)</vt:lpstr>
      <vt:lpstr>Font: Candara</vt:lpstr>
      <vt:lpstr>Font: Candara</vt:lpstr>
      <vt:lpstr>Icons</vt:lpstr>
      <vt:lpstr>Icons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King</dc:creator>
  <cp:lastModifiedBy>James King</cp:lastModifiedBy>
  <cp:revision>26</cp:revision>
  <dcterms:created xsi:type="dcterms:W3CDTF">2019-01-12T16:59:10Z</dcterms:created>
  <dcterms:modified xsi:type="dcterms:W3CDTF">2019-01-14T19:53:08Z</dcterms:modified>
</cp:coreProperties>
</file>