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Lst>
  <p:notesMasterIdLst>
    <p:notesMasterId r:id="rId50"/>
  </p:notesMasterIdLst>
  <p:handoutMasterIdLst>
    <p:handoutMasterId r:id="rId51"/>
  </p:handoutMasterIdLst>
  <p:sldIdLst>
    <p:sldId id="264" r:id="rId2"/>
    <p:sldId id="307" r:id="rId3"/>
    <p:sldId id="290" r:id="rId4"/>
    <p:sldId id="337" r:id="rId5"/>
    <p:sldId id="339" r:id="rId6"/>
    <p:sldId id="338" r:id="rId7"/>
    <p:sldId id="340" r:id="rId8"/>
    <p:sldId id="308" r:id="rId9"/>
    <p:sldId id="358" r:id="rId10"/>
    <p:sldId id="272" r:id="rId11"/>
    <p:sldId id="309" r:id="rId12"/>
    <p:sldId id="342" r:id="rId13"/>
    <p:sldId id="343" r:id="rId14"/>
    <p:sldId id="315" r:id="rId15"/>
    <p:sldId id="310" r:id="rId16"/>
    <p:sldId id="321" r:id="rId17"/>
    <p:sldId id="322" r:id="rId18"/>
    <p:sldId id="323" r:id="rId19"/>
    <p:sldId id="324" r:id="rId20"/>
    <p:sldId id="325" r:id="rId21"/>
    <p:sldId id="326" r:id="rId22"/>
    <p:sldId id="278" r:id="rId23"/>
    <p:sldId id="327" r:id="rId24"/>
    <p:sldId id="330" r:id="rId25"/>
    <p:sldId id="332" r:id="rId26"/>
    <p:sldId id="344" r:id="rId27"/>
    <p:sldId id="335" r:id="rId28"/>
    <p:sldId id="346" r:id="rId29"/>
    <p:sldId id="313" r:id="rId30"/>
    <p:sldId id="359" r:id="rId31"/>
    <p:sldId id="283" r:id="rId32"/>
    <p:sldId id="347" r:id="rId33"/>
    <p:sldId id="348" r:id="rId34"/>
    <p:sldId id="349" r:id="rId35"/>
    <p:sldId id="350" r:id="rId36"/>
    <p:sldId id="351" r:id="rId37"/>
    <p:sldId id="352" r:id="rId38"/>
    <p:sldId id="353" r:id="rId39"/>
    <p:sldId id="360" r:id="rId40"/>
    <p:sldId id="363" r:id="rId41"/>
    <p:sldId id="362" r:id="rId42"/>
    <p:sldId id="364" r:id="rId43"/>
    <p:sldId id="361" r:id="rId44"/>
    <p:sldId id="333" r:id="rId45"/>
    <p:sldId id="336" r:id="rId46"/>
    <p:sldId id="296" r:id="rId47"/>
    <p:sldId id="277" r:id="rId48"/>
    <p:sldId id="284" r:id="rId4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40"/>
    <a:srgbClr val="FF0080"/>
    <a:srgbClr val="900101"/>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61" autoAdjust="0"/>
    <p:restoredTop sz="89610" autoAdjust="0"/>
  </p:normalViewPr>
  <p:slideViewPr>
    <p:cSldViewPr snapToGrid="0" snapToObjects="1">
      <p:cViewPr varScale="1">
        <p:scale>
          <a:sx n="125" d="100"/>
          <a:sy n="125" d="100"/>
        </p:scale>
        <p:origin x="-360" y="-96"/>
      </p:cViewPr>
      <p:guideLst>
        <p:guide orient="horz" pos="2894"/>
        <p:guide orient="horz" pos="1978"/>
        <p:guide orient="horz" pos="851"/>
        <p:guide orient="horz" pos="1620"/>
        <p:guide pos="319"/>
        <p:guide pos="5580"/>
        <p:guide pos="2880"/>
        <p:guide pos="1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ranbrought-lm:Users:anastas:Downloads:Throughput-Latenc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ranbrought-lm:Users:anastas:Downloads:Throughput-Latency.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ranbrought-lm:Users:anastas:Downloads:Throughput-Latency.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ranbrought-lm:Users:anastas:Downloads:Throughput-Latency-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ranbrought-lm:Users:anastas:Library:Application%20Support:Microsoft:Office:Office%202011%20AutoRecovery:ResultsDec16-V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2288664575063"/>
          <c:y val="0.0570946006697809"/>
          <c:w val="0.739707606116405"/>
          <c:h val="0.819932413272229"/>
        </c:manualLayout>
      </c:layout>
      <c:barChart>
        <c:barDir val="col"/>
        <c:grouping val="clustered"/>
        <c:varyColors val="0"/>
        <c:ser>
          <c:idx val="0"/>
          <c:order val="0"/>
          <c:tx>
            <c:strRef>
              <c:f>Summary_100r_100b!$A$87</c:f>
              <c:strCache>
                <c:ptCount val="1"/>
                <c:pt idx="0">
                  <c:v>none</c:v>
                </c:pt>
              </c:strCache>
            </c:strRef>
          </c:tx>
          <c:spPr>
            <a:solidFill>
              <a:schemeClr val="accent5"/>
            </a:solidFill>
          </c:spPr>
          <c:invertIfNegative val="0"/>
          <c:cat>
            <c:strRef>
              <c:f>Summary_100r_100b!$B$86</c:f>
              <c:strCache>
                <c:ptCount val="1"/>
                <c:pt idx="0">
                  <c:v>op/s</c:v>
                </c:pt>
              </c:strCache>
            </c:strRef>
          </c:cat>
          <c:val>
            <c:numRef>
              <c:f>Summary_100r_100b!$B$87</c:f>
              <c:numCache>
                <c:formatCode>General</c:formatCode>
                <c:ptCount val="1"/>
                <c:pt idx="0">
                  <c:v>142739.0</c:v>
                </c:pt>
              </c:numCache>
            </c:numRef>
          </c:val>
        </c:ser>
        <c:ser>
          <c:idx val="1"/>
          <c:order val="1"/>
          <c:tx>
            <c:strRef>
              <c:f>Summary_100r_100b!$A$88</c:f>
              <c:strCache>
                <c:ptCount val="1"/>
                <c:pt idx="0">
                  <c:v>basic</c:v>
                </c:pt>
              </c:strCache>
            </c:strRef>
          </c:tx>
          <c:spPr>
            <a:solidFill>
              <a:srgbClr val="FF0080"/>
            </a:solidFill>
          </c:spPr>
          <c:invertIfNegative val="0"/>
          <c:cat>
            <c:strRef>
              <c:f>Summary_100r_100b!$B$86</c:f>
              <c:strCache>
                <c:ptCount val="1"/>
                <c:pt idx="0">
                  <c:v>op/s</c:v>
                </c:pt>
              </c:strCache>
            </c:strRef>
          </c:cat>
          <c:val>
            <c:numRef>
              <c:f>Summary_100r_100b!$B$88</c:f>
              <c:numCache>
                <c:formatCode>General</c:formatCode>
                <c:ptCount val="1"/>
                <c:pt idx="0">
                  <c:v>163783.0</c:v>
                </c:pt>
              </c:numCache>
            </c:numRef>
          </c:val>
        </c:ser>
        <c:ser>
          <c:idx val="2"/>
          <c:order val="2"/>
          <c:tx>
            <c:strRef>
              <c:f>Summary_100r_100b!$A$89</c:f>
              <c:strCache>
                <c:ptCount val="1"/>
                <c:pt idx="0">
                  <c:v>eager</c:v>
                </c:pt>
              </c:strCache>
            </c:strRef>
          </c:tx>
          <c:spPr>
            <a:solidFill>
              <a:srgbClr val="008040"/>
            </a:solidFill>
          </c:spPr>
          <c:invertIfNegative val="0"/>
          <c:cat>
            <c:strRef>
              <c:f>Summary_100r_100b!$B$86</c:f>
              <c:strCache>
                <c:ptCount val="1"/>
                <c:pt idx="0">
                  <c:v>op/s</c:v>
                </c:pt>
              </c:strCache>
            </c:strRef>
          </c:cat>
          <c:val>
            <c:numRef>
              <c:f>Summary_100r_100b!$B$89</c:f>
              <c:numCache>
                <c:formatCode>General</c:formatCode>
                <c:ptCount val="1"/>
                <c:pt idx="0">
                  <c:v>177494.0</c:v>
                </c:pt>
              </c:numCache>
            </c:numRef>
          </c:val>
        </c:ser>
        <c:dLbls>
          <c:showLegendKey val="0"/>
          <c:showVal val="0"/>
          <c:showCatName val="0"/>
          <c:showSerName val="0"/>
          <c:showPercent val="0"/>
          <c:showBubbleSize val="0"/>
        </c:dLbls>
        <c:gapWidth val="150"/>
        <c:axId val="-2021821640"/>
        <c:axId val="-2103755816"/>
      </c:barChart>
      <c:catAx>
        <c:axId val="-2021821640"/>
        <c:scaling>
          <c:orientation val="minMax"/>
        </c:scaling>
        <c:delete val="1"/>
        <c:axPos val="b"/>
        <c:title>
          <c:tx>
            <c:rich>
              <a:bodyPr/>
              <a:lstStyle/>
              <a:p>
                <a:pPr>
                  <a:defRPr/>
                </a:pPr>
                <a:r>
                  <a:rPr lang="en-US"/>
                  <a:t>Throughput</a:t>
                </a:r>
                <a:r>
                  <a:rPr lang="en-US" baseline="0"/>
                  <a:t>: thousands operations in second</a:t>
                </a:r>
                <a:endParaRPr lang="en-US"/>
              </a:p>
            </c:rich>
          </c:tx>
          <c:layout/>
          <c:overlay val="0"/>
        </c:title>
        <c:majorTickMark val="out"/>
        <c:minorTickMark val="none"/>
        <c:tickLblPos val="nextTo"/>
        <c:crossAx val="-2103755816"/>
        <c:crosses val="autoZero"/>
        <c:auto val="1"/>
        <c:lblAlgn val="ctr"/>
        <c:lblOffset val="100"/>
        <c:noMultiLvlLbl val="0"/>
      </c:catAx>
      <c:valAx>
        <c:axId val="-2103755816"/>
        <c:scaling>
          <c:orientation val="minMax"/>
        </c:scaling>
        <c:delete val="0"/>
        <c:axPos val="l"/>
        <c:majorGridlines/>
        <c:numFmt formatCode="General" sourceLinked="1"/>
        <c:majorTickMark val="out"/>
        <c:minorTickMark val="none"/>
        <c:tickLblPos val="nextTo"/>
        <c:txPr>
          <a:bodyPr/>
          <a:lstStyle/>
          <a:p>
            <a:pPr>
              <a:defRPr sz="1200"/>
            </a:pPr>
            <a:endParaRPr lang="en-US"/>
          </a:p>
        </c:txPr>
        <c:crossAx val="-2021821640"/>
        <c:crosses val="autoZero"/>
        <c:crossBetween val="between"/>
        <c:dispUnits>
          <c:builtInUnit val="thousands"/>
          <c:dispUnitsLbl>
            <c:layout/>
          </c:dispUnitsLbl>
        </c:dispUnits>
      </c:valAx>
    </c:plotArea>
    <c:legend>
      <c:legendPos val="r"/>
      <c:layout>
        <c:manualLayout>
          <c:xMode val="edge"/>
          <c:yMode val="edge"/>
          <c:x val="0.831570576793366"/>
          <c:y val="0.273466192111746"/>
          <c:w val="0.165739916201738"/>
          <c:h val="0.369621315133147"/>
        </c:manualLayout>
      </c:layout>
      <c:overlay val="0"/>
      <c:txPr>
        <a:bodyPr/>
        <a:lstStyle/>
        <a:p>
          <a:pPr>
            <a:defRPr sz="15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Summary_100r_100b!$A$87</c:f>
              <c:strCache>
                <c:ptCount val="1"/>
                <c:pt idx="0">
                  <c:v>none</c:v>
                </c:pt>
              </c:strCache>
            </c:strRef>
          </c:tx>
          <c:spPr>
            <a:solidFill>
              <a:schemeClr val="accent5"/>
            </a:solidFill>
          </c:spPr>
          <c:invertIfNegative val="0"/>
          <c:cat>
            <c:strRef>
              <c:f>Summary_100r_100b!$C$86</c:f>
              <c:strCache>
                <c:ptCount val="1"/>
                <c:pt idx="0">
                  <c:v>avg (us)</c:v>
                </c:pt>
              </c:strCache>
            </c:strRef>
          </c:cat>
          <c:val>
            <c:numRef>
              <c:f>Summary_100r_100b!$C$87</c:f>
              <c:numCache>
                <c:formatCode>General</c:formatCode>
                <c:ptCount val="1"/>
                <c:pt idx="0">
                  <c:v>137.0</c:v>
                </c:pt>
              </c:numCache>
            </c:numRef>
          </c:val>
        </c:ser>
        <c:ser>
          <c:idx val="1"/>
          <c:order val="1"/>
          <c:tx>
            <c:strRef>
              <c:f>Summary_100r_100b!$A$88</c:f>
              <c:strCache>
                <c:ptCount val="1"/>
                <c:pt idx="0">
                  <c:v>basic</c:v>
                </c:pt>
              </c:strCache>
            </c:strRef>
          </c:tx>
          <c:spPr>
            <a:solidFill>
              <a:srgbClr val="FF0080"/>
            </a:solidFill>
          </c:spPr>
          <c:invertIfNegative val="0"/>
          <c:cat>
            <c:strRef>
              <c:f>Summary_100r_100b!$C$86</c:f>
              <c:strCache>
                <c:ptCount val="1"/>
                <c:pt idx="0">
                  <c:v>avg (us)</c:v>
                </c:pt>
              </c:strCache>
            </c:strRef>
          </c:cat>
          <c:val>
            <c:numRef>
              <c:f>Summary_100r_100b!$C$88</c:f>
              <c:numCache>
                <c:formatCode>General</c:formatCode>
                <c:ptCount val="1"/>
                <c:pt idx="0">
                  <c:v>119.0</c:v>
                </c:pt>
              </c:numCache>
            </c:numRef>
          </c:val>
        </c:ser>
        <c:ser>
          <c:idx val="2"/>
          <c:order val="2"/>
          <c:tx>
            <c:strRef>
              <c:f>Summary_100r_100b!$A$89</c:f>
              <c:strCache>
                <c:ptCount val="1"/>
                <c:pt idx="0">
                  <c:v>eager</c:v>
                </c:pt>
              </c:strCache>
            </c:strRef>
          </c:tx>
          <c:spPr>
            <a:solidFill>
              <a:srgbClr val="008040"/>
            </a:solidFill>
          </c:spPr>
          <c:invertIfNegative val="0"/>
          <c:cat>
            <c:strRef>
              <c:f>Summary_100r_100b!$C$86</c:f>
              <c:strCache>
                <c:ptCount val="1"/>
                <c:pt idx="0">
                  <c:v>avg (us)</c:v>
                </c:pt>
              </c:strCache>
            </c:strRef>
          </c:cat>
          <c:val>
            <c:numRef>
              <c:f>Summary_100r_100b!$C$89</c:f>
              <c:numCache>
                <c:formatCode>General</c:formatCode>
                <c:ptCount val="1"/>
                <c:pt idx="0">
                  <c:v>109.0</c:v>
                </c:pt>
              </c:numCache>
            </c:numRef>
          </c:val>
        </c:ser>
        <c:dLbls>
          <c:showLegendKey val="0"/>
          <c:showVal val="0"/>
          <c:showCatName val="0"/>
          <c:showSerName val="0"/>
          <c:showPercent val="0"/>
          <c:showBubbleSize val="0"/>
        </c:dLbls>
        <c:gapWidth val="150"/>
        <c:axId val="-2026344376"/>
        <c:axId val="-2026107800"/>
      </c:barChart>
      <c:catAx>
        <c:axId val="-2026344376"/>
        <c:scaling>
          <c:orientation val="minMax"/>
        </c:scaling>
        <c:delete val="1"/>
        <c:axPos val="b"/>
        <c:title>
          <c:tx>
            <c:rich>
              <a:bodyPr/>
              <a:lstStyle/>
              <a:p>
                <a:pPr>
                  <a:defRPr/>
                </a:pPr>
                <a:r>
                  <a:rPr lang="en-US"/>
                  <a:t>Average Latency</a:t>
                </a:r>
                <a:r>
                  <a:rPr lang="en-US" baseline="0"/>
                  <a:t> (us)</a:t>
                </a:r>
                <a:endParaRPr lang="en-US"/>
              </a:p>
            </c:rich>
          </c:tx>
          <c:layout/>
          <c:overlay val="0"/>
        </c:title>
        <c:majorTickMark val="out"/>
        <c:minorTickMark val="none"/>
        <c:tickLblPos val="nextTo"/>
        <c:crossAx val="-2026107800"/>
        <c:crosses val="autoZero"/>
        <c:auto val="1"/>
        <c:lblAlgn val="ctr"/>
        <c:lblOffset val="100"/>
        <c:noMultiLvlLbl val="0"/>
      </c:catAx>
      <c:valAx>
        <c:axId val="-2026107800"/>
        <c:scaling>
          <c:orientation val="minMax"/>
        </c:scaling>
        <c:delete val="0"/>
        <c:axPos val="l"/>
        <c:majorGridlines/>
        <c:numFmt formatCode="General" sourceLinked="1"/>
        <c:majorTickMark val="out"/>
        <c:minorTickMark val="none"/>
        <c:tickLblPos val="nextTo"/>
        <c:txPr>
          <a:bodyPr/>
          <a:lstStyle/>
          <a:p>
            <a:pPr>
              <a:defRPr sz="1200"/>
            </a:pPr>
            <a:endParaRPr lang="en-US"/>
          </a:p>
        </c:txPr>
        <c:crossAx val="-202634437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Summary_100r_100b!$A$87</c:f>
              <c:strCache>
                <c:ptCount val="1"/>
                <c:pt idx="0">
                  <c:v>none</c:v>
                </c:pt>
              </c:strCache>
            </c:strRef>
          </c:tx>
          <c:spPr>
            <a:solidFill>
              <a:schemeClr val="accent5"/>
            </a:solidFill>
          </c:spPr>
          <c:invertIfNegative val="0"/>
          <c:cat>
            <c:strRef>
              <c:f>Summary_100r_100b!$G$86:$H$86</c:f>
              <c:strCache>
                <c:ptCount val="2"/>
                <c:pt idx="0">
                  <c:v>total flush size (MB)</c:v>
                </c:pt>
                <c:pt idx="1">
                  <c:v>total compaction size (MB)</c:v>
                </c:pt>
              </c:strCache>
            </c:strRef>
          </c:cat>
          <c:val>
            <c:numRef>
              <c:f>Summary_100r_100b!$G$87:$H$87</c:f>
              <c:numCache>
                <c:formatCode>_(* #,##0_);_(* \(#,##0\);_(* "-"??_);_(@_)</c:formatCode>
                <c:ptCount val="2"/>
                <c:pt idx="0">
                  <c:v>84190.79999999978</c:v>
                </c:pt>
                <c:pt idx="1">
                  <c:v>135918.0000000001</c:v>
                </c:pt>
              </c:numCache>
            </c:numRef>
          </c:val>
        </c:ser>
        <c:ser>
          <c:idx val="1"/>
          <c:order val="1"/>
          <c:tx>
            <c:strRef>
              <c:f>Summary_100r_100b!$A$88</c:f>
              <c:strCache>
                <c:ptCount val="1"/>
                <c:pt idx="0">
                  <c:v>basic</c:v>
                </c:pt>
              </c:strCache>
            </c:strRef>
          </c:tx>
          <c:spPr>
            <a:solidFill>
              <a:srgbClr val="FF0080"/>
            </a:solidFill>
          </c:spPr>
          <c:invertIfNegative val="0"/>
          <c:cat>
            <c:strRef>
              <c:f>Summary_100r_100b!$G$86:$H$86</c:f>
              <c:strCache>
                <c:ptCount val="2"/>
                <c:pt idx="0">
                  <c:v>total flush size (MB)</c:v>
                </c:pt>
                <c:pt idx="1">
                  <c:v>total compaction size (MB)</c:v>
                </c:pt>
              </c:strCache>
            </c:strRef>
          </c:cat>
          <c:val>
            <c:numRef>
              <c:f>Summary_100r_100b!$G$88:$H$88</c:f>
              <c:numCache>
                <c:formatCode>_(* #,##0_);_(* \(#,##0\);_(* "-"??_);_(@_)</c:formatCode>
                <c:ptCount val="2"/>
                <c:pt idx="0">
                  <c:v>79524.3999999999</c:v>
                </c:pt>
                <c:pt idx="1">
                  <c:v>106963.7</c:v>
                </c:pt>
              </c:numCache>
            </c:numRef>
          </c:val>
        </c:ser>
        <c:ser>
          <c:idx val="2"/>
          <c:order val="2"/>
          <c:tx>
            <c:strRef>
              <c:f>Summary_100r_100b!$A$89</c:f>
              <c:strCache>
                <c:ptCount val="1"/>
                <c:pt idx="0">
                  <c:v>eager</c:v>
                </c:pt>
              </c:strCache>
            </c:strRef>
          </c:tx>
          <c:spPr>
            <a:solidFill>
              <a:srgbClr val="008040"/>
            </a:solidFill>
          </c:spPr>
          <c:invertIfNegative val="0"/>
          <c:cat>
            <c:strRef>
              <c:f>Summary_100r_100b!$G$86:$H$86</c:f>
              <c:strCache>
                <c:ptCount val="2"/>
                <c:pt idx="0">
                  <c:v>total flush size (MB)</c:v>
                </c:pt>
                <c:pt idx="1">
                  <c:v>total compaction size (MB)</c:v>
                </c:pt>
              </c:strCache>
            </c:strRef>
          </c:cat>
          <c:val>
            <c:numRef>
              <c:f>Summary_100r_100b!$G$89:$H$89</c:f>
              <c:numCache>
                <c:formatCode>_(* #,##0_);_(* \(#,##0\);_(* "-"??_);_(@_)</c:formatCode>
                <c:ptCount val="2"/>
                <c:pt idx="0">
                  <c:v>79366.69999999998</c:v>
                </c:pt>
                <c:pt idx="1">
                  <c:v>94908.60000000003</c:v>
                </c:pt>
              </c:numCache>
            </c:numRef>
          </c:val>
        </c:ser>
        <c:dLbls>
          <c:showLegendKey val="0"/>
          <c:showVal val="0"/>
          <c:showCatName val="0"/>
          <c:showSerName val="0"/>
          <c:showPercent val="0"/>
          <c:showBubbleSize val="0"/>
        </c:dLbls>
        <c:gapWidth val="150"/>
        <c:axId val="-2009915976"/>
        <c:axId val="-2092021704"/>
      </c:barChart>
      <c:catAx>
        <c:axId val="-2009915976"/>
        <c:scaling>
          <c:orientation val="minMax"/>
        </c:scaling>
        <c:delete val="1"/>
        <c:axPos val="b"/>
        <c:title>
          <c:tx>
            <c:rich>
              <a:bodyPr/>
              <a:lstStyle/>
              <a:p>
                <a:pPr>
                  <a:defRPr/>
                </a:pPr>
                <a:r>
                  <a:rPr lang="en-US"/>
                  <a:t>total flush size (GB)                                  total compaction size (GB)</a:t>
                </a:r>
              </a:p>
            </c:rich>
          </c:tx>
          <c:layout/>
          <c:overlay val="0"/>
        </c:title>
        <c:majorTickMark val="out"/>
        <c:minorTickMark val="none"/>
        <c:tickLblPos val="nextTo"/>
        <c:crossAx val="-2092021704"/>
        <c:crosses val="autoZero"/>
        <c:auto val="1"/>
        <c:lblAlgn val="ctr"/>
        <c:lblOffset val="100"/>
        <c:noMultiLvlLbl val="0"/>
      </c:catAx>
      <c:valAx>
        <c:axId val="-2092021704"/>
        <c:scaling>
          <c:orientation val="minMax"/>
        </c:scaling>
        <c:delete val="0"/>
        <c:axPos val="l"/>
        <c:majorGridlines/>
        <c:numFmt formatCode="_(* #,##0_);_(* \(#,##0\);_(* &quot;-&quot;??_);_(@_)" sourceLinked="1"/>
        <c:majorTickMark val="out"/>
        <c:minorTickMark val="none"/>
        <c:tickLblPos val="nextTo"/>
        <c:txPr>
          <a:bodyPr/>
          <a:lstStyle/>
          <a:p>
            <a:pPr>
              <a:defRPr sz="1200"/>
            </a:pPr>
            <a:endParaRPr lang="en-US"/>
          </a:p>
        </c:txPr>
        <c:crossAx val="-2009915976"/>
        <c:crosses val="autoZero"/>
        <c:crossBetween val="between"/>
        <c:dispUnits>
          <c:builtInUnit val="thousands"/>
        </c:dispUnits>
      </c:valAx>
    </c:plotArea>
    <c:legend>
      <c:legendPos val="r"/>
      <c:layout>
        <c:manualLayout>
          <c:xMode val="edge"/>
          <c:yMode val="edge"/>
          <c:x val="0.809943987115247"/>
          <c:y val="0.216131147540984"/>
          <c:w val="0.187783285612026"/>
          <c:h val="0.551344004130631"/>
        </c:manualLayout>
      </c:layout>
      <c:overlay val="0"/>
      <c:txPr>
        <a:bodyPr/>
        <a:lstStyle/>
        <a:p>
          <a:pPr>
            <a:defRPr sz="12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Summary_100r_100b!$A$113</c:f>
              <c:strCache>
                <c:ptCount val="1"/>
                <c:pt idx="0">
                  <c:v>none</c:v>
                </c:pt>
              </c:strCache>
            </c:strRef>
          </c:tx>
          <c:spPr>
            <a:solidFill>
              <a:schemeClr val="accent5"/>
            </a:solidFill>
          </c:spPr>
          <c:invertIfNegative val="0"/>
          <c:cat>
            <c:strRef>
              <c:f>Summary_100r_100b!$H$112:$L$112</c:f>
              <c:strCache>
                <c:ptCount val="5"/>
                <c:pt idx="0">
                  <c:v> avg (us)</c:v>
                </c:pt>
                <c:pt idx="1">
                  <c:v>50th (us)</c:v>
                </c:pt>
                <c:pt idx="2">
                  <c:v>75th (us)</c:v>
                </c:pt>
                <c:pt idx="3">
                  <c:v> 95th (us)</c:v>
                </c:pt>
                <c:pt idx="4">
                  <c:v>99th (us)</c:v>
                </c:pt>
              </c:strCache>
            </c:strRef>
          </c:cat>
          <c:val>
            <c:numRef>
              <c:f>Summary_100r_100b!$H$113:$L$113</c:f>
              <c:numCache>
                <c:formatCode>General</c:formatCode>
                <c:ptCount val="5"/>
                <c:pt idx="0">
                  <c:v>8708.0</c:v>
                </c:pt>
                <c:pt idx="1">
                  <c:v>4663.0</c:v>
                </c:pt>
                <c:pt idx="2">
                  <c:v>9479.0</c:v>
                </c:pt>
                <c:pt idx="3">
                  <c:v>18591.0</c:v>
                </c:pt>
                <c:pt idx="4">
                  <c:v>33631.0</c:v>
                </c:pt>
              </c:numCache>
            </c:numRef>
          </c:val>
        </c:ser>
        <c:ser>
          <c:idx val="1"/>
          <c:order val="1"/>
          <c:tx>
            <c:strRef>
              <c:f>Summary_100r_100b!$A$114</c:f>
              <c:strCache>
                <c:ptCount val="1"/>
                <c:pt idx="0">
                  <c:v>basic</c:v>
                </c:pt>
              </c:strCache>
            </c:strRef>
          </c:tx>
          <c:spPr>
            <a:solidFill>
              <a:srgbClr val="FF0080"/>
            </a:solidFill>
          </c:spPr>
          <c:invertIfNegative val="0"/>
          <c:cat>
            <c:strRef>
              <c:f>Summary_100r_100b!$H$112:$L$112</c:f>
              <c:strCache>
                <c:ptCount val="5"/>
                <c:pt idx="0">
                  <c:v> avg (us)</c:v>
                </c:pt>
                <c:pt idx="1">
                  <c:v>50th (us)</c:v>
                </c:pt>
                <c:pt idx="2">
                  <c:v>75th (us)</c:v>
                </c:pt>
                <c:pt idx="3">
                  <c:v> 95th (us)</c:v>
                </c:pt>
                <c:pt idx="4">
                  <c:v>99th (us)</c:v>
                </c:pt>
              </c:strCache>
            </c:strRef>
          </c:cat>
          <c:val>
            <c:numRef>
              <c:f>Summary_100r_100b!$H$114:$L$114</c:f>
              <c:numCache>
                <c:formatCode>General</c:formatCode>
                <c:ptCount val="5"/>
                <c:pt idx="0">
                  <c:v>8396.0</c:v>
                </c:pt>
                <c:pt idx="1">
                  <c:v>4907.0</c:v>
                </c:pt>
                <c:pt idx="2">
                  <c:v>10399.0</c:v>
                </c:pt>
                <c:pt idx="3">
                  <c:v>20367.0</c:v>
                </c:pt>
                <c:pt idx="4">
                  <c:v>37215.0</c:v>
                </c:pt>
              </c:numCache>
            </c:numRef>
          </c:val>
        </c:ser>
        <c:ser>
          <c:idx val="2"/>
          <c:order val="2"/>
          <c:tx>
            <c:strRef>
              <c:f>Summary_100r_100b!$A$115</c:f>
              <c:strCache>
                <c:ptCount val="1"/>
                <c:pt idx="0">
                  <c:v>eager</c:v>
                </c:pt>
              </c:strCache>
            </c:strRef>
          </c:tx>
          <c:spPr>
            <a:solidFill>
              <a:srgbClr val="008040"/>
            </a:solidFill>
          </c:spPr>
          <c:invertIfNegative val="0"/>
          <c:cat>
            <c:strRef>
              <c:f>Summary_100r_100b!$H$112:$L$112</c:f>
              <c:strCache>
                <c:ptCount val="5"/>
                <c:pt idx="0">
                  <c:v> avg (us)</c:v>
                </c:pt>
                <c:pt idx="1">
                  <c:v>50th (us)</c:v>
                </c:pt>
                <c:pt idx="2">
                  <c:v>75th (us)</c:v>
                </c:pt>
                <c:pt idx="3">
                  <c:v> 95th (us)</c:v>
                </c:pt>
                <c:pt idx="4">
                  <c:v>99th (us)</c:v>
                </c:pt>
              </c:strCache>
            </c:strRef>
          </c:cat>
          <c:val>
            <c:numRef>
              <c:f>Summary_100r_100b!$H$115:$L$115</c:f>
              <c:numCache>
                <c:formatCode>General</c:formatCode>
                <c:ptCount val="5"/>
                <c:pt idx="0">
                  <c:v>8226.0</c:v>
                </c:pt>
                <c:pt idx="1">
                  <c:v>4743.0</c:v>
                </c:pt>
                <c:pt idx="2">
                  <c:v>9519.0</c:v>
                </c:pt>
                <c:pt idx="3">
                  <c:v>18639.0</c:v>
                </c:pt>
                <c:pt idx="4">
                  <c:v>35711.0</c:v>
                </c:pt>
              </c:numCache>
            </c:numRef>
          </c:val>
        </c:ser>
        <c:dLbls>
          <c:showLegendKey val="0"/>
          <c:showVal val="0"/>
          <c:showCatName val="0"/>
          <c:showSerName val="0"/>
          <c:showPercent val="0"/>
          <c:showBubbleSize val="0"/>
        </c:dLbls>
        <c:gapWidth val="150"/>
        <c:axId val="-2102633944"/>
        <c:axId val="-2098926616"/>
      </c:barChart>
      <c:catAx>
        <c:axId val="-2102633944"/>
        <c:scaling>
          <c:orientation val="minMax"/>
        </c:scaling>
        <c:delete val="0"/>
        <c:axPos val="b"/>
        <c:majorTickMark val="out"/>
        <c:minorTickMark val="none"/>
        <c:tickLblPos val="nextTo"/>
        <c:crossAx val="-2098926616"/>
        <c:crosses val="autoZero"/>
        <c:auto val="1"/>
        <c:lblAlgn val="ctr"/>
        <c:lblOffset val="100"/>
        <c:noMultiLvlLbl val="0"/>
      </c:catAx>
      <c:valAx>
        <c:axId val="-2098926616"/>
        <c:scaling>
          <c:orientation val="minMax"/>
        </c:scaling>
        <c:delete val="0"/>
        <c:axPos val="l"/>
        <c:majorGridlines/>
        <c:numFmt formatCode="General" sourceLinked="1"/>
        <c:majorTickMark val="out"/>
        <c:minorTickMark val="none"/>
        <c:tickLblPos val="nextTo"/>
        <c:crossAx val="-2102633944"/>
        <c:crosses val="autoZero"/>
        <c:crossBetween val="between"/>
      </c:valAx>
    </c:plotArea>
    <c:legend>
      <c:legendPos val="r"/>
      <c:layout/>
      <c:overlay val="0"/>
      <c:txPr>
        <a:bodyPr/>
        <a:lstStyle/>
        <a:p>
          <a:pPr>
            <a:defRPr sz="12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precentiles!$G$34</c:f>
              <c:strCache>
                <c:ptCount val="1"/>
                <c:pt idx="0">
                  <c:v>None</c:v>
                </c:pt>
              </c:strCache>
            </c:strRef>
          </c:tx>
          <c:spPr>
            <a:solidFill>
              <a:schemeClr val="accent5"/>
            </a:solidFill>
          </c:spPr>
          <c:invertIfNegative val="0"/>
          <c:cat>
            <c:strRef>
              <c:f>precentiles!$H$33:$J$33</c:f>
              <c:strCache>
                <c:ptCount val="3"/>
                <c:pt idx="0">
                  <c:v>Average (us)</c:v>
                </c:pt>
                <c:pt idx="1">
                  <c:v>Median (us)</c:v>
                </c:pt>
                <c:pt idx="2">
                  <c:v>90th precentile</c:v>
                </c:pt>
              </c:strCache>
            </c:strRef>
          </c:cat>
          <c:val>
            <c:numRef>
              <c:f>precentiles!$H$34:$J$34</c:f>
              <c:numCache>
                <c:formatCode>General</c:formatCode>
                <c:ptCount val="3"/>
                <c:pt idx="0">
                  <c:v>2179.529454170964</c:v>
                </c:pt>
                <c:pt idx="1">
                  <c:v>2259.93</c:v>
                </c:pt>
                <c:pt idx="2">
                  <c:v>3559.276</c:v>
                </c:pt>
              </c:numCache>
            </c:numRef>
          </c:val>
        </c:ser>
        <c:ser>
          <c:idx val="1"/>
          <c:order val="1"/>
          <c:tx>
            <c:strRef>
              <c:f>precentiles!$G$35</c:f>
              <c:strCache>
                <c:ptCount val="1"/>
                <c:pt idx="0">
                  <c:v>Basic</c:v>
                </c:pt>
              </c:strCache>
            </c:strRef>
          </c:tx>
          <c:spPr>
            <a:solidFill>
              <a:srgbClr val="FF0080"/>
            </a:solidFill>
          </c:spPr>
          <c:invertIfNegative val="0"/>
          <c:cat>
            <c:strRef>
              <c:f>precentiles!$H$33:$J$33</c:f>
              <c:strCache>
                <c:ptCount val="3"/>
                <c:pt idx="0">
                  <c:v>Average (us)</c:v>
                </c:pt>
                <c:pt idx="1">
                  <c:v>Median (us)</c:v>
                </c:pt>
                <c:pt idx="2">
                  <c:v>90th precentile</c:v>
                </c:pt>
              </c:strCache>
            </c:strRef>
          </c:cat>
          <c:val>
            <c:numRef>
              <c:f>precentiles!$H$35:$J$35</c:f>
              <c:numCache>
                <c:formatCode>General</c:formatCode>
                <c:ptCount val="3"/>
                <c:pt idx="0">
                  <c:v>2022.270593889462</c:v>
                </c:pt>
                <c:pt idx="1">
                  <c:v>2114.12</c:v>
                </c:pt>
                <c:pt idx="2">
                  <c:v>3232.476000000001</c:v>
                </c:pt>
              </c:numCache>
            </c:numRef>
          </c:val>
        </c:ser>
        <c:ser>
          <c:idx val="2"/>
          <c:order val="2"/>
          <c:tx>
            <c:strRef>
              <c:f>precentiles!$G$36</c:f>
              <c:strCache>
                <c:ptCount val="1"/>
                <c:pt idx="0">
                  <c:v>Eager</c:v>
                </c:pt>
              </c:strCache>
            </c:strRef>
          </c:tx>
          <c:spPr>
            <a:solidFill>
              <a:srgbClr val="008040"/>
            </a:solidFill>
          </c:spPr>
          <c:invertIfNegative val="0"/>
          <c:cat>
            <c:strRef>
              <c:f>precentiles!$H$33:$J$33</c:f>
              <c:strCache>
                <c:ptCount val="3"/>
                <c:pt idx="0">
                  <c:v>Average (us)</c:v>
                </c:pt>
                <c:pt idx="1">
                  <c:v>Median (us)</c:v>
                </c:pt>
                <c:pt idx="2">
                  <c:v>90th precentile</c:v>
                </c:pt>
              </c:strCache>
            </c:strRef>
          </c:cat>
          <c:val>
            <c:numRef>
              <c:f>precentiles!$H$36:$J$36</c:f>
              <c:numCache>
                <c:formatCode>General</c:formatCode>
                <c:ptCount val="3"/>
                <c:pt idx="0">
                  <c:v>1677.961949879849</c:v>
                </c:pt>
                <c:pt idx="1">
                  <c:v>1144.5</c:v>
                </c:pt>
                <c:pt idx="2">
                  <c:v>3630.308</c:v>
                </c:pt>
              </c:numCache>
            </c:numRef>
          </c:val>
        </c:ser>
        <c:dLbls>
          <c:showLegendKey val="0"/>
          <c:showVal val="0"/>
          <c:showCatName val="0"/>
          <c:showSerName val="0"/>
          <c:showPercent val="0"/>
          <c:showBubbleSize val="0"/>
        </c:dLbls>
        <c:gapWidth val="150"/>
        <c:axId val="-2011020920"/>
        <c:axId val="-2021679320"/>
      </c:barChart>
      <c:catAx>
        <c:axId val="-2011020920"/>
        <c:scaling>
          <c:orientation val="minMax"/>
        </c:scaling>
        <c:delete val="0"/>
        <c:axPos val="b"/>
        <c:majorTickMark val="out"/>
        <c:minorTickMark val="none"/>
        <c:tickLblPos val="nextTo"/>
        <c:crossAx val="-2021679320"/>
        <c:crosses val="autoZero"/>
        <c:auto val="1"/>
        <c:lblAlgn val="ctr"/>
        <c:lblOffset val="100"/>
        <c:noMultiLvlLbl val="0"/>
      </c:catAx>
      <c:valAx>
        <c:axId val="-2021679320"/>
        <c:scaling>
          <c:orientation val="minMax"/>
        </c:scaling>
        <c:delete val="0"/>
        <c:axPos val="l"/>
        <c:majorGridlines/>
        <c:numFmt formatCode="General" sourceLinked="1"/>
        <c:majorTickMark val="out"/>
        <c:minorTickMark val="none"/>
        <c:tickLblPos val="nextTo"/>
        <c:crossAx val="-2011020920"/>
        <c:crosses val="autoZero"/>
        <c:crossBetween val="between"/>
      </c:valAx>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4073392-AF9F-A740-BE2B-E1AAF104AC7F}" type="datetimeFigureOut">
              <a:rPr lang="en-US" smtClean="0"/>
              <a:pPr/>
              <a:t>12/7/16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93A4101-B23D-4643-97AC-D394395499D2}" type="slidenum">
              <a:rPr lang="en-US" smtClean="0"/>
              <a:pPr/>
              <a:t>‹#›</a:t>
            </a:fld>
            <a:endParaRPr lang="en-US"/>
          </a:p>
        </p:txBody>
      </p:sp>
    </p:spTree>
    <p:extLst>
      <p:ext uri="{BB962C8B-B14F-4D97-AF65-F5344CB8AC3E}">
        <p14:creationId xmlns:p14="http://schemas.microsoft.com/office/powerpoint/2010/main" val="32732812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BF62E1-F9AD-495C-BF06-76E1F5E8F9F5}" type="datetimeFigureOut">
              <a:rPr lang="en-US" smtClean="0"/>
              <a:pPr/>
              <a:t>12/7/16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ECDA4E-CF9D-414E-8EE5-7B82BD64F7B6}" type="slidenum">
              <a:rPr lang="en-US" smtClean="0"/>
              <a:pPr/>
              <a:t>‹#›</a:t>
            </a:fld>
            <a:endParaRPr lang="en-US"/>
          </a:p>
        </p:txBody>
      </p:sp>
    </p:spTree>
    <p:extLst>
      <p:ext uri="{BB962C8B-B14F-4D97-AF65-F5344CB8AC3E}">
        <p14:creationId xmlns:p14="http://schemas.microsoft.com/office/powerpoint/2010/main" val="125151384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Hello Everybody!</a:t>
            </a:r>
          </a:p>
          <a:p>
            <a:endParaRPr lang="en-US" dirty="0" smtClean="0"/>
          </a:p>
          <a:p>
            <a:r>
              <a:rPr lang="en-US" dirty="0" smtClean="0"/>
              <a:t>My</a:t>
            </a:r>
            <a:r>
              <a:rPr lang="en-US" baseline="0" dirty="0" smtClean="0"/>
              <a:t> name is Anastasia and I am from Yahoo Research.</a:t>
            </a:r>
          </a:p>
          <a:p>
            <a:endParaRPr lang="en-US" baseline="0" dirty="0" smtClean="0"/>
          </a:p>
          <a:p>
            <a:r>
              <a:rPr lang="en-US" baseline="0" dirty="0" smtClean="0"/>
              <a:t>Today, I am going to present you two new enhancements for the in-memory component in </a:t>
            </a:r>
            <a:r>
              <a:rPr lang="en-US" baseline="0" dirty="0" err="1" smtClean="0"/>
              <a:t>Hbase</a:t>
            </a:r>
            <a:r>
              <a:rPr lang="en-US" baseline="0" dirty="0" smtClean="0"/>
              <a:t> and how they can affect the </a:t>
            </a:r>
            <a:r>
              <a:rPr lang="en-US" baseline="0" dirty="0" err="1" smtClean="0"/>
              <a:t>HBase</a:t>
            </a:r>
            <a:r>
              <a:rPr lang="en-US" baseline="0" dirty="0" smtClean="0"/>
              <a:t> performance.</a:t>
            </a:r>
          </a:p>
          <a:p>
            <a:endParaRPr lang="en-US" baseline="0" dirty="0" smtClean="0"/>
          </a:p>
          <a:p>
            <a:r>
              <a:rPr lang="en-US" baseline="0" dirty="0" smtClean="0"/>
              <a:t>This is a work we have done together with </a:t>
            </a:r>
            <a:r>
              <a:rPr lang="en-US" baseline="0" dirty="0" err="1" smtClean="0"/>
              <a:t>Eshcar</a:t>
            </a:r>
            <a:r>
              <a:rPr lang="en-US" baseline="0" dirty="0" smtClean="0"/>
              <a:t> Hillel and Eddie </a:t>
            </a:r>
            <a:r>
              <a:rPr lang="en-US" baseline="0" dirty="0" err="1" smtClean="0"/>
              <a:t>Bortnikov</a:t>
            </a:r>
            <a:r>
              <a:rPr lang="en-US" baseline="0" dirty="0" smtClean="0"/>
              <a:t>, both from Yahoo Research.</a:t>
            </a:r>
            <a:endParaRPr lang="en-US" dirty="0"/>
          </a:p>
        </p:txBody>
      </p:sp>
      <p:sp>
        <p:nvSpPr>
          <p:cNvPr id="4" name="Slide Number Placeholder 3"/>
          <p:cNvSpPr>
            <a:spLocks noGrp="1"/>
          </p:cNvSpPr>
          <p:nvPr>
            <p:ph type="sldNum" sz="quarter" idx="10"/>
          </p:nvPr>
        </p:nvSpPr>
        <p:spPr/>
        <p:txBody>
          <a:bodyPr/>
          <a:lstStyle/>
          <a:p>
            <a:pPr>
              <a:defRPr/>
            </a:pPr>
            <a:fld id="{57062A85-621A-4417-B439-46E727A4ACED}"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plan for this talk:</a:t>
            </a:r>
          </a:p>
          <a:p>
            <a:endParaRPr lang="en-US" dirty="0" smtClean="0"/>
          </a:p>
          <a:p>
            <a:r>
              <a:rPr lang="en-US" dirty="0" smtClean="0"/>
              <a:t>First, I</a:t>
            </a:r>
            <a:r>
              <a:rPr lang="en-US" baseline="0" dirty="0" smtClean="0"/>
              <a:t> am going to give you some background and motivation for what we have done</a:t>
            </a:r>
          </a:p>
          <a:p>
            <a:endParaRPr lang="en-US" baseline="0" dirty="0" smtClean="0"/>
          </a:p>
          <a:p>
            <a:r>
              <a:rPr lang="en-US" baseline="0" dirty="0" smtClean="0"/>
              <a:t>And what we have done, IN A NUTSHELL, is (first) compact the data in-memory and (second) reduce per-cell overhead. In both cases the changes are only in </a:t>
            </a:r>
            <a:r>
              <a:rPr lang="en-US" baseline="0" dirty="0" err="1" smtClean="0"/>
              <a:t>MemStore</a:t>
            </a:r>
            <a:r>
              <a:rPr lang="en-US" baseline="0" dirty="0" smtClean="0"/>
              <a:t> component.</a:t>
            </a:r>
          </a:p>
          <a:p>
            <a:endParaRPr lang="en-US" baseline="0" dirty="0" smtClean="0"/>
          </a:p>
          <a:p>
            <a:r>
              <a:rPr lang="en-US" baseline="0" dirty="0" smtClean="0"/>
              <a:t>So after the background I am going to explain how we apply the in-memory compaction and what do we gain from it. And the last item is about the twist that we gave to the conventional index in the </a:t>
            </a:r>
            <a:r>
              <a:rPr lang="en-US" baseline="0" dirty="0" err="1" smtClean="0"/>
              <a:t>MemStore</a:t>
            </a:r>
            <a:r>
              <a:rPr lang="en-US" baseline="0" dirty="0" smtClean="0"/>
              <a:t> component.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BECDA4E-CF9D-414E-8EE5-7B82BD64F7B6}" type="slidenum">
              <a:rPr lang="en-US" smtClean="0"/>
              <a:pPr/>
              <a:t>2</a:t>
            </a:fld>
            <a:endParaRPr lang="en-US"/>
          </a:p>
        </p:txBody>
      </p:sp>
    </p:spTree>
    <p:extLst>
      <p:ext uri="{BB962C8B-B14F-4D97-AF65-F5344CB8AC3E}">
        <p14:creationId xmlns:p14="http://schemas.microsoft.com/office/powerpoint/2010/main" val="1275776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So what do we want? We want better performance! Just</a:t>
            </a:r>
            <a:r>
              <a:rPr lang="en-US" baseline="0" dirty="0" smtClean="0"/>
              <a:t> like everyone… </a:t>
            </a:r>
            <a:r>
              <a:rPr lang="en-US" baseline="0" dirty="0" smtClean="0">
                <a:sym typeface="Wingdings"/>
              </a:rPr>
              <a:t></a:t>
            </a:r>
          </a:p>
          <a:p>
            <a:endParaRPr lang="en-US" baseline="0" dirty="0" smtClean="0">
              <a:sym typeface="Wingdings"/>
            </a:endParaRPr>
          </a:p>
          <a:p>
            <a:r>
              <a:rPr lang="en-US" baseline="0" dirty="0" smtClean="0">
                <a:sym typeface="Wingdings"/>
              </a:rPr>
              <a:t>And how do we plan to get the performance? We plan to use less memory. I.e. we plan to squeeze into the memory more then previously and so the first flush to disk will be delayed.</a:t>
            </a:r>
            <a:endParaRPr lang="en-US" dirty="0"/>
          </a:p>
        </p:txBody>
      </p:sp>
      <p:sp>
        <p:nvSpPr>
          <p:cNvPr id="4" name="Slide Number Placeholder 3"/>
          <p:cNvSpPr>
            <a:spLocks noGrp="1"/>
          </p:cNvSpPr>
          <p:nvPr>
            <p:ph type="sldNum" sz="quarter" idx="10"/>
          </p:nvPr>
        </p:nvSpPr>
        <p:spPr/>
        <p:txBody>
          <a:bodyPr/>
          <a:lstStyle/>
          <a:p>
            <a:fld id="{3BECDA4E-CF9D-414E-8EE5-7B82BD64F7B6}" type="slidenum">
              <a:rPr lang="en-US" smtClean="0"/>
              <a:pPr/>
              <a:t>3</a:t>
            </a:fld>
            <a:endParaRPr lang="en-US"/>
          </a:p>
        </p:txBody>
      </p:sp>
    </p:spTree>
    <p:extLst>
      <p:ext uri="{BB962C8B-B14F-4D97-AF65-F5344CB8AC3E}">
        <p14:creationId xmlns:p14="http://schemas.microsoft.com/office/powerpoint/2010/main" val="743301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As I have already said</a:t>
            </a:r>
            <a:r>
              <a:rPr lang="en-US" baseline="0" dirty="0" smtClean="0"/>
              <a:t> in order to squeeze more into memory we have two ideas.</a:t>
            </a:r>
          </a:p>
          <a:p>
            <a:endParaRPr lang="en-US" baseline="0" dirty="0" smtClean="0"/>
          </a:p>
          <a:p>
            <a:r>
              <a:rPr lang="en-US" baseline="0" dirty="0" smtClean="0"/>
              <a:t>First one – the compaction – which means eliminating in-memory duplications. So in case the same key is updated again and again its obsolete versions can be removed already in memory. No need  to flush to the disk and compact there. Following this idea the more duplications you have, the more you are going to enjoy the in-memory compaction.</a:t>
            </a:r>
          </a:p>
          <a:p>
            <a:endParaRPr lang="en-US" baseline="0" dirty="0" smtClean="0"/>
          </a:p>
          <a:p>
            <a:r>
              <a:rPr lang="en-US" baseline="0" dirty="0" smtClean="0"/>
              <a:t>And the second idea – the reduction – what can we reduce? If cell is written and it is not a duplication, then it needs to be there, right? Yes this is right. We reduce just the overhead per cell, we reduce the metadata that serves the cell. And in this case the smaller the cells are, the better the relative performance is.</a:t>
            </a:r>
          </a:p>
          <a:p>
            <a:endParaRPr lang="en-US" baseline="0" dirty="0" smtClean="0"/>
          </a:p>
          <a:p>
            <a:r>
              <a:rPr lang="en-US" baseline="0" dirty="0" smtClean="0"/>
              <a:t>So what do we get? We try to keep the </a:t>
            </a:r>
            <a:r>
              <a:rPr lang="en-US" baseline="0" dirty="0" err="1" smtClean="0"/>
              <a:t>MemStore</a:t>
            </a:r>
            <a:r>
              <a:rPr lang="en-US" baseline="0" dirty="0" smtClean="0"/>
              <a:t> component small and so it takes longer </a:t>
            </a:r>
            <a:r>
              <a:rPr lang="en-US" baseline="0" dirty="0" err="1" smtClean="0"/>
              <a:t>untll</a:t>
            </a:r>
            <a:r>
              <a:rPr lang="en-US" baseline="0" dirty="0" smtClean="0"/>
              <a:t> the flush to disk happens. Every Computer Science student knows if you can use less memory – it is better. And also everybody knows that to stay in RAM is better than getting to disk. But I want to pay your attention that there are little more benefits. Delayed flush to disk means less files on disk and less compactions on disk – and those on-disk compactions are expensive. It takes us disk </a:t>
            </a:r>
            <a:r>
              <a:rPr lang="en-US" baseline="0" dirty="0" err="1" smtClean="0"/>
              <a:t>bendwidth</a:t>
            </a:r>
            <a:r>
              <a:rPr lang="en-US" baseline="0" dirty="0" smtClean="0"/>
              <a:t> , CPU power, network between machines in the HDFS cluster, etc.</a:t>
            </a:r>
            <a:endParaRPr lang="en-US" dirty="0"/>
          </a:p>
        </p:txBody>
      </p:sp>
      <p:sp>
        <p:nvSpPr>
          <p:cNvPr id="4" name="Slide Number Placeholder 3"/>
          <p:cNvSpPr>
            <a:spLocks noGrp="1"/>
          </p:cNvSpPr>
          <p:nvPr>
            <p:ph type="sldNum" sz="quarter" idx="10"/>
          </p:nvPr>
        </p:nvSpPr>
        <p:spPr/>
        <p:txBody>
          <a:bodyPr/>
          <a:lstStyle/>
          <a:p>
            <a:fld id="{3BECDA4E-CF9D-414E-8EE5-7B82BD64F7B6}" type="slidenum">
              <a:rPr lang="en-US" smtClean="0"/>
              <a:pPr/>
              <a:t>8</a:t>
            </a:fld>
            <a:endParaRPr lang="en-US"/>
          </a:p>
        </p:txBody>
      </p:sp>
    </p:spTree>
    <p:extLst>
      <p:ext uri="{BB962C8B-B14F-4D97-AF65-F5344CB8AC3E}">
        <p14:creationId xmlns:p14="http://schemas.microsoft.com/office/powerpoint/2010/main" val="743301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As I have already said</a:t>
            </a:r>
            <a:r>
              <a:rPr lang="en-US" baseline="0" dirty="0" smtClean="0"/>
              <a:t> in order to squeeze more into memory we have two ideas.</a:t>
            </a:r>
          </a:p>
          <a:p>
            <a:endParaRPr lang="en-US" baseline="0" dirty="0" smtClean="0"/>
          </a:p>
          <a:p>
            <a:r>
              <a:rPr lang="en-US" baseline="0" dirty="0" smtClean="0"/>
              <a:t>First one – the compaction – which means eliminating in-memory duplications. So in case the same key is updated again and again its obsolete versions can be removed already in memory. No need  to flush to the disk and compact there. Following this idea the more duplications you have, the more you are going to enjoy the in-memory compaction.</a:t>
            </a:r>
          </a:p>
          <a:p>
            <a:endParaRPr lang="en-US" baseline="0" dirty="0" smtClean="0"/>
          </a:p>
          <a:p>
            <a:r>
              <a:rPr lang="en-US" baseline="0" dirty="0" smtClean="0"/>
              <a:t>And the second idea – the reduction – what can we reduce? If cell is written and it is not a duplication, then it needs to be there, right? Yes this is right. We reduce just the overhead per cell, we reduce the metadata that serves the cell. And in this case the smaller the cells are, the better the relative performance is.</a:t>
            </a:r>
          </a:p>
          <a:p>
            <a:endParaRPr lang="en-US" baseline="0" dirty="0" smtClean="0"/>
          </a:p>
          <a:p>
            <a:r>
              <a:rPr lang="en-US" baseline="0" dirty="0" smtClean="0"/>
              <a:t>So what do we get? We try to keep the </a:t>
            </a:r>
            <a:r>
              <a:rPr lang="en-US" baseline="0" dirty="0" err="1" smtClean="0"/>
              <a:t>MemStore</a:t>
            </a:r>
            <a:r>
              <a:rPr lang="en-US" baseline="0" dirty="0" smtClean="0"/>
              <a:t> component small and so it takes longer </a:t>
            </a:r>
            <a:r>
              <a:rPr lang="en-US" baseline="0" dirty="0" err="1" smtClean="0"/>
              <a:t>untll</a:t>
            </a:r>
            <a:r>
              <a:rPr lang="en-US" baseline="0" dirty="0" smtClean="0"/>
              <a:t> the flush to disk happens. Every Computer Science student knows if you can use less memory – it is better. And also everybody knows that to stay in RAM is better than getting to disk. But I want to pay your attention that there are little more benefits. Delayed flush to disk means less files on disk and less compactions on disk – and those on-disk compactions are expensive. It takes us disk </a:t>
            </a:r>
            <a:r>
              <a:rPr lang="en-US" baseline="0" dirty="0" err="1" smtClean="0"/>
              <a:t>bendwidth</a:t>
            </a:r>
            <a:r>
              <a:rPr lang="en-US" baseline="0" dirty="0" smtClean="0"/>
              <a:t> , CPU power, network between machines in the HDFS cluster, etc.</a:t>
            </a:r>
            <a:endParaRPr lang="en-US" dirty="0"/>
          </a:p>
        </p:txBody>
      </p:sp>
      <p:sp>
        <p:nvSpPr>
          <p:cNvPr id="4" name="Slide Number Placeholder 3"/>
          <p:cNvSpPr>
            <a:spLocks noGrp="1"/>
          </p:cNvSpPr>
          <p:nvPr>
            <p:ph type="sldNum" sz="quarter" idx="10"/>
          </p:nvPr>
        </p:nvSpPr>
        <p:spPr/>
        <p:txBody>
          <a:bodyPr/>
          <a:lstStyle/>
          <a:p>
            <a:fld id="{3BECDA4E-CF9D-414E-8EE5-7B82BD64F7B6}" type="slidenum">
              <a:rPr lang="en-US" smtClean="0"/>
              <a:pPr/>
              <a:t>9</a:t>
            </a:fld>
            <a:endParaRPr lang="en-US"/>
          </a:p>
        </p:txBody>
      </p:sp>
    </p:spTree>
    <p:extLst>
      <p:ext uri="{BB962C8B-B14F-4D97-AF65-F5344CB8AC3E}">
        <p14:creationId xmlns:p14="http://schemas.microsoft.com/office/powerpoint/2010/main" val="743301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talk about</a:t>
            </a:r>
            <a:r>
              <a:rPr lang="en-US" baseline="0" dirty="0" smtClean="0"/>
              <a:t> the details of the in-memory compaction. I am going to refresh briefly how read and writes work in </a:t>
            </a:r>
            <a:r>
              <a:rPr lang="en-US" baseline="0" dirty="0" err="1" smtClean="0"/>
              <a:t>Hbase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BECDA4E-CF9D-414E-8EE5-7B82BD64F7B6}" type="slidenum">
              <a:rPr lang="en-US" smtClean="0"/>
              <a:pPr/>
              <a:t>11</a:t>
            </a:fld>
            <a:endParaRPr lang="en-US"/>
          </a:p>
        </p:txBody>
      </p:sp>
    </p:spTree>
    <p:extLst>
      <p:ext uri="{BB962C8B-B14F-4D97-AF65-F5344CB8AC3E}">
        <p14:creationId xmlns:p14="http://schemas.microsoft.com/office/powerpoint/2010/main" val="3930848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
            <a:ext cx="9144000" cy="5162891"/>
          </a:xfrm>
          <a:prstGeom prst="rect">
            <a:avLst/>
          </a:prstGeom>
        </p:spPr>
      </p:pic>
      <p:sp>
        <p:nvSpPr>
          <p:cNvPr id="9" name="Title 1"/>
          <p:cNvSpPr>
            <a:spLocks noGrp="1"/>
          </p:cNvSpPr>
          <p:nvPr>
            <p:ph type="ctrTitle"/>
          </p:nvPr>
        </p:nvSpPr>
        <p:spPr>
          <a:xfrm>
            <a:off x="506419" y="2957149"/>
            <a:ext cx="8274321" cy="618752"/>
          </a:xfrm>
          <a:prstGeom prst="rect">
            <a:avLst/>
          </a:prstGeom>
        </p:spPr>
        <p:txBody>
          <a:bodyPr wrap="square" lIns="0" tIns="45720" rIns="0" bIns="45720" anchor="ctr">
            <a:noAutofit/>
          </a:bodyPr>
          <a:lstStyle>
            <a:lvl1pPr algn="l">
              <a:defRPr sz="2800" b="0" spc="300">
                <a:solidFill>
                  <a:schemeClr val="accent1"/>
                </a:solidFill>
                <a:latin typeface="+mj-lt"/>
                <a:ea typeface="Verdana" pitchFamily="34" charset="0"/>
                <a:cs typeface="Arial" pitchFamily="34" charset="0"/>
              </a:defRPr>
            </a:lvl1pPr>
          </a:lstStyle>
          <a:p>
            <a:r>
              <a:rPr lang="en-US" dirty="0" smtClean="0"/>
              <a:t>Click to edit Master title style</a:t>
            </a:r>
            <a:endParaRPr lang="en-US" dirty="0"/>
          </a:p>
        </p:txBody>
      </p:sp>
      <p:sp>
        <p:nvSpPr>
          <p:cNvPr id="13" name="Text Placeholder 12"/>
          <p:cNvSpPr>
            <a:spLocks noGrp="1"/>
          </p:cNvSpPr>
          <p:nvPr>
            <p:ph type="body" sz="quarter" idx="10" hasCustomPrompt="1"/>
          </p:nvPr>
        </p:nvSpPr>
        <p:spPr>
          <a:xfrm>
            <a:off x="521933" y="3800772"/>
            <a:ext cx="8258530" cy="339725"/>
          </a:xfrm>
          <a:noFill/>
          <a:ln w="9525">
            <a:noFill/>
            <a:miter lim="800000"/>
            <a:headEnd/>
            <a:tailEnd/>
          </a:ln>
        </p:spPr>
        <p:txBody>
          <a:bodyPr vert="horz" wrap="square" lIns="0" tIns="45720" rIns="0" bIns="45720" numCol="1" anchor="ctr" anchorCtr="0" compatLnSpc="1">
            <a:prstTxWarp prst="textNoShape">
              <a:avLst/>
            </a:prstTxWarp>
            <a:noAutofit/>
          </a:bodyPr>
          <a:lstStyle>
            <a:lvl1pPr marL="0" indent="0">
              <a:buNone/>
              <a:defRPr lang="en-US" sz="1100" spc="300" dirty="0">
                <a:solidFill>
                  <a:schemeClr val="accent1"/>
                </a:solidFill>
                <a:latin typeface="+mj-lt"/>
                <a:ea typeface="Verdana" pitchFamily="34" charset="0"/>
                <a:cs typeface="Arial" pitchFamily="34" charset="0"/>
              </a:defRPr>
            </a:lvl1pPr>
          </a:lstStyle>
          <a:p>
            <a:pPr lvl="0">
              <a:spcBef>
                <a:spcPct val="0"/>
              </a:spcBef>
              <a:spcAft>
                <a:spcPct val="0"/>
              </a:spcAft>
            </a:pPr>
            <a:r>
              <a:rPr lang="en-US" dirty="0" smtClean="0"/>
              <a:t>Click to edit Master title style</a:t>
            </a:r>
            <a:endParaRPr lang="en-US" dirty="0"/>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1933" y="1351360"/>
            <a:ext cx="3328194" cy="578486"/>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Date Placeholder 7"/>
          <p:cNvSpPr>
            <a:spLocks noGrp="1"/>
          </p:cNvSpPr>
          <p:nvPr>
            <p:ph type="dt" sz="half" idx="14"/>
          </p:nvPr>
        </p:nvSpPr>
        <p:spPr/>
        <p:txBody>
          <a:bodyPr/>
          <a:lstStyle/>
          <a:p>
            <a:fld id="{8D998913-6893-894E-9542-E71F7FC4F2AC}" type="datetime1">
              <a:rPr lang="en-US" smtClean="0"/>
              <a:t>12/7/16</a:t>
            </a:fld>
            <a:endParaRPr lang="en-US"/>
          </a:p>
        </p:txBody>
      </p:sp>
      <p:sp>
        <p:nvSpPr>
          <p:cNvPr id="9" name="Slide Number Placeholder 8"/>
          <p:cNvSpPr>
            <a:spLocks noGrp="1"/>
          </p:cNvSpPr>
          <p:nvPr>
            <p:ph type="sldNum" sz="quarter" idx="15"/>
          </p:nvPr>
        </p:nvSpPr>
        <p:spPr/>
        <p:txBody>
          <a:bodyPr/>
          <a:lstStyle/>
          <a:p>
            <a:fld id="{99921478-9A63-450E-8942-C240FE31B1C1}" type="slidenum">
              <a:rPr lang="en-US" smtClean="0"/>
              <a:pPr/>
              <a:t>‹#›</a:t>
            </a:fld>
            <a:endParaRPr lang="en-US"/>
          </a:p>
        </p:txBody>
      </p:sp>
      <p:sp>
        <p:nvSpPr>
          <p:cNvPr id="10" name="Footer Placeholder 9"/>
          <p:cNvSpPr>
            <a:spLocks noGrp="1"/>
          </p:cNvSpPr>
          <p:nvPr>
            <p:ph type="ftr" sz="quarter" idx="16"/>
          </p:nvPr>
        </p:nvSpPr>
        <p:spPr>
          <a:xfrm>
            <a:off x="431578" y="4784568"/>
            <a:ext cx="5952712" cy="273845"/>
          </a:xfrm>
          <a:prstGeom prst="rect">
            <a:avLst/>
          </a:prstGeom>
        </p:spPr>
        <p:txBody>
          <a:bodyPr/>
          <a:lstStyle/>
          <a:p>
            <a:endParaRPr lang="en-US" dirty="0"/>
          </a:p>
        </p:txBody>
      </p:sp>
      <p:sp>
        <p:nvSpPr>
          <p:cNvPr id="11" name="Content Placeholder 10"/>
          <p:cNvSpPr>
            <a:spLocks noGrp="1"/>
          </p:cNvSpPr>
          <p:nvPr>
            <p:ph sz="quarter" idx="18"/>
          </p:nvPr>
        </p:nvSpPr>
        <p:spPr>
          <a:xfrm>
            <a:off x="516573" y="1361123"/>
            <a:ext cx="8301990" cy="324231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bg1"/>
        </a:solidFill>
        <a:effectLst/>
      </p:bgPr>
    </p:bg>
    <p:spTree>
      <p:nvGrpSpPr>
        <p:cNvPr id="1" name=""/>
        <p:cNvGrpSpPr/>
        <p:nvPr/>
      </p:nvGrpSpPr>
      <p:grpSpPr>
        <a:xfrm>
          <a:off x="0" y="0"/>
          <a:ext cx="0" cy="0"/>
          <a:chOff x="0" y="0"/>
          <a:chExt cx="0" cy="0"/>
        </a:xfrm>
      </p:grpSpPr>
      <p:pic>
        <p:nvPicPr>
          <p:cNvPr id="6" name="Picture 5" descr="02 text b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55000" cy="5143500"/>
          </a:xfrm>
          <a:prstGeom prst="rect">
            <a:avLst/>
          </a:prstGeom>
        </p:spPr>
      </p:pic>
      <p:sp>
        <p:nvSpPr>
          <p:cNvPr id="20" name="Title 1"/>
          <p:cNvSpPr>
            <a:spLocks noGrp="1"/>
          </p:cNvSpPr>
          <p:nvPr>
            <p:ph type="ctrTitle"/>
          </p:nvPr>
        </p:nvSpPr>
        <p:spPr>
          <a:xfrm>
            <a:off x="506413" y="1866996"/>
            <a:ext cx="8301990" cy="1409512"/>
          </a:xfrm>
          <a:prstGeom prst="rect">
            <a:avLst/>
          </a:prstGeom>
        </p:spPr>
        <p:txBody>
          <a:bodyPr lIns="0" tIns="0" rIns="0" bIns="0" anchor="ctr">
            <a:noAutofit/>
          </a:bodyPr>
          <a:lstStyle>
            <a:lvl1pPr algn="l">
              <a:defRPr sz="3000" b="0" spc="300">
                <a:solidFill>
                  <a:schemeClr val="accent1"/>
                </a:solidFill>
                <a:latin typeface="+mj-lt"/>
                <a:ea typeface="Verdana" pitchFamily="34" charset="0"/>
                <a:cs typeface="Arial" pitchFamily="34" charset="0"/>
              </a:defRPr>
            </a:lvl1p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Area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6573" y="1362712"/>
            <a:ext cx="4055428" cy="3292475"/>
          </a:xfrm>
          <a:prstGeom prst="rect">
            <a:avLst/>
          </a:prstGeom>
        </p:spPr>
        <p:txBody>
          <a:bodyPr lIns="0" tIns="0" rIns="0" bIns="0">
            <a:normAutofit/>
          </a:bodyPr>
          <a:lstStyle>
            <a:lvl1pPr>
              <a:defRPr sz="2000">
                <a:latin typeface="+mn-lt"/>
              </a:defRPr>
            </a:lvl1pPr>
            <a:lvl2pPr>
              <a:defRPr sz="1600">
                <a:latin typeface="+mn-lt"/>
              </a:defRPr>
            </a:lvl2pPr>
            <a:lvl3pPr>
              <a:defRPr sz="1400">
                <a:latin typeface="+mn-lt"/>
              </a:defRPr>
            </a:lvl3pPr>
            <a:lvl4pPr>
              <a:defRPr sz="1200">
                <a:latin typeface="+mn-lt"/>
              </a:defRPr>
            </a:lvl4pPr>
            <a:lvl5pPr>
              <a:defRPr sz="1100">
                <a:latin typeface="+mn-l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58627" y="1362710"/>
            <a:ext cx="4059936" cy="3293427"/>
          </a:xfrm>
          <a:prstGeom prst="rect">
            <a:avLst/>
          </a:prstGeom>
        </p:spPr>
        <p:txBody>
          <a:bodyPr lIns="0" tIns="0" rIns="0" bIns="0">
            <a:normAutofit/>
          </a:bodyPr>
          <a:lstStyle>
            <a:lvl1pPr>
              <a:defRPr sz="2000">
                <a:latin typeface="+mn-lt"/>
              </a:defRPr>
            </a:lvl1pPr>
            <a:lvl2pPr>
              <a:defRPr sz="1600">
                <a:latin typeface="+mn-lt"/>
              </a:defRPr>
            </a:lvl2pPr>
            <a:lvl3pPr>
              <a:defRPr sz="1400">
                <a:latin typeface="+mn-lt"/>
              </a:defRPr>
            </a:lvl3pPr>
            <a:lvl4pPr>
              <a:defRPr sz="1200">
                <a:latin typeface="+mn-lt"/>
              </a:defRPr>
            </a:lvl4pPr>
            <a:lvl5pPr>
              <a:defRPr sz="1100">
                <a:latin typeface="+mn-l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8"/>
          <p:cNvSpPr>
            <a:spLocks noGrp="1"/>
          </p:cNvSpPr>
          <p:nvPr>
            <p:ph type="dt" sz="half" idx="10"/>
          </p:nvPr>
        </p:nvSpPr>
        <p:spPr/>
        <p:txBody>
          <a:bodyPr/>
          <a:lstStyle>
            <a:lvl1pPr>
              <a:defRPr>
                <a:latin typeface="+mn-lt"/>
              </a:defRPr>
            </a:lvl1pPr>
          </a:lstStyle>
          <a:p>
            <a:fld id="{51A50F9D-0EEA-7446-9BC1-9E5573B58E3D}" type="datetime1">
              <a:rPr lang="en-US" smtClean="0"/>
              <a:t>12/7/16</a:t>
            </a:fld>
            <a:endParaRPr lang="en-US"/>
          </a:p>
        </p:txBody>
      </p:sp>
      <p:sp>
        <p:nvSpPr>
          <p:cNvPr id="12" name="Slide Number Placeholder 11"/>
          <p:cNvSpPr>
            <a:spLocks noGrp="1"/>
          </p:cNvSpPr>
          <p:nvPr>
            <p:ph type="sldNum" sz="quarter" idx="11"/>
          </p:nvPr>
        </p:nvSpPr>
        <p:spPr/>
        <p:txBody>
          <a:bodyPr/>
          <a:lstStyle>
            <a:lvl1pPr>
              <a:defRPr>
                <a:latin typeface="+mn-lt"/>
              </a:defRPr>
            </a:lvl1pPr>
          </a:lstStyle>
          <a:p>
            <a:fld id="{99921478-9A63-450E-8942-C240FE31B1C1}" type="slidenum">
              <a:rPr lang="en-US" smtClean="0"/>
              <a:pPr/>
              <a:t>‹#›</a:t>
            </a:fld>
            <a:endParaRPr lang="en-US"/>
          </a:p>
        </p:txBody>
      </p:sp>
      <p:sp>
        <p:nvSpPr>
          <p:cNvPr id="13" name="Footer Placeholder 12"/>
          <p:cNvSpPr>
            <a:spLocks noGrp="1"/>
          </p:cNvSpPr>
          <p:nvPr>
            <p:ph type="ftr" sz="quarter" idx="12"/>
          </p:nvPr>
        </p:nvSpPr>
        <p:spPr>
          <a:xfrm>
            <a:off x="431578" y="4784568"/>
            <a:ext cx="5952712" cy="273845"/>
          </a:xfrm>
          <a:prstGeom prst="rect">
            <a:avLst/>
          </a:prstGeom>
        </p:spPr>
        <p:txBody>
          <a:bodyPr/>
          <a:lstStyle>
            <a:lvl1pPr>
              <a:defRPr>
                <a:latin typeface="+mn-lt"/>
              </a:defRPr>
            </a:lvl1pPr>
          </a:lstStyle>
          <a:p>
            <a:r>
              <a:rPr lang="en-US" smtClean="0"/>
              <a:t>Yahoo Confidential &amp; Proprietary</a:t>
            </a:r>
            <a:endParaRPr lang="en-US" dirty="0"/>
          </a:p>
        </p:txBody>
      </p:sp>
      <p:sp>
        <p:nvSpPr>
          <p:cNvPr id="14" name="Title 13"/>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Click to edit Master title style</a:t>
            </a:r>
            <a:endParaRPr lang="en-US" dirty="0"/>
          </a:p>
        </p:txBody>
      </p:sp>
      <p:sp>
        <p:nvSpPr>
          <p:cNvPr id="10" name="Date Placeholder 9"/>
          <p:cNvSpPr>
            <a:spLocks noGrp="1"/>
          </p:cNvSpPr>
          <p:nvPr>
            <p:ph type="dt" sz="half" idx="10"/>
          </p:nvPr>
        </p:nvSpPr>
        <p:spPr/>
        <p:txBody>
          <a:bodyPr/>
          <a:lstStyle/>
          <a:p>
            <a:fld id="{642CD7E6-3921-B747-98DB-AE397ECDD577}" type="datetime1">
              <a:rPr lang="en-US" smtClean="0"/>
              <a:t>12/7/16</a:t>
            </a:fld>
            <a:endParaRPr lang="en-US"/>
          </a:p>
        </p:txBody>
      </p:sp>
      <p:sp>
        <p:nvSpPr>
          <p:cNvPr id="11" name="Slide Number Placeholder 10"/>
          <p:cNvSpPr>
            <a:spLocks noGrp="1"/>
          </p:cNvSpPr>
          <p:nvPr>
            <p:ph type="sldNum" sz="quarter" idx="11"/>
          </p:nvPr>
        </p:nvSpPr>
        <p:spPr/>
        <p:txBody>
          <a:bodyPr/>
          <a:lstStyle/>
          <a:p>
            <a:fld id="{99921478-9A63-450E-8942-C240FE31B1C1}" type="slidenum">
              <a:rPr lang="en-US" smtClean="0"/>
              <a:pPr/>
              <a:t>‹#›</a:t>
            </a:fld>
            <a:endParaRPr lang="en-US"/>
          </a:p>
        </p:txBody>
      </p:sp>
      <p:sp>
        <p:nvSpPr>
          <p:cNvPr id="12" name="Footer Placeholder 11"/>
          <p:cNvSpPr>
            <a:spLocks noGrp="1"/>
          </p:cNvSpPr>
          <p:nvPr>
            <p:ph type="ftr" sz="quarter" idx="12"/>
          </p:nvPr>
        </p:nvSpPr>
        <p:spPr>
          <a:xfrm>
            <a:off x="431578" y="4784568"/>
            <a:ext cx="5952712" cy="273845"/>
          </a:xfrm>
          <a:prstGeom prst="rect">
            <a:avLst/>
          </a:prstGeom>
        </p:spPr>
        <p:txBody>
          <a:bodyPr/>
          <a:lstStyle/>
          <a:p>
            <a:r>
              <a:rPr lang="en-US" smtClean="0"/>
              <a:t>Yahoo Confidential &amp; Proprietary</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C1C4A3C6-B092-2D4D-8488-64ECE18FA3CA}" type="datetime1">
              <a:rPr lang="en-US" smtClean="0"/>
              <a:t>12/7/16</a:t>
            </a:fld>
            <a:endParaRPr lang="en-US"/>
          </a:p>
        </p:txBody>
      </p:sp>
      <p:sp>
        <p:nvSpPr>
          <p:cNvPr id="9" name="Slide Number Placeholder 8"/>
          <p:cNvSpPr>
            <a:spLocks noGrp="1"/>
          </p:cNvSpPr>
          <p:nvPr>
            <p:ph type="sldNum" sz="quarter" idx="11"/>
          </p:nvPr>
        </p:nvSpPr>
        <p:spPr/>
        <p:txBody>
          <a:bodyPr/>
          <a:lstStyle/>
          <a:p>
            <a:fld id="{99921478-9A63-450E-8942-C240FE31B1C1}" type="slidenum">
              <a:rPr lang="en-US" smtClean="0"/>
              <a:pPr/>
              <a:t>‹#›</a:t>
            </a:fld>
            <a:endParaRPr lang="en-US"/>
          </a:p>
        </p:txBody>
      </p:sp>
      <p:sp>
        <p:nvSpPr>
          <p:cNvPr id="10" name="Footer Placeholder 9"/>
          <p:cNvSpPr>
            <a:spLocks noGrp="1"/>
          </p:cNvSpPr>
          <p:nvPr>
            <p:ph type="ftr" sz="quarter" idx="12"/>
          </p:nvPr>
        </p:nvSpPr>
        <p:spPr>
          <a:xfrm>
            <a:off x="431578" y="4784568"/>
            <a:ext cx="5952712" cy="273845"/>
          </a:xfrm>
          <a:prstGeom prst="rect">
            <a:avLst/>
          </a:prstGeom>
        </p:spPr>
        <p:txBody>
          <a:bodyPr/>
          <a:lstStyle/>
          <a:p>
            <a:r>
              <a:rPr lang="en-US" smtClean="0"/>
              <a:t>Yahoo Confidential &amp; Proprietary</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026" name="Title Placeholder 1"/>
          <p:cNvSpPr>
            <a:spLocks noGrp="1"/>
          </p:cNvSpPr>
          <p:nvPr>
            <p:ph type="title"/>
          </p:nvPr>
        </p:nvSpPr>
        <p:spPr bwMode="auto">
          <a:xfrm>
            <a:off x="287344" y="436881"/>
            <a:ext cx="8521065" cy="812482"/>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title style</a:t>
            </a:r>
          </a:p>
        </p:txBody>
      </p:sp>
      <p:sp>
        <p:nvSpPr>
          <p:cNvPr id="25" name="Date Placeholder 24"/>
          <p:cNvSpPr>
            <a:spLocks noGrp="1"/>
          </p:cNvSpPr>
          <p:nvPr>
            <p:ph type="dt" sz="half" idx="2"/>
          </p:nvPr>
        </p:nvSpPr>
        <p:spPr>
          <a:xfrm>
            <a:off x="6390645" y="4784564"/>
            <a:ext cx="1229633" cy="273846"/>
          </a:xfrm>
          <a:prstGeom prst="rect">
            <a:avLst/>
          </a:prstGeom>
        </p:spPr>
        <p:txBody>
          <a:bodyPr vert="horz" lIns="91440" tIns="45720" rIns="91440" bIns="45720" rtlCol="0" anchor="ctr"/>
          <a:lstStyle>
            <a:lvl1pPr algn="l">
              <a:defRPr sz="700">
                <a:solidFill>
                  <a:srgbClr val="404040"/>
                </a:solidFill>
                <a:latin typeface="+mn-lt"/>
              </a:defRPr>
            </a:lvl1pPr>
          </a:lstStyle>
          <a:p>
            <a:fld id="{06ABBD39-3CC6-BB4A-995C-9EFD256126D6}" type="datetime1">
              <a:rPr lang="en-US" smtClean="0"/>
              <a:pPr/>
              <a:t>12/7/16</a:t>
            </a:fld>
            <a:endParaRPr lang="en-US" dirty="0"/>
          </a:p>
        </p:txBody>
      </p:sp>
      <p:sp>
        <p:nvSpPr>
          <p:cNvPr id="27" name="Slide Number Placeholder 26"/>
          <p:cNvSpPr>
            <a:spLocks noGrp="1"/>
          </p:cNvSpPr>
          <p:nvPr>
            <p:ph type="sldNum" sz="quarter" idx="4"/>
          </p:nvPr>
        </p:nvSpPr>
        <p:spPr>
          <a:xfrm>
            <a:off x="35560" y="4784565"/>
            <a:ext cx="338868" cy="273844"/>
          </a:xfrm>
          <a:prstGeom prst="rect">
            <a:avLst/>
          </a:prstGeom>
        </p:spPr>
        <p:txBody>
          <a:bodyPr vert="horz" lIns="91440" tIns="45720" rIns="91440" bIns="45720" rtlCol="0" anchor="ctr"/>
          <a:lstStyle>
            <a:lvl1pPr algn="ctr">
              <a:defRPr sz="700">
                <a:solidFill>
                  <a:srgbClr val="400090"/>
                </a:solidFill>
                <a:latin typeface="+mn-lt"/>
              </a:defRPr>
            </a:lvl1pPr>
          </a:lstStyle>
          <a:p>
            <a:fld id="{99921478-9A63-450E-8942-C240FE31B1C1}" type="slidenum">
              <a:rPr lang="en-US" smtClean="0"/>
              <a:pPr/>
              <a:t>‹#›</a:t>
            </a:fld>
            <a:endParaRPr lang="en-US" dirty="0"/>
          </a:p>
        </p:txBody>
      </p:sp>
      <p:sp>
        <p:nvSpPr>
          <p:cNvPr id="28" name="Text Placeholder 27"/>
          <p:cNvSpPr>
            <a:spLocks noGrp="1"/>
          </p:cNvSpPr>
          <p:nvPr>
            <p:ph type="body" idx="1"/>
          </p:nvPr>
        </p:nvSpPr>
        <p:spPr>
          <a:xfrm>
            <a:off x="516574" y="1359701"/>
            <a:ext cx="8301990" cy="328532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3" name="Picture 2" descr="Yahoo logo purple.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941832" y="4842523"/>
            <a:ext cx="876737" cy="152389"/>
          </a:xfrm>
          <a:prstGeom prst="rect">
            <a:avLst/>
          </a:prstGeom>
        </p:spPr>
      </p:pic>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Lst>
  <p:hf hdr="0" dt="0"/>
  <p:txStyles>
    <p:titleStyle>
      <a:lvl1pPr algn="l" rtl="0" eaLnBrk="1" fontAlgn="base" hangingPunct="1">
        <a:spcBef>
          <a:spcPct val="0"/>
        </a:spcBef>
        <a:spcAft>
          <a:spcPct val="0"/>
        </a:spcAft>
        <a:defRPr sz="2500" b="0" kern="1200">
          <a:solidFill>
            <a:schemeClr val="accent1"/>
          </a:solidFill>
          <a:latin typeface="+mj-lt"/>
          <a:ea typeface="+mj-ea"/>
          <a:cs typeface="+mj-cs"/>
        </a:defRPr>
      </a:lvl1pPr>
      <a:lvl2pPr algn="l" rtl="0" eaLnBrk="1" fontAlgn="base" hangingPunct="1">
        <a:spcBef>
          <a:spcPct val="0"/>
        </a:spcBef>
        <a:spcAft>
          <a:spcPct val="0"/>
        </a:spcAft>
        <a:defRPr sz="3200" b="1">
          <a:solidFill>
            <a:srgbClr val="7B0099"/>
          </a:solidFill>
          <a:latin typeface="Arial" charset="0"/>
        </a:defRPr>
      </a:lvl2pPr>
      <a:lvl3pPr algn="l" rtl="0" eaLnBrk="1" fontAlgn="base" hangingPunct="1">
        <a:spcBef>
          <a:spcPct val="0"/>
        </a:spcBef>
        <a:spcAft>
          <a:spcPct val="0"/>
        </a:spcAft>
        <a:defRPr sz="3200" b="1">
          <a:solidFill>
            <a:srgbClr val="7B0099"/>
          </a:solidFill>
          <a:latin typeface="Arial" charset="0"/>
        </a:defRPr>
      </a:lvl3pPr>
      <a:lvl4pPr algn="l" rtl="0" eaLnBrk="1" fontAlgn="base" hangingPunct="1">
        <a:spcBef>
          <a:spcPct val="0"/>
        </a:spcBef>
        <a:spcAft>
          <a:spcPct val="0"/>
        </a:spcAft>
        <a:defRPr sz="3200" b="1">
          <a:solidFill>
            <a:srgbClr val="7B0099"/>
          </a:solidFill>
          <a:latin typeface="Arial" charset="0"/>
        </a:defRPr>
      </a:lvl4pPr>
      <a:lvl5pPr algn="l" rtl="0" eaLnBrk="1" fontAlgn="base" hangingPunct="1">
        <a:spcBef>
          <a:spcPct val="0"/>
        </a:spcBef>
        <a:spcAft>
          <a:spcPct val="0"/>
        </a:spcAft>
        <a:defRPr sz="3200" b="1">
          <a:solidFill>
            <a:srgbClr val="7B0099"/>
          </a:solidFill>
          <a:latin typeface="Arial" charset="0"/>
        </a:defRPr>
      </a:lvl5pPr>
      <a:lvl6pPr marL="457200" algn="l" rtl="0" eaLnBrk="1" fontAlgn="base" hangingPunct="1">
        <a:spcBef>
          <a:spcPct val="0"/>
        </a:spcBef>
        <a:spcAft>
          <a:spcPct val="0"/>
        </a:spcAft>
        <a:defRPr sz="3600" b="1">
          <a:solidFill>
            <a:srgbClr val="7030A0"/>
          </a:solidFill>
          <a:latin typeface="Calibri" pitchFamily="34" charset="0"/>
        </a:defRPr>
      </a:lvl6pPr>
      <a:lvl7pPr marL="914400" algn="l" rtl="0" eaLnBrk="1" fontAlgn="base" hangingPunct="1">
        <a:spcBef>
          <a:spcPct val="0"/>
        </a:spcBef>
        <a:spcAft>
          <a:spcPct val="0"/>
        </a:spcAft>
        <a:defRPr sz="3600" b="1">
          <a:solidFill>
            <a:srgbClr val="7030A0"/>
          </a:solidFill>
          <a:latin typeface="Calibri" pitchFamily="34" charset="0"/>
        </a:defRPr>
      </a:lvl7pPr>
      <a:lvl8pPr marL="1371600" algn="l" rtl="0" eaLnBrk="1" fontAlgn="base" hangingPunct="1">
        <a:spcBef>
          <a:spcPct val="0"/>
        </a:spcBef>
        <a:spcAft>
          <a:spcPct val="0"/>
        </a:spcAft>
        <a:defRPr sz="3600" b="1">
          <a:solidFill>
            <a:srgbClr val="7030A0"/>
          </a:solidFill>
          <a:latin typeface="Calibri" pitchFamily="34" charset="0"/>
        </a:defRPr>
      </a:lvl8pPr>
      <a:lvl9pPr marL="1828800" algn="l" rtl="0" eaLnBrk="1" fontAlgn="base" hangingPunct="1">
        <a:spcBef>
          <a:spcPct val="0"/>
        </a:spcBef>
        <a:spcAft>
          <a:spcPct val="0"/>
        </a:spcAft>
        <a:defRPr sz="3600" b="1">
          <a:solidFill>
            <a:srgbClr val="7030A0"/>
          </a:solidFill>
          <a:latin typeface="Calibri" pitchFamily="34" charset="0"/>
        </a:defRPr>
      </a:lvl9pPr>
    </p:titleStyle>
    <p:bodyStyle>
      <a:lvl1pPr marL="233363" indent="-233363" algn="l" rtl="0" eaLnBrk="1" fontAlgn="base" hangingPunct="1">
        <a:spcBef>
          <a:spcPts val="0"/>
        </a:spcBef>
        <a:spcAft>
          <a:spcPts val="600"/>
        </a:spcAft>
        <a:buClrTx/>
        <a:buFont typeface="Wingdings" pitchFamily="2" charset="2"/>
        <a:buChar char="§"/>
        <a:defRPr sz="2000" b="0" kern="1200">
          <a:solidFill>
            <a:srgbClr val="333333"/>
          </a:solidFill>
          <a:latin typeface="+mn-lt"/>
          <a:ea typeface="+mn-ea"/>
          <a:cs typeface="+mn-cs"/>
        </a:defRPr>
      </a:lvl1pPr>
      <a:lvl2pPr marL="457200" indent="-223838" algn="l" rtl="0" eaLnBrk="1" fontAlgn="base" hangingPunct="1">
        <a:spcBef>
          <a:spcPts val="0"/>
        </a:spcBef>
        <a:spcAft>
          <a:spcPts val="600"/>
        </a:spcAft>
        <a:buClrTx/>
        <a:buSzPct val="80000"/>
        <a:buFont typeface="Calibri" pitchFamily="34" charset="0"/>
        <a:buChar char="›"/>
        <a:defRPr sz="1600" kern="1200">
          <a:solidFill>
            <a:srgbClr val="333333"/>
          </a:solidFill>
          <a:latin typeface="+mn-lt"/>
          <a:ea typeface="+mn-ea"/>
          <a:cs typeface="+mn-cs"/>
        </a:defRPr>
      </a:lvl2pPr>
      <a:lvl3pPr marL="690563" indent="-233363" algn="l" rtl="0" eaLnBrk="1" fontAlgn="base" hangingPunct="1">
        <a:spcBef>
          <a:spcPts val="0"/>
        </a:spcBef>
        <a:spcAft>
          <a:spcPts val="600"/>
        </a:spcAft>
        <a:buClrTx/>
        <a:buFont typeface="Arial" pitchFamily="34" charset="0"/>
        <a:buChar char="•"/>
        <a:defRPr sz="1400" kern="1200">
          <a:solidFill>
            <a:srgbClr val="333333"/>
          </a:solidFill>
          <a:latin typeface="+mn-lt"/>
          <a:ea typeface="+mn-ea"/>
          <a:cs typeface="+mn-cs"/>
        </a:defRPr>
      </a:lvl3pPr>
      <a:lvl4pPr marL="854075" indent="-163513" algn="l" rtl="0" eaLnBrk="1" fontAlgn="base" hangingPunct="1">
        <a:spcBef>
          <a:spcPts val="0"/>
        </a:spcBef>
        <a:spcAft>
          <a:spcPts val="600"/>
        </a:spcAft>
        <a:buClrTx/>
        <a:buFont typeface="Calibri" pitchFamily="34" charset="0"/>
        <a:buChar char="–"/>
        <a:defRPr sz="1200" kern="1200">
          <a:solidFill>
            <a:srgbClr val="333333"/>
          </a:solidFill>
          <a:latin typeface="+mn-lt"/>
          <a:ea typeface="+mn-ea"/>
          <a:cs typeface="+mn-cs"/>
        </a:defRPr>
      </a:lvl4pPr>
      <a:lvl5pPr marL="1025525" indent="-171450" algn="l" rtl="0" eaLnBrk="1" fontAlgn="base" hangingPunct="1">
        <a:spcBef>
          <a:spcPts val="0"/>
        </a:spcBef>
        <a:spcAft>
          <a:spcPts val="600"/>
        </a:spcAft>
        <a:buClrTx/>
        <a:buFont typeface="Wingdings" pitchFamily="2" charset="2"/>
        <a:buChar char="§"/>
        <a:defRPr sz="1100" kern="1200">
          <a:solidFill>
            <a:srgbClr val="333333"/>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xml"/><Relationship Id="rId3" Type="http://schemas.openxmlformats.org/officeDocument/2006/relationships/chart" Target="../charts/char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issues.apache.org/jira/browse/HBASE-14919" TargetMode="External"/><Relationship Id="rId4" Type="http://schemas.openxmlformats.org/officeDocument/2006/relationships/hyperlink" Target="https://issues.apache.org/jira/browse/HBASE-15016" TargetMode="External"/><Relationship Id="rId5" Type="http://schemas.openxmlformats.org/officeDocument/2006/relationships/hyperlink" Target="https://issues.apache.org/jira/browse/HBASE-15359" TargetMode="External"/><Relationship Id="rId6" Type="http://schemas.openxmlformats.org/officeDocument/2006/relationships/hyperlink" Target="https://issues.apache.org/jira/browse/HBASE-14920" TargetMode="External"/><Relationship Id="rId7" Type="http://schemas.openxmlformats.org/officeDocument/2006/relationships/hyperlink" Target="https://issues.apache.org/jira/browse/HBASE-14921" TargetMode="External"/><Relationship Id="rId1" Type="http://schemas.openxmlformats.org/officeDocument/2006/relationships/slideLayout" Target="../slideLayouts/slideLayout2.xml"/><Relationship Id="rId2" Type="http://schemas.openxmlformats.org/officeDocument/2006/relationships/hyperlink" Target="https://issues.apache.org/jira/browse/HBASE-14918"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b="1" dirty="0" err="1" smtClean="0"/>
              <a:t>HBase</a:t>
            </a:r>
            <a:r>
              <a:rPr lang="en-US" b="1" dirty="0" smtClean="0"/>
              <a:t> </a:t>
            </a:r>
            <a:r>
              <a:rPr lang="en-US" b="1" dirty="0"/>
              <a:t>Accelerated</a:t>
            </a:r>
            <a:r>
              <a:rPr lang="en-US" b="1" dirty="0" smtClean="0"/>
              <a:t>:</a:t>
            </a:r>
            <a:r>
              <a:rPr lang="en-US" dirty="0" smtClean="0"/>
              <a:t/>
            </a:r>
            <a:br>
              <a:rPr lang="en-US" dirty="0" smtClean="0"/>
            </a:br>
            <a:r>
              <a:rPr lang="en-US" dirty="0" smtClean="0"/>
              <a:t>In-Memory Flush and Compaction</a:t>
            </a:r>
            <a:endParaRPr lang="en-US" dirty="0"/>
          </a:p>
        </p:txBody>
      </p:sp>
      <p:sp>
        <p:nvSpPr>
          <p:cNvPr id="2" name="Text Placeholder 1"/>
          <p:cNvSpPr>
            <a:spLocks noGrp="1"/>
          </p:cNvSpPr>
          <p:nvPr>
            <p:ph type="body" sz="quarter" idx="10"/>
          </p:nvPr>
        </p:nvSpPr>
        <p:spPr/>
        <p:txBody>
          <a:bodyPr/>
          <a:lstStyle/>
          <a:p>
            <a:r>
              <a:rPr lang="en-US" dirty="0"/>
              <a:t>Eshcar Hillel, </a:t>
            </a:r>
            <a:r>
              <a:rPr lang="en-US" b="1" dirty="0"/>
              <a:t>Anastasia </a:t>
            </a:r>
            <a:r>
              <a:rPr lang="en-US" b="1" dirty="0" smtClean="0"/>
              <a:t>Braginsky</a:t>
            </a:r>
            <a:r>
              <a:rPr lang="en-US" dirty="0" smtClean="0"/>
              <a:t>, Edward </a:t>
            </a:r>
            <a:r>
              <a:rPr lang="en-US" dirty="0" err="1" smtClean="0"/>
              <a:t>Bortnikov</a:t>
            </a:r>
            <a:r>
              <a:rPr lang="en-US" dirty="0" smtClean="0"/>
              <a:t> </a:t>
            </a:r>
            <a:r>
              <a:rPr lang="en-US" dirty="0"/>
              <a:t>⎪ </a:t>
            </a:r>
            <a:r>
              <a:rPr lang="en-US" dirty="0" err="1" smtClean="0"/>
              <a:t>Hbase</a:t>
            </a:r>
            <a:r>
              <a:rPr lang="en-US" dirty="0" smtClean="0"/>
              <a:t> </a:t>
            </a:r>
            <a:r>
              <a:rPr lang="en-US" dirty="0" err="1" smtClean="0"/>
              <a:t>Meetup</a:t>
            </a:r>
            <a:r>
              <a:rPr lang="en-US" dirty="0" smtClean="0"/>
              <a:t>, San Francisco, December 8, 2016</a:t>
            </a:r>
            <a:endParaRPr lang="en-US" dirty="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Tm="598"/>
    </mc:Choice>
    <mc:Fallback xmlns="">
      <p:transition xmlns:p14="http://schemas.microsoft.com/office/powerpoint/2010/main" spd="slow" advTm="598"/>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16577" y="3057897"/>
            <a:ext cx="8291831" cy="1681725"/>
          </a:xfrm>
        </p:spPr>
        <p:txBody>
          <a:bodyPr>
            <a:normAutofit fontScale="92500" lnSpcReduction="20000"/>
          </a:bodyPr>
          <a:lstStyle/>
          <a:p>
            <a:r>
              <a:rPr lang="en-US" sz="1900" dirty="0"/>
              <a:t>Random writes </a:t>
            </a:r>
            <a:r>
              <a:rPr lang="en-US" sz="1900" dirty="0" smtClean="0"/>
              <a:t>are absorbed </a:t>
            </a:r>
            <a:r>
              <a:rPr lang="en-US" sz="1900" dirty="0"/>
              <a:t>in </a:t>
            </a:r>
            <a:r>
              <a:rPr lang="en-US" sz="1900" dirty="0" smtClean="0"/>
              <a:t>an active </a:t>
            </a:r>
            <a:r>
              <a:rPr lang="en-US" sz="1900" dirty="0" smtClean="0">
                <a:solidFill>
                  <a:schemeClr val="accent6"/>
                </a:solidFill>
              </a:rPr>
              <a:t>segment</a:t>
            </a:r>
            <a:r>
              <a:rPr lang="en-US" sz="1900" dirty="0" smtClean="0"/>
              <a:t> </a:t>
            </a:r>
            <a:endParaRPr lang="en-US" sz="1900" dirty="0"/>
          </a:p>
          <a:p>
            <a:r>
              <a:rPr lang="en-US" sz="1900" dirty="0" smtClean="0"/>
              <a:t>When </a:t>
            </a:r>
            <a:r>
              <a:rPr lang="en-US" sz="1900" dirty="0" smtClean="0"/>
              <a:t>active </a:t>
            </a:r>
            <a:r>
              <a:rPr lang="en-US" sz="1900" dirty="0" smtClean="0">
                <a:solidFill>
                  <a:srgbClr val="000000"/>
                </a:solidFill>
              </a:rPr>
              <a:t>segment </a:t>
            </a:r>
            <a:r>
              <a:rPr lang="en-US" sz="1900" dirty="0" smtClean="0"/>
              <a:t>is </a:t>
            </a:r>
            <a:r>
              <a:rPr lang="en-US" sz="1900" dirty="0" smtClean="0"/>
              <a:t>full</a:t>
            </a:r>
          </a:p>
          <a:p>
            <a:pPr lvl="1"/>
            <a:r>
              <a:rPr lang="en-US" sz="1500" dirty="0"/>
              <a:t>Becomes </a:t>
            </a:r>
            <a:r>
              <a:rPr lang="en-US" sz="1500" dirty="0" smtClean="0">
                <a:solidFill>
                  <a:schemeClr val="accent6"/>
                </a:solidFill>
              </a:rPr>
              <a:t>immutable segment </a:t>
            </a:r>
            <a:r>
              <a:rPr lang="en-US" sz="1500" dirty="0"/>
              <a:t>(snapshot)</a:t>
            </a:r>
          </a:p>
          <a:p>
            <a:pPr lvl="1"/>
            <a:r>
              <a:rPr lang="en-US" sz="1500" dirty="0"/>
              <a:t>A new </a:t>
            </a:r>
            <a:r>
              <a:rPr lang="en-US" sz="1500" dirty="0">
                <a:solidFill>
                  <a:srgbClr val="9600FF"/>
                </a:solidFill>
              </a:rPr>
              <a:t>mutable</a:t>
            </a:r>
            <a:r>
              <a:rPr lang="en-US" sz="1500" dirty="0"/>
              <a:t> (active) </a:t>
            </a:r>
            <a:r>
              <a:rPr lang="en-US" sz="1500" dirty="0">
                <a:solidFill>
                  <a:srgbClr val="9600FF"/>
                </a:solidFill>
              </a:rPr>
              <a:t>segment</a:t>
            </a:r>
            <a:r>
              <a:rPr lang="en-US" sz="1500" dirty="0"/>
              <a:t> serves writes</a:t>
            </a:r>
          </a:p>
          <a:p>
            <a:pPr lvl="1"/>
            <a:r>
              <a:rPr lang="en-US" sz="1500" dirty="0" smtClean="0"/>
              <a:t>Flushed to disk, truncate WAL</a:t>
            </a:r>
          </a:p>
          <a:p>
            <a:r>
              <a:rPr lang="en-US" sz="1900" dirty="0" smtClean="0"/>
              <a:t>On-Disk compaction reads a few files, merge-sorts them, writes back new files</a:t>
            </a:r>
            <a:endParaRPr lang="en-US" sz="1900" dirty="0"/>
          </a:p>
        </p:txBody>
      </p:sp>
      <p:sp>
        <p:nvSpPr>
          <p:cNvPr id="4" name="Slide Number Placeholder 3"/>
          <p:cNvSpPr>
            <a:spLocks noGrp="1"/>
          </p:cNvSpPr>
          <p:nvPr>
            <p:ph type="sldNum" sz="quarter" idx="11"/>
          </p:nvPr>
        </p:nvSpPr>
        <p:spPr/>
        <p:txBody>
          <a:bodyPr/>
          <a:lstStyle/>
          <a:p>
            <a:fld id="{99921478-9A63-450E-8942-C240FE31B1C1}" type="slidenum">
              <a:rPr lang="en-US" smtClean="0"/>
              <a:pPr/>
              <a:t>10</a:t>
            </a:fld>
            <a:endParaRPr lang="en-US" dirty="0"/>
          </a:p>
        </p:txBody>
      </p:sp>
      <p:sp>
        <p:nvSpPr>
          <p:cNvPr id="6" name="Title 5"/>
          <p:cNvSpPr>
            <a:spLocks noGrp="1"/>
          </p:cNvSpPr>
          <p:nvPr>
            <p:ph type="title"/>
          </p:nvPr>
        </p:nvSpPr>
        <p:spPr/>
        <p:txBody>
          <a:bodyPr/>
          <a:lstStyle/>
          <a:p>
            <a:r>
              <a:rPr lang="en-US" dirty="0" err="1" smtClean="0"/>
              <a:t>HBase</a:t>
            </a:r>
            <a:r>
              <a:rPr lang="en-US" dirty="0" smtClean="0"/>
              <a:t> Writes</a:t>
            </a:r>
            <a:endParaRPr lang="en-US" dirty="0"/>
          </a:p>
        </p:txBody>
      </p:sp>
      <p:cxnSp>
        <p:nvCxnSpPr>
          <p:cNvPr id="7" name="Straight Connector 6"/>
          <p:cNvCxnSpPr/>
          <p:nvPr/>
        </p:nvCxnSpPr>
        <p:spPr>
          <a:xfrm>
            <a:off x="4464705" y="903439"/>
            <a:ext cx="1825" cy="1868996"/>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1" name="Rounded Rectangle 10"/>
          <p:cNvSpPr/>
          <p:nvPr/>
        </p:nvSpPr>
        <p:spPr>
          <a:xfrm>
            <a:off x="2798816" y="2195520"/>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100" dirty="0" smtClean="0">
                <a:solidFill>
                  <a:srgbClr val="000000"/>
                </a:solidFill>
                <a:effectLst/>
                <a:ea typeface="ＭＳ 明朝"/>
                <a:cs typeface="Times New Roman"/>
              </a:rPr>
              <a:t>Snap-shot</a:t>
            </a:r>
            <a:endParaRPr lang="en-US" sz="1200" dirty="0">
              <a:effectLst/>
              <a:ea typeface="ＭＳ 明朝"/>
              <a:cs typeface="Times New Roman"/>
            </a:endParaRPr>
          </a:p>
        </p:txBody>
      </p:sp>
      <p:sp>
        <p:nvSpPr>
          <p:cNvPr id="12" name="Rounded Rectangle 11"/>
          <p:cNvSpPr/>
          <p:nvPr/>
        </p:nvSpPr>
        <p:spPr>
          <a:xfrm>
            <a:off x="5441387" y="1325066"/>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16" name="TextBox 15"/>
          <p:cNvSpPr txBox="1"/>
          <p:nvPr/>
        </p:nvSpPr>
        <p:spPr>
          <a:xfrm>
            <a:off x="5225232" y="2115146"/>
            <a:ext cx="590338" cy="276999"/>
          </a:xfrm>
          <a:prstGeom prst="rect">
            <a:avLst/>
          </a:prstGeom>
          <a:noFill/>
        </p:spPr>
        <p:txBody>
          <a:bodyPr wrap="none" rtlCol="0">
            <a:spAutoFit/>
          </a:bodyPr>
          <a:lstStyle/>
          <a:p>
            <a:r>
              <a:rPr lang="en-US" sz="1200" b="1" i="1" dirty="0" smtClean="0">
                <a:solidFill>
                  <a:schemeClr val="tx1"/>
                </a:solidFill>
              </a:rPr>
              <a:t>flush</a:t>
            </a:r>
            <a:endParaRPr lang="en-US" sz="1200" i="1" dirty="0"/>
          </a:p>
        </p:txBody>
      </p:sp>
      <p:sp>
        <p:nvSpPr>
          <p:cNvPr id="17" name="TextBox 16"/>
          <p:cNvSpPr txBox="1"/>
          <p:nvPr/>
        </p:nvSpPr>
        <p:spPr>
          <a:xfrm>
            <a:off x="3608080" y="2505442"/>
            <a:ext cx="851515" cy="307777"/>
          </a:xfrm>
          <a:prstGeom prst="rect">
            <a:avLst/>
          </a:prstGeom>
          <a:noFill/>
        </p:spPr>
        <p:txBody>
          <a:bodyPr wrap="none" rtlCol="0">
            <a:spAutoFit/>
          </a:bodyPr>
          <a:lstStyle/>
          <a:p>
            <a:r>
              <a:rPr lang="en-US" sz="1400" dirty="0" smtClean="0">
                <a:solidFill>
                  <a:schemeClr val="tx1"/>
                </a:solidFill>
              </a:rPr>
              <a:t>memory</a:t>
            </a:r>
            <a:endParaRPr lang="en-US" sz="1400" dirty="0"/>
          </a:p>
        </p:txBody>
      </p:sp>
      <p:sp>
        <p:nvSpPr>
          <p:cNvPr id="18" name="TextBox 17"/>
          <p:cNvSpPr txBox="1"/>
          <p:nvPr/>
        </p:nvSpPr>
        <p:spPr>
          <a:xfrm>
            <a:off x="4530025" y="2514967"/>
            <a:ext cx="673394" cy="307777"/>
          </a:xfrm>
          <a:prstGeom prst="rect">
            <a:avLst/>
          </a:prstGeom>
          <a:noFill/>
        </p:spPr>
        <p:txBody>
          <a:bodyPr wrap="none" rtlCol="0">
            <a:spAutoFit/>
          </a:bodyPr>
          <a:lstStyle/>
          <a:p>
            <a:r>
              <a:rPr lang="en-US" sz="1400" dirty="0" smtClean="0">
                <a:solidFill>
                  <a:schemeClr val="tx1"/>
                </a:solidFill>
              </a:rPr>
              <a:t>HDFS</a:t>
            </a:r>
            <a:endParaRPr lang="en-US" sz="1400" dirty="0"/>
          </a:p>
        </p:txBody>
      </p:sp>
      <p:sp>
        <p:nvSpPr>
          <p:cNvPr id="19" name="Down Arrow 18"/>
          <p:cNvSpPr/>
          <p:nvPr/>
        </p:nvSpPr>
        <p:spPr>
          <a:xfrm>
            <a:off x="3008366" y="1764689"/>
            <a:ext cx="222250" cy="41433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p:nvSpPr>
        <p:spPr>
          <a:xfrm>
            <a:off x="2798816" y="1325066"/>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dirty="0" smtClean="0">
                <a:solidFill>
                  <a:srgbClr val="000000"/>
                </a:solidFill>
                <a:effectLst/>
                <a:ea typeface="ＭＳ 明朝"/>
                <a:cs typeface="Times New Roman"/>
              </a:rPr>
              <a:t>active</a:t>
            </a:r>
            <a:endParaRPr lang="en-US" sz="1000" dirty="0">
              <a:effectLst/>
              <a:ea typeface="ＭＳ 明朝"/>
              <a:cs typeface="Times New Roman"/>
            </a:endParaRPr>
          </a:p>
        </p:txBody>
      </p:sp>
      <p:sp>
        <p:nvSpPr>
          <p:cNvPr id="21" name="TextBox 20"/>
          <p:cNvSpPr txBox="1"/>
          <p:nvPr/>
        </p:nvSpPr>
        <p:spPr>
          <a:xfrm>
            <a:off x="1650043" y="1863666"/>
            <a:ext cx="1462497" cy="276999"/>
          </a:xfrm>
          <a:prstGeom prst="rect">
            <a:avLst/>
          </a:prstGeom>
          <a:noFill/>
        </p:spPr>
        <p:txBody>
          <a:bodyPr wrap="none" rtlCol="0">
            <a:spAutoFit/>
          </a:bodyPr>
          <a:lstStyle/>
          <a:p>
            <a:r>
              <a:rPr lang="en-US" sz="1200" b="1" i="1" dirty="0" smtClean="0">
                <a:solidFill>
                  <a:schemeClr val="tx1"/>
                </a:solidFill>
              </a:rPr>
              <a:t>prepare-for-flush</a:t>
            </a:r>
            <a:endParaRPr lang="en-US" sz="1200" i="1" dirty="0"/>
          </a:p>
        </p:txBody>
      </p:sp>
      <p:sp>
        <p:nvSpPr>
          <p:cNvPr id="22" name="Right Brace 21"/>
          <p:cNvSpPr/>
          <p:nvPr/>
        </p:nvSpPr>
        <p:spPr>
          <a:xfrm>
            <a:off x="6721839" y="1325066"/>
            <a:ext cx="224791" cy="771525"/>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6878019" y="1572998"/>
            <a:ext cx="914400" cy="369332"/>
          </a:xfrm>
          <a:prstGeom prst="rect">
            <a:avLst/>
          </a:prstGeom>
          <a:noFill/>
        </p:spPr>
        <p:txBody>
          <a:bodyPr wrap="square" rtlCol="0">
            <a:spAutoFit/>
          </a:bodyPr>
          <a:lstStyle/>
          <a:p>
            <a:pPr algn="ctr"/>
            <a:r>
              <a:rPr lang="en-US" dirty="0" err="1" smtClean="0"/>
              <a:t>Hfiles</a:t>
            </a:r>
            <a:endParaRPr lang="en-US" baseline="-25000" dirty="0"/>
          </a:p>
        </p:txBody>
      </p:sp>
      <p:sp>
        <p:nvSpPr>
          <p:cNvPr id="24" name="Rounded Rectangle 23"/>
          <p:cNvSpPr/>
          <p:nvPr/>
        </p:nvSpPr>
        <p:spPr>
          <a:xfrm>
            <a:off x="5593787" y="1439366"/>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5" name="Rounded Rectangle 24"/>
          <p:cNvSpPr/>
          <p:nvPr/>
        </p:nvSpPr>
        <p:spPr>
          <a:xfrm>
            <a:off x="5746187" y="1553666"/>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6" name="Rounded Rectangle 25"/>
          <p:cNvSpPr/>
          <p:nvPr/>
        </p:nvSpPr>
        <p:spPr>
          <a:xfrm>
            <a:off x="5898587" y="1667966"/>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7" name="Bent-Up Arrow 26"/>
          <p:cNvSpPr/>
          <p:nvPr/>
        </p:nvSpPr>
        <p:spPr>
          <a:xfrm>
            <a:off x="3484621" y="2102091"/>
            <a:ext cx="2794971" cy="309563"/>
          </a:xfrm>
          <a:prstGeom prst="bentUpArrow">
            <a:avLst>
              <a:gd name="adj1" fmla="val 21969"/>
              <a:gd name="adj2" fmla="val 21465"/>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solidFill>
                <a:schemeClr val="tx1"/>
              </a:solidFill>
            </a:endParaRPr>
          </a:p>
        </p:txBody>
      </p:sp>
      <p:sp>
        <p:nvSpPr>
          <p:cNvPr id="34" name="Rectangle 33"/>
          <p:cNvSpPr/>
          <p:nvPr/>
        </p:nvSpPr>
        <p:spPr>
          <a:xfrm>
            <a:off x="4980960"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5" name="Rectangle 34"/>
          <p:cNvSpPr/>
          <p:nvPr/>
        </p:nvSpPr>
        <p:spPr>
          <a:xfrm>
            <a:off x="5141901"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6" name="Rectangle 35"/>
          <p:cNvSpPr/>
          <p:nvPr/>
        </p:nvSpPr>
        <p:spPr>
          <a:xfrm>
            <a:off x="5302842"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7" name="Rectangle 36"/>
          <p:cNvSpPr/>
          <p:nvPr/>
        </p:nvSpPr>
        <p:spPr>
          <a:xfrm>
            <a:off x="5463783"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8" name="Rectangle 37"/>
          <p:cNvSpPr/>
          <p:nvPr/>
        </p:nvSpPr>
        <p:spPr>
          <a:xfrm>
            <a:off x="5624724"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9" name="Rectangle 38"/>
          <p:cNvSpPr/>
          <p:nvPr/>
        </p:nvSpPr>
        <p:spPr>
          <a:xfrm>
            <a:off x="5785665"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0" name="Rectangle 39"/>
          <p:cNvSpPr/>
          <p:nvPr/>
        </p:nvSpPr>
        <p:spPr>
          <a:xfrm>
            <a:off x="5946606"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1" name="Rectangle 40"/>
          <p:cNvSpPr/>
          <p:nvPr/>
        </p:nvSpPr>
        <p:spPr>
          <a:xfrm>
            <a:off x="6107547"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2" name="Rectangle 41"/>
          <p:cNvSpPr/>
          <p:nvPr/>
        </p:nvSpPr>
        <p:spPr>
          <a:xfrm>
            <a:off x="6268490" y="1017990"/>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3" name="TextBox 42"/>
          <p:cNvSpPr txBox="1"/>
          <p:nvPr/>
        </p:nvSpPr>
        <p:spPr>
          <a:xfrm>
            <a:off x="6551751" y="949501"/>
            <a:ext cx="569387" cy="307777"/>
          </a:xfrm>
          <a:prstGeom prst="rect">
            <a:avLst/>
          </a:prstGeom>
          <a:noFill/>
        </p:spPr>
        <p:txBody>
          <a:bodyPr wrap="none" rtlCol="0">
            <a:spAutoFit/>
          </a:bodyPr>
          <a:lstStyle/>
          <a:p>
            <a:r>
              <a:rPr lang="en-US" sz="1400" dirty="0" smtClean="0">
                <a:solidFill>
                  <a:schemeClr val="tx1"/>
                </a:solidFill>
              </a:rPr>
              <a:t>WAL</a:t>
            </a:r>
            <a:endParaRPr lang="en-US" sz="1400" dirty="0"/>
          </a:p>
        </p:txBody>
      </p:sp>
      <p:grpSp>
        <p:nvGrpSpPr>
          <p:cNvPr id="50" name="Group 49"/>
          <p:cNvGrpSpPr/>
          <p:nvPr/>
        </p:nvGrpSpPr>
        <p:grpSpPr>
          <a:xfrm>
            <a:off x="847767" y="1266996"/>
            <a:ext cx="1961296" cy="369332"/>
            <a:chOff x="1228298" y="4889804"/>
            <a:chExt cx="1961296" cy="656587"/>
          </a:xfrm>
        </p:grpSpPr>
        <p:cxnSp>
          <p:nvCxnSpPr>
            <p:cNvPr id="51" name="Straight Arrow Connector 50"/>
            <p:cNvCxnSpPr/>
            <p:nvPr/>
          </p:nvCxnSpPr>
          <p:spPr>
            <a:xfrm>
              <a:off x="1228298" y="5534827"/>
              <a:ext cx="1961296" cy="8409"/>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514943" y="4889804"/>
              <a:ext cx="684853" cy="656587"/>
            </a:xfrm>
            <a:prstGeom prst="rect">
              <a:avLst/>
            </a:prstGeom>
            <a:noFill/>
          </p:spPr>
          <p:txBody>
            <a:bodyPr wrap="none" rtlCol="0">
              <a:spAutoFit/>
            </a:bodyPr>
            <a:lstStyle/>
            <a:p>
              <a:r>
                <a:rPr lang="en-US" dirty="0" smtClean="0"/>
                <a:t>write</a:t>
              </a:r>
              <a:endParaRPr lang="en-US" dirty="0"/>
            </a:p>
          </p:txBody>
        </p:sp>
      </p:grpSp>
      <p:cxnSp>
        <p:nvCxnSpPr>
          <p:cNvPr id="53" name="Straight Arrow Connector 36"/>
          <p:cNvCxnSpPr>
            <a:endCxn id="34" idx="1"/>
          </p:cNvCxnSpPr>
          <p:nvPr/>
        </p:nvCxnSpPr>
        <p:spPr>
          <a:xfrm flipV="1">
            <a:off x="2131918" y="1086718"/>
            <a:ext cx="2849047" cy="549632"/>
          </a:xfrm>
          <a:prstGeom prst="bentConnector3">
            <a:avLst>
              <a:gd name="adj1" fmla="val -259"/>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847728" y="2122022"/>
            <a:ext cx="1750684" cy="691197"/>
            <a:chOff x="6891650" y="2200819"/>
            <a:chExt cx="1750684" cy="691197"/>
          </a:xfrm>
        </p:grpSpPr>
        <p:sp>
          <p:nvSpPr>
            <p:cNvPr id="3" name="Curved Left Arrow 2"/>
            <p:cNvSpPr/>
            <p:nvPr/>
          </p:nvSpPr>
          <p:spPr>
            <a:xfrm>
              <a:off x="7763301" y="2387673"/>
              <a:ext cx="573518" cy="327672"/>
            </a:xfrm>
            <a:prstGeom prst="curvedLeftArrow">
              <a:avLst>
                <a:gd name="adj1" fmla="val 25000"/>
                <a:gd name="adj2" fmla="val 50000"/>
                <a:gd name="adj3" fmla="val 38422"/>
              </a:avLst>
            </a:prstGeom>
            <a:solidFill>
              <a:schemeClr val="accent1">
                <a:lumMod val="40000"/>
                <a:lumOff val="6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lnSpcReduction="10000"/>
            </a:bodyPr>
            <a:lstStyle/>
            <a:p>
              <a:pPr algn="ctr"/>
              <a:endPar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31" name="Curved Left Arrow 30"/>
            <p:cNvSpPr/>
            <p:nvPr/>
          </p:nvSpPr>
          <p:spPr>
            <a:xfrm rot="10800000">
              <a:off x="7199075" y="2347246"/>
              <a:ext cx="523995" cy="336602"/>
            </a:xfrm>
            <a:prstGeom prst="curvedLeftArrow">
              <a:avLst>
                <a:gd name="adj1" fmla="val 25000"/>
                <a:gd name="adj2" fmla="val 50000"/>
                <a:gd name="adj3" fmla="val 41333"/>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5" name="Rectangle 4"/>
            <p:cNvSpPr/>
            <p:nvPr/>
          </p:nvSpPr>
          <p:spPr>
            <a:xfrm>
              <a:off x="6891650" y="2200819"/>
              <a:ext cx="1750684" cy="691197"/>
            </a:xfrm>
            <a:prstGeom prst="rect">
              <a:avLst/>
            </a:prstGeom>
            <a:noFill/>
          </p:spPr>
          <p:txBody>
            <a:bodyPr wrap="none" lIns="91440" tIns="45720" rIns="91440" bIns="45720">
              <a:prstTxWarp prst="textButtonPour">
                <a:avLst>
                  <a:gd name="adj1" fmla="val 10764349"/>
                  <a:gd name="adj2" fmla="val 56486"/>
                </a:avLst>
              </a:prstTxWarp>
              <a:spAutoFit/>
            </a:bodyPr>
            <a:lstStyle/>
            <a:p>
              <a:pPr algn="ctr"/>
              <a:r>
                <a:rPr lang="en-US" sz="54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rPr>
                <a:t>on-disk</a:t>
              </a:r>
            </a:p>
            <a:p>
              <a:pPr algn="ctr"/>
              <a:endParaRPr lang="en-US" sz="54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endParaRPr>
            </a:p>
            <a:p>
              <a:pPr algn="ctr"/>
              <a:r>
                <a:rPr lang="en-US" sz="54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rPr>
                <a:t>compaction</a:t>
              </a:r>
              <a:endParaRPr lang="en-US" sz="5400" b="1" dirty="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endParaRPr>
            </a:p>
          </p:txBody>
        </p:sp>
      </p:grpSp>
      <p:sp>
        <p:nvSpPr>
          <p:cNvPr id="8" name="Frame 7"/>
          <p:cNvSpPr/>
          <p:nvPr/>
        </p:nvSpPr>
        <p:spPr>
          <a:xfrm>
            <a:off x="991552" y="919633"/>
            <a:ext cx="3008078" cy="1887434"/>
          </a:xfrm>
          <a:prstGeom prst="frame">
            <a:avLst>
              <a:gd name="adj1" fmla="val 3056"/>
            </a:avLst>
          </a:prstGeom>
          <a:solidFill>
            <a:schemeClr val="accent6">
              <a:lumMod val="20000"/>
              <a:lumOff val="80000"/>
            </a:schemeClr>
          </a:solidFill>
          <a:ln w="3175">
            <a:solidFill>
              <a:schemeClr val="accent6"/>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algn="ctr"/>
            <a:endParaRPr lang="en-US" sz="1600" dirty="0" err="1" smtClean="0">
              <a:solidFill>
                <a:schemeClr val="tx1"/>
              </a:solidFill>
              <a:latin typeface="Arial" pitchFamily="34" charset="0"/>
              <a:cs typeface="Arial" pitchFamily="34" charset="0"/>
            </a:endParaRPr>
          </a:p>
        </p:txBody>
      </p:sp>
      <p:sp>
        <p:nvSpPr>
          <p:cNvPr id="10" name="TextBox 9"/>
          <p:cNvSpPr txBox="1"/>
          <p:nvPr/>
        </p:nvSpPr>
        <p:spPr>
          <a:xfrm>
            <a:off x="2339618" y="724044"/>
            <a:ext cx="914400" cy="914400"/>
          </a:xfrm>
          <a:prstGeom prst="rect">
            <a:avLst/>
          </a:prstGeom>
          <a:noFill/>
          <a:ln>
            <a:noFill/>
          </a:ln>
        </p:spPr>
        <p:txBody>
          <a:bodyPr wrap="none" rtlCol="0">
            <a:normAutofit/>
          </a:bodyPr>
          <a:lstStyle/>
          <a:p>
            <a:r>
              <a:rPr lang="en-US" sz="1600" dirty="0" err="1" smtClean="0"/>
              <a:t>DefaultMemStore</a:t>
            </a:r>
            <a:endParaRPr lang="en-US" sz="1600" dirty="0" smtClean="0"/>
          </a:p>
        </p:txBody>
      </p:sp>
    </p:spTree>
    <p:custDataLst>
      <p:tags r:id="rId1"/>
    </p:custDataLst>
    <p:extLst>
      <p:ext uri="{BB962C8B-B14F-4D97-AF65-F5344CB8AC3E}">
        <p14:creationId xmlns:p14="http://schemas.microsoft.com/office/powerpoint/2010/main" val="2502228202"/>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
                                            <p:txEl>
                                              <p:pRg st="4" end="4"/>
                                            </p:txEl>
                                          </p:spTgt>
                                        </p:tgtEl>
                                        <p:attrNameLst>
                                          <p:attrName>style.visibility</p:attrName>
                                        </p:attrNameLst>
                                      </p:cBhvr>
                                      <p:to>
                                        <p:strVal val="visible"/>
                                      </p:to>
                                    </p:set>
                                  </p:childTnLst>
                                </p:cTn>
                              </p:par>
                            </p:childTnLst>
                          </p:cTn>
                        </p:par>
                        <p:par>
                          <p:cTn id="49" fill="hold">
                            <p:stCondLst>
                              <p:cond delay="0"/>
                            </p:stCondLst>
                            <p:childTnLst>
                              <p:par>
                                <p:cTn id="50" presetID="2" presetClass="exit" presetSubtype="2" fill="hold" grpId="1" nodeType="afterEffect">
                                  <p:stCondLst>
                                    <p:cond delay="0"/>
                                  </p:stCondLst>
                                  <p:childTnLst>
                                    <p:anim calcmode="lin" valueType="num">
                                      <p:cBhvr additive="base">
                                        <p:cTn id="51" dur="1000"/>
                                        <p:tgtEl>
                                          <p:spTgt spid="42"/>
                                        </p:tgtEl>
                                        <p:attrNameLst>
                                          <p:attrName>ppt_x</p:attrName>
                                        </p:attrNameLst>
                                      </p:cBhvr>
                                      <p:tavLst>
                                        <p:tav tm="0">
                                          <p:val>
                                            <p:strVal val="ppt_x"/>
                                          </p:val>
                                        </p:tav>
                                        <p:tav tm="100000">
                                          <p:val>
                                            <p:strVal val="1+ppt_w/2"/>
                                          </p:val>
                                        </p:tav>
                                      </p:tavLst>
                                    </p:anim>
                                    <p:anim calcmode="lin" valueType="num">
                                      <p:cBhvr additive="base">
                                        <p:cTn id="52" dur="1000"/>
                                        <p:tgtEl>
                                          <p:spTgt spid="42"/>
                                        </p:tgtEl>
                                        <p:attrNameLst>
                                          <p:attrName>ppt_y</p:attrName>
                                        </p:attrNameLst>
                                      </p:cBhvr>
                                      <p:tavLst>
                                        <p:tav tm="0">
                                          <p:val>
                                            <p:strVal val="ppt_y"/>
                                          </p:val>
                                        </p:tav>
                                        <p:tav tm="100000">
                                          <p:val>
                                            <p:strVal val="ppt_y"/>
                                          </p:val>
                                        </p:tav>
                                      </p:tavLst>
                                    </p:anim>
                                    <p:set>
                                      <p:cBhvr>
                                        <p:cTn id="53" dur="1" fill="hold">
                                          <p:stCondLst>
                                            <p:cond delay="999"/>
                                          </p:stCondLst>
                                        </p:cTn>
                                        <p:tgtEl>
                                          <p:spTgt spid="42"/>
                                        </p:tgtEl>
                                        <p:attrNameLst>
                                          <p:attrName>style.visibility</p:attrName>
                                        </p:attrNameLst>
                                      </p:cBhvr>
                                      <p:to>
                                        <p:strVal val="hidden"/>
                                      </p:to>
                                    </p:set>
                                  </p:childTnLst>
                                </p:cTn>
                              </p:par>
                              <p:par>
                                <p:cTn id="54" presetID="2" presetClass="exit" presetSubtype="2" fill="hold" grpId="1" nodeType="withEffect">
                                  <p:stCondLst>
                                    <p:cond delay="0"/>
                                  </p:stCondLst>
                                  <p:childTnLst>
                                    <p:anim calcmode="lin" valueType="num">
                                      <p:cBhvr additive="base">
                                        <p:cTn id="55" dur="500"/>
                                        <p:tgtEl>
                                          <p:spTgt spid="41"/>
                                        </p:tgtEl>
                                        <p:attrNameLst>
                                          <p:attrName>ppt_x</p:attrName>
                                        </p:attrNameLst>
                                      </p:cBhvr>
                                      <p:tavLst>
                                        <p:tav tm="0">
                                          <p:val>
                                            <p:strVal val="ppt_x"/>
                                          </p:val>
                                        </p:tav>
                                        <p:tav tm="100000">
                                          <p:val>
                                            <p:strVal val="1+ppt_w/2"/>
                                          </p:val>
                                        </p:tav>
                                      </p:tavLst>
                                    </p:anim>
                                    <p:anim calcmode="lin" valueType="num">
                                      <p:cBhvr additive="base">
                                        <p:cTn id="56" dur="500"/>
                                        <p:tgtEl>
                                          <p:spTgt spid="41"/>
                                        </p:tgtEl>
                                        <p:attrNameLst>
                                          <p:attrName>ppt_y</p:attrName>
                                        </p:attrNameLst>
                                      </p:cBhvr>
                                      <p:tavLst>
                                        <p:tav tm="0">
                                          <p:val>
                                            <p:strVal val="ppt_y"/>
                                          </p:val>
                                        </p:tav>
                                        <p:tav tm="100000">
                                          <p:val>
                                            <p:strVal val="ppt_y"/>
                                          </p:val>
                                        </p:tav>
                                      </p:tavLst>
                                    </p:anim>
                                    <p:set>
                                      <p:cBhvr>
                                        <p:cTn id="57" dur="1" fill="hold">
                                          <p:stCondLst>
                                            <p:cond delay="499"/>
                                          </p:stCondLst>
                                        </p:cTn>
                                        <p:tgtEl>
                                          <p:spTgt spid="41"/>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2">
                                            <p:txEl>
                                              <p:pRg st="5" end="5"/>
                                            </p:txEl>
                                          </p:spTgt>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9"/>
                                        </p:tgtEl>
                                        <p:attrNameLst>
                                          <p:attrName>style.visibility</p:attrName>
                                        </p:attrNameLst>
                                      </p:cBhvr>
                                      <p:to>
                                        <p:strVal val="visible"/>
                                      </p:to>
                                    </p:set>
                                  </p:childTnLst>
                                </p:cTn>
                              </p:par>
                            </p:childTnLst>
                          </p:cTn>
                        </p:par>
                        <p:par>
                          <p:cTn id="64" fill="hold">
                            <p:stCondLst>
                              <p:cond delay="0"/>
                            </p:stCondLst>
                            <p:childTnLst>
                              <p:par>
                                <p:cTn id="65" presetID="1" presetClass="exit" presetSubtype="0" fill="hold" grpId="0" nodeType="afterEffect">
                                  <p:stCondLst>
                                    <p:cond delay="1000"/>
                                  </p:stCondLst>
                                  <p:childTnLst>
                                    <p:set>
                                      <p:cBhvr>
                                        <p:cTn id="66" dur="1" fill="hold">
                                          <p:stCondLst>
                                            <p:cond delay="0"/>
                                          </p:stCondLst>
                                        </p:cTn>
                                        <p:tgtEl>
                                          <p:spTgt spid="12"/>
                                        </p:tgtEl>
                                        <p:attrNameLst>
                                          <p:attrName>style.visibility</p:attrName>
                                        </p:attrNameLst>
                                      </p:cBhvr>
                                      <p:to>
                                        <p:strVal val="hidden"/>
                                      </p:to>
                                    </p:set>
                                  </p:childTnLst>
                                </p:cTn>
                              </p:par>
                            </p:childTnLst>
                          </p:cTn>
                        </p:par>
                        <p:par>
                          <p:cTn id="67" fill="hold">
                            <p:stCondLst>
                              <p:cond delay="1000"/>
                            </p:stCondLst>
                            <p:childTnLst>
                              <p:par>
                                <p:cTn id="68" presetID="1" presetClass="exit"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0"/>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p:bldP spid="19" grpId="0" animBg="1"/>
      <p:bldP spid="21" grpId="0"/>
      <p:bldP spid="25" grpId="0" animBg="1"/>
      <p:bldP spid="27" grpId="0" animBg="1"/>
      <p:bldP spid="34" grpId="0" animBg="1"/>
      <p:bldP spid="35" grpId="0" animBg="1"/>
      <p:bldP spid="36" grpId="0" animBg="1"/>
      <p:bldP spid="37" grpId="0" animBg="1"/>
      <p:bldP spid="38" grpId="0" animBg="1"/>
      <p:bldP spid="39" grpId="0" animBg="1"/>
      <p:bldP spid="40" grpId="0" animBg="1"/>
      <p:bldP spid="41" grpId="0" animBg="1"/>
      <p:bldP spid="41" grpId="1" animBg="1"/>
      <p:bldP spid="42" grpId="0" animBg="1"/>
      <p:bldP spid="42" grpId="1" animBg="1"/>
      <p:bldP spid="43" grpId="0"/>
      <p:bldP spid="8"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11</a:t>
            </a:fld>
            <a:endParaRPr lang="en-US"/>
          </a:p>
        </p:txBody>
      </p:sp>
      <p:sp>
        <p:nvSpPr>
          <p:cNvPr id="5" name="Content Placeholder 4"/>
          <p:cNvSpPr>
            <a:spLocks noGrp="1"/>
          </p:cNvSpPr>
          <p:nvPr>
            <p:ph sz="quarter" idx="18"/>
          </p:nvPr>
        </p:nvSpPr>
        <p:spPr/>
        <p:txBody>
          <a:bodyPr/>
          <a:lstStyle/>
          <a:p>
            <a:r>
              <a:rPr lang="en-US" dirty="0" smtClean="0"/>
              <a:t>Motivation &amp; Background</a:t>
            </a:r>
            <a:endParaRPr lang="en-US" dirty="0"/>
          </a:p>
          <a:p>
            <a:r>
              <a:rPr lang="en-US" dirty="0"/>
              <a:t>In-Memory Basic Compaction</a:t>
            </a:r>
          </a:p>
          <a:p>
            <a:r>
              <a:rPr lang="en-US" dirty="0"/>
              <a:t>In-Memory Eager Compaction </a:t>
            </a:r>
          </a:p>
          <a:p>
            <a:r>
              <a:rPr lang="en-US" dirty="0"/>
              <a:t>Evaluation</a:t>
            </a:r>
          </a:p>
          <a:p>
            <a:endParaRPr lang="en-US" dirty="0" smtClean="0"/>
          </a:p>
          <a:p>
            <a:endParaRPr lang="en-US" dirty="0"/>
          </a:p>
        </p:txBody>
      </p:sp>
      <p:pic>
        <p:nvPicPr>
          <p:cNvPr id="6" name="Picture 5" descr="skd181702sdc.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87079" y="232209"/>
            <a:ext cx="3721330" cy="4783373"/>
          </a:xfrm>
          <a:prstGeom prst="rect">
            <a:avLst/>
          </a:prstGeom>
        </p:spPr>
      </p:pic>
      <p:sp>
        <p:nvSpPr>
          <p:cNvPr id="7" name="TextBox 6"/>
          <p:cNvSpPr txBox="1"/>
          <p:nvPr/>
        </p:nvSpPr>
        <p:spPr>
          <a:xfrm>
            <a:off x="6668679" y="1511987"/>
            <a:ext cx="1814231" cy="1249987"/>
          </a:xfrm>
          <a:prstGeom prst="rect">
            <a:avLst/>
          </a:prstGeom>
          <a:noFill/>
          <a:ln>
            <a:noFill/>
          </a:ln>
        </p:spPr>
        <p:txBody>
          <a:bodyPr wrap="none" rtlCol="0">
            <a:normAutofit/>
          </a:bodyPr>
          <a:lstStyle/>
          <a:p>
            <a:pPr algn="ctr"/>
            <a:r>
              <a:rPr lang="en-US" sz="2400" dirty="0" smtClean="0"/>
              <a:t>In-Memory </a:t>
            </a:r>
          </a:p>
          <a:p>
            <a:pPr algn="ctr"/>
            <a:r>
              <a:rPr lang="en-US" sz="2400" b="1" dirty="0" smtClean="0"/>
              <a:t>Basic</a:t>
            </a:r>
          </a:p>
          <a:p>
            <a:pPr algn="ctr"/>
            <a:r>
              <a:rPr lang="en-US" sz="2400" dirty="0" smtClean="0"/>
              <a:t>Compaction </a:t>
            </a:r>
          </a:p>
        </p:txBody>
      </p:sp>
    </p:spTree>
    <p:extLst>
      <p:ext uri="{BB962C8B-B14F-4D97-AF65-F5344CB8AC3E}">
        <p14:creationId xmlns:p14="http://schemas.microsoft.com/office/powerpoint/2010/main" val="301696347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5966355" y="2525055"/>
            <a:ext cx="1766957" cy="938696"/>
          </a:xfrm>
          <a:prstGeom prst="roundRect">
            <a:avLst/>
          </a:prstGeom>
          <a:ln/>
        </p:spPr>
        <p:style>
          <a:lnRef idx="2">
            <a:schemeClr val="dk1"/>
          </a:lnRef>
          <a:fillRef idx="1">
            <a:schemeClr val="lt1"/>
          </a:fillRef>
          <a:effectRef idx="0">
            <a:schemeClr val="dk1"/>
          </a:effectRef>
          <a:fontRef idx="minor">
            <a:schemeClr val="dk1"/>
          </a:fontRef>
        </p:style>
        <p:txBody>
          <a:bodyPr rtlCol="0" anchor="t">
            <a:normAutofit/>
          </a:bodyPr>
          <a:lstStyle/>
          <a:p>
            <a:pPr algn="ctr"/>
            <a:r>
              <a:rPr lang="en-US" sz="1600" b="1" dirty="0">
                <a:solidFill>
                  <a:schemeClr val="tx1"/>
                </a:solidFill>
                <a:latin typeface="Arial" pitchFamily="34" charset="0"/>
                <a:cs typeface="Arial" pitchFamily="34" charset="0"/>
              </a:rPr>
              <a:t>a</a:t>
            </a:r>
            <a:r>
              <a:rPr lang="en-US" sz="1600" b="1" dirty="0" smtClean="0">
                <a:solidFill>
                  <a:schemeClr val="tx1"/>
                </a:solidFill>
                <a:latin typeface="Arial" pitchFamily="34" charset="0"/>
                <a:cs typeface="Arial" pitchFamily="34" charset="0"/>
              </a:rPr>
              <a:t>ctive segment</a:t>
            </a:r>
            <a:endParaRPr lang="en-US" sz="1600" b="1" dirty="0" smtClean="0">
              <a:solidFill>
                <a:schemeClr val="tx1"/>
              </a:solidFill>
              <a:latin typeface="Arial" pitchFamily="34" charset="0"/>
              <a:cs typeface="Arial" pitchFamily="34" charset="0"/>
            </a:endParaRPr>
          </a:p>
        </p:txBody>
      </p:sp>
      <p:sp>
        <p:nvSpPr>
          <p:cNvPr id="7" name="Title 6"/>
          <p:cNvSpPr>
            <a:spLocks noGrp="1"/>
          </p:cNvSpPr>
          <p:nvPr>
            <p:ph type="title"/>
          </p:nvPr>
        </p:nvSpPr>
        <p:spPr/>
        <p:txBody>
          <a:bodyPr/>
          <a:lstStyle/>
          <a:p>
            <a:r>
              <a:rPr lang="en-US" dirty="0" smtClean="0"/>
              <a:t>In-Memory Flush</a:t>
            </a:r>
            <a:endParaRPr lang="en-US" dirty="0"/>
          </a:p>
        </p:txBody>
      </p:sp>
      <p:sp>
        <p:nvSpPr>
          <p:cNvPr id="4" name="Slide Number Placeholder 3"/>
          <p:cNvSpPr>
            <a:spLocks noGrp="1"/>
          </p:cNvSpPr>
          <p:nvPr>
            <p:ph type="sldNum" sz="quarter" idx="15"/>
          </p:nvPr>
        </p:nvSpPr>
        <p:spPr/>
        <p:txBody>
          <a:bodyPr/>
          <a:lstStyle/>
          <a:p>
            <a:fld id="{99921478-9A63-450E-8942-C240FE31B1C1}" type="slidenum">
              <a:rPr lang="en-US" smtClean="0"/>
              <a:pPr/>
              <a:t>12</a:t>
            </a:fld>
            <a:endParaRPr lang="en-US"/>
          </a:p>
        </p:txBody>
      </p:sp>
      <p:sp>
        <p:nvSpPr>
          <p:cNvPr id="8" name="Content Placeholder 7"/>
          <p:cNvSpPr>
            <a:spLocks noGrp="1"/>
          </p:cNvSpPr>
          <p:nvPr>
            <p:ph sz="quarter" idx="18"/>
          </p:nvPr>
        </p:nvSpPr>
        <p:spPr/>
        <p:txBody>
          <a:bodyPr/>
          <a:lstStyle/>
          <a:p>
            <a:r>
              <a:rPr lang="en-US" dirty="0" smtClean="0"/>
              <a:t>We present cell segments</a:t>
            </a:r>
          </a:p>
          <a:p>
            <a:pPr lvl="1"/>
            <a:r>
              <a:rPr lang="en-US" dirty="0"/>
              <a:t>a</a:t>
            </a:r>
            <a:r>
              <a:rPr lang="en-US" dirty="0" smtClean="0"/>
              <a:t> set of cells inserted in a period of time</a:t>
            </a:r>
            <a:endParaRPr lang="en-US" dirty="0"/>
          </a:p>
          <a:p>
            <a:endParaRPr lang="en-US" dirty="0" smtClean="0"/>
          </a:p>
          <a:p>
            <a:r>
              <a:rPr lang="en-US" dirty="0" err="1" smtClean="0"/>
              <a:t>MemStore</a:t>
            </a:r>
            <a:r>
              <a:rPr lang="en-US" dirty="0" smtClean="0"/>
              <a:t> is a collection of segments</a:t>
            </a:r>
            <a:endParaRPr lang="en-US" dirty="0"/>
          </a:p>
        </p:txBody>
      </p:sp>
      <p:sp>
        <p:nvSpPr>
          <p:cNvPr id="9" name="Rounded Rectangle 8"/>
          <p:cNvSpPr/>
          <p:nvPr/>
        </p:nvSpPr>
        <p:spPr>
          <a:xfrm>
            <a:off x="5952435" y="298175"/>
            <a:ext cx="2407478" cy="1258956"/>
          </a:xfrm>
          <a:prstGeom prst="roundRect">
            <a:avLst/>
          </a:prstGeom>
          <a:ln/>
        </p:spPr>
        <p:style>
          <a:lnRef idx="1">
            <a:schemeClr val="accent2"/>
          </a:lnRef>
          <a:fillRef idx="2">
            <a:schemeClr val="accent2"/>
          </a:fillRef>
          <a:effectRef idx="1">
            <a:schemeClr val="accent2"/>
          </a:effectRef>
          <a:fontRef idx="minor">
            <a:schemeClr val="dk1"/>
          </a:fontRef>
        </p:style>
        <p:txBody>
          <a:bodyPr tIns="0" rtlCol="0" anchor="t">
            <a:normAutofit/>
          </a:bodyPr>
          <a:lstStyle/>
          <a:p>
            <a:pPr algn="ctr"/>
            <a:r>
              <a:rPr lang="en-US" sz="1600" b="1" dirty="0" smtClean="0">
                <a:solidFill>
                  <a:schemeClr val="tx1"/>
                </a:solidFill>
                <a:latin typeface="Arial" pitchFamily="34" charset="0"/>
                <a:cs typeface="Arial" pitchFamily="34" charset="0"/>
              </a:rPr>
              <a:t>segment</a:t>
            </a:r>
            <a:endParaRPr lang="en-US" sz="1600" b="1" dirty="0" smtClean="0">
              <a:solidFill>
                <a:schemeClr val="tx1"/>
              </a:solidFill>
              <a:latin typeface="Arial" pitchFamily="34" charset="0"/>
              <a:cs typeface="Arial" pitchFamily="34" charset="0"/>
            </a:endParaRPr>
          </a:p>
        </p:txBody>
      </p:sp>
      <p:sp>
        <p:nvSpPr>
          <p:cNvPr id="10" name="Rounded Rectangle 9"/>
          <p:cNvSpPr/>
          <p:nvPr/>
        </p:nvSpPr>
        <p:spPr>
          <a:xfrm>
            <a:off x="6151217" y="624612"/>
            <a:ext cx="2032000" cy="203641"/>
          </a:xfrm>
          <a:prstGeom prst="roundRect">
            <a:avLst/>
          </a:prstGeom>
          <a:ln/>
        </p:spPr>
        <p:style>
          <a:lnRef idx="1">
            <a:schemeClr val="accent3"/>
          </a:lnRef>
          <a:fillRef idx="2">
            <a:schemeClr val="accent3"/>
          </a:fillRef>
          <a:effectRef idx="1">
            <a:schemeClr val="accent3"/>
          </a:effectRef>
          <a:fontRef idx="minor">
            <a:schemeClr val="dk1"/>
          </a:fontRef>
        </p:style>
        <p:txBody>
          <a:bodyPr tIns="0" rtlCol="0" anchor="t">
            <a:noAutofit/>
          </a:bodyPr>
          <a:lstStyle/>
          <a:p>
            <a:pPr algn="ctr"/>
            <a:r>
              <a:rPr lang="en-US" sz="1050" dirty="0" smtClean="0">
                <a:solidFill>
                  <a:schemeClr val="tx1"/>
                </a:solidFill>
                <a:latin typeface="Arial" pitchFamily="34" charset="0"/>
                <a:cs typeface="Arial" pitchFamily="34" charset="0"/>
              </a:rPr>
              <a:t>Key to Cell Map (Index)</a:t>
            </a:r>
            <a:endParaRPr lang="en-US" sz="1050" dirty="0" smtClean="0">
              <a:solidFill>
                <a:schemeClr val="tx1"/>
              </a:solidFill>
              <a:latin typeface="Arial" pitchFamily="34" charset="0"/>
              <a:cs typeface="Arial" pitchFamily="34" charset="0"/>
            </a:endParaRPr>
          </a:p>
        </p:txBody>
      </p:sp>
      <p:sp>
        <p:nvSpPr>
          <p:cNvPr id="11" name="Rounded Rectangle 10"/>
          <p:cNvSpPr/>
          <p:nvPr/>
        </p:nvSpPr>
        <p:spPr>
          <a:xfrm>
            <a:off x="6118088" y="894516"/>
            <a:ext cx="2096008" cy="549435"/>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t">
            <a:normAutofit/>
          </a:bodyPr>
          <a:lstStyle/>
          <a:p>
            <a:pPr algn="ctr"/>
            <a:r>
              <a:rPr lang="en-US" sz="1600" dirty="0" smtClean="0">
                <a:solidFill>
                  <a:schemeClr val="tx1"/>
                </a:solidFill>
                <a:latin typeface="Arial" pitchFamily="34" charset="0"/>
                <a:cs typeface="Arial" pitchFamily="34" charset="0"/>
              </a:rPr>
              <a:t>Cells’ Data</a:t>
            </a:r>
            <a:endParaRPr lang="en-US" sz="1600" dirty="0" smtClean="0">
              <a:solidFill>
                <a:schemeClr val="tx1"/>
              </a:solidFill>
              <a:latin typeface="Arial" pitchFamily="34" charset="0"/>
              <a:cs typeface="Arial" pitchFamily="34" charset="0"/>
            </a:endParaRPr>
          </a:p>
        </p:txBody>
      </p:sp>
      <p:sp>
        <p:nvSpPr>
          <p:cNvPr id="12" name="Rounded Rectangle 11"/>
          <p:cNvSpPr/>
          <p:nvPr/>
        </p:nvSpPr>
        <p:spPr>
          <a:xfrm>
            <a:off x="5970259" y="2528959"/>
            <a:ext cx="1766957" cy="938696"/>
          </a:xfrm>
          <a:prstGeom prst="roundRect">
            <a:avLst/>
          </a:prstGeom>
          <a:ln/>
        </p:spPr>
        <p:style>
          <a:lnRef idx="2">
            <a:schemeClr val="dk1"/>
          </a:lnRef>
          <a:fillRef idx="1">
            <a:schemeClr val="lt1"/>
          </a:fillRef>
          <a:effectRef idx="0">
            <a:schemeClr val="dk1"/>
          </a:effectRef>
          <a:fontRef idx="minor">
            <a:schemeClr val="dk1"/>
          </a:fontRef>
        </p:style>
        <p:txBody>
          <a:bodyPr rtlCol="0" anchor="t">
            <a:normAutofit/>
          </a:bodyPr>
          <a:lstStyle/>
          <a:p>
            <a:pPr algn="ctr"/>
            <a:r>
              <a:rPr lang="en-US" sz="1600" b="1" dirty="0">
                <a:solidFill>
                  <a:schemeClr val="tx1"/>
                </a:solidFill>
                <a:latin typeface="Arial" pitchFamily="34" charset="0"/>
                <a:cs typeface="Arial" pitchFamily="34" charset="0"/>
              </a:rPr>
              <a:t>a</a:t>
            </a:r>
            <a:r>
              <a:rPr lang="en-US" sz="1600" b="1" dirty="0" smtClean="0">
                <a:solidFill>
                  <a:schemeClr val="tx1"/>
                </a:solidFill>
                <a:latin typeface="Arial" pitchFamily="34" charset="0"/>
                <a:cs typeface="Arial" pitchFamily="34" charset="0"/>
              </a:rPr>
              <a:t>ctive segment</a:t>
            </a:r>
            <a:endParaRPr lang="en-US" sz="1600" b="1"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722253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mph" presetSubtype="2" fill="hold" nodeType="clickEffect">
                                  <p:stCondLst>
                                    <p:cond delay="0"/>
                                  </p:stCondLst>
                                  <p:childTnLst>
                                    <p:animClr clrSpc="rgb" dir="cw">
                                      <p:cBhvr>
                                        <p:cTn id="26" dur="2000" fill="hold"/>
                                        <p:tgtEl>
                                          <p:spTgt spid="12"/>
                                        </p:tgtEl>
                                        <p:attrNameLst>
                                          <p:attrName>fillcolor</p:attrName>
                                        </p:attrNameLst>
                                      </p:cBhvr>
                                      <p:to>
                                        <a:srgbClr val="CC66FF"/>
                                      </p:to>
                                    </p:animClr>
                                    <p:set>
                                      <p:cBhvr>
                                        <p:cTn id="27" dur="2000" fill="hold"/>
                                        <p:tgtEl>
                                          <p:spTgt spid="12"/>
                                        </p:tgtEl>
                                        <p:attrNameLst>
                                          <p:attrName>fill.type</p:attrName>
                                        </p:attrNameLst>
                                      </p:cBhvr>
                                      <p:to>
                                        <p:strVal val="solid"/>
                                      </p:to>
                                    </p:set>
                                    <p:set>
                                      <p:cBhvr>
                                        <p:cTn id="28" dur="2000" fill="hold"/>
                                        <p:tgtEl>
                                          <p:spTgt spid="12"/>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grpId="1" nodeType="clickEffect">
                                  <p:stCondLst>
                                    <p:cond delay="0"/>
                                  </p:stCondLst>
                                  <p:childTnLst>
                                    <p:animMotion origin="layout" path="M 3.61111E-6 3.00339E-6 L -0.00105 0.22263 " pathEditMode="relative" rAng="0" ptsTypes="AA">
                                      <p:cBhvr>
                                        <p:cTn id="32" dur="2000" fill="hold"/>
                                        <p:tgtEl>
                                          <p:spTgt spid="12"/>
                                        </p:tgtEl>
                                        <p:attrNameLst>
                                          <p:attrName>ppt_x</p:attrName>
                                          <p:attrName>ppt_y</p:attrName>
                                        </p:attrNameLst>
                                      </p:cBhvr>
                                      <p:rCtr x="-52" y="11132"/>
                                    </p:animMotion>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P spid="10" grpId="0" animBg="1"/>
      <p:bldP spid="11" grpId="0" animBg="1"/>
      <p:bldP spid="12" grpId="0" animBg="1"/>
      <p:bldP spid="1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Segments in </a:t>
            </a:r>
            <a:r>
              <a:rPr lang="en-US" dirty="0" err="1" smtClean="0"/>
              <a:t>MemStore</a:t>
            </a:r>
            <a:endParaRPr lang="en-US" dirty="0"/>
          </a:p>
        </p:txBody>
      </p:sp>
      <p:sp>
        <p:nvSpPr>
          <p:cNvPr id="4" name="Slide Number Placeholder 3"/>
          <p:cNvSpPr>
            <a:spLocks noGrp="1"/>
          </p:cNvSpPr>
          <p:nvPr>
            <p:ph type="sldNum" sz="quarter" idx="15"/>
          </p:nvPr>
        </p:nvSpPr>
        <p:spPr/>
        <p:txBody>
          <a:bodyPr/>
          <a:lstStyle/>
          <a:p>
            <a:fld id="{99921478-9A63-450E-8942-C240FE31B1C1}" type="slidenum">
              <a:rPr lang="en-US" smtClean="0"/>
              <a:pPr/>
              <a:t>13</a:t>
            </a:fld>
            <a:endParaRPr lang="en-US"/>
          </a:p>
        </p:txBody>
      </p:sp>
      <p:sp>
        <p:nvSpPr>
          <p:cNvPr id="8" name="Content Placeholder 7"/>
          <p:cNvSpPr>
            <a:spLocks noGrp="1"/>
          </p:cNvSpPr>
          <p:nvPr>
            <p:ph sz="quarter" idx="18"/>
          </p:nvPr>
        </p:nvSpPr>
        <p:spPr/>
        <p:txBody>
          <a:bodyPr>
            <a:normAutofit/>
          </a:bodyPr>
          <a:lstStyle/>
          <a:p>
            <a:r>
              <a:rPr lang="en-US" dirty="0" smtClean="0"/>
              <a:t>We present cell segments</a:t>
            </a:r>
          </a:p>
          <a:p>
            <a:pPr lvl="1"/>
            <a:r>
              <a:rPr lang="en-US" dirty="0"/>
              <a:t>a</a:t>
            </a:r>
            <a:r>
              <a:rPr lang="en-US" dirty="0" smtClean="0"/>
              <a:t> set of cells inserted in a period of time</a:t>
            </a:r>
            <a:endParaRPr lang="en-US" dirty="0"/>
          </a:p>
          <a:p>
            <a:endParaRPr lang="en-US" dirty="0" smtClean="0"/>
          </a:p>
          <a:p>
            <a:r>
              <a:rPr lang="en-US" dirty="0" err="1" smtClean="0"/>
              <a:t>MemStore</a:t>
            </a:r>
            <a:r>
              <a:rPr lang="en-US" dirty="0" smtClean="0"/>
              <a:t> is a collection of segments</a:t>
            </a:r>
          </a:p>
          <a:p>
            <a:endParaRPr lang="en-US" dirty="0"/>
          </a:p>
          <a:p>
            <a:r>
              <a:rPr lang="en-US" dirty="0" smtClean="0"/>
              <a:t>Immutable segments are</a:t>
            </a:r>
          </a:p>
          <a:p>
            <a:pPr lvl="1"/>
            <a:r>
              <a:rPr lang="en-US" dirty="0"/>
              <a:t>s</a:t>
            </a:r>
            <a:r>
              <a:rPr lang="en-US" dirty="0" smtClean="0"/>
              <a:t>impler </a:t>
            </a:r>
          </a:p>
          <a:p>
            <a:pPr lvl="1"/>
            <a:r>
              <a:rPr lang="en-US" dirty="0" smtClean="0"/>
              <a:t>inherently thread-safe</a:t>
            </a:r>
          </a:p>
          <a:p>
            <a:pPr lvl="1"/>
            <a:endParaRPr lang="en-US" dirty="0"/>
          </a:p>
        </p:txBody>
      </p:sp>
      <p:sp>
        <p:nvSpPr>
          <p:cNvPr id="9" name="Rounded Rectangle 8"/>
          <p:cNvSpPr/>
          <p:nvPr/>
        </p:nvSpPr>
        <p:spPr>
          <a:xfrm>
            <a:off x="5952435" y="298175"/>
            <a:ext cx="2407478" cy="1258956"/>
          </a:xfrm>
          <a:prstGeom prst="roundRect">
            <a:avLst/>
          </a:prstGeom>
          <a:ln/>
        </p:spPr>
        <p:style>
          <a:lnRef idx="1">
            <a:schemeClr val="accent2"/>
          </a:lnRef>
          <a:fillRef idx="2">
            <a:schemeClr val="accent2"/>
          </a:fillRef>
          <a:effectRef idx="1">
            <a:schemeClr val="accent2"/>
          </a:effectRef>
          <a:fontRef idx="minor">
            <a:schemeClr val="dk1"/>
          </a:fontRef>
        </p:style>
        <p:txBody>
          <a:bodyPr tIns="0" rtlCol="0" anchor="t">
            <a:normAutofit/>
          </a:bodyPr>
          <a:lstStyle/>
          <a:p>
            <a:pPr algn="ctr"/>
            <a:r>
              <a:rPr lang="en-US" sz="1600" b="1" dirty="0" smtClean="0">
                <a:solidFill>
                  <a:schemeClr val="tx1"/>
                </a:solidFill>
                <a:latin typeface="Arial" pitchFamily="34" charset="0"/>
                <a:cs typeface="Arial" pitchFamily="34" charset="0"/>
              </a:rPr>
              <a:t>segment</a:t>
            </a:r>
            <a:endParaRPr lang="en-US" sz="1600" b="1" dirty="0" smtClean="0">
              <a:solidFill>
                <a:schemeClr val="tx1"/>
              </a:solidFill>
              <a:latin typeface="Arial" pitchFamily="34" charset="0"/>
              <a:cs typeface="Arial" pitchFamily="34" charset="0"/>
            </a:endParaRPr>
          </a:p>
        </p:txBody>
      </p:sp>
      <p:sp>
        <p:nvSpPr>
          <p:cNvPr id="10" name="Rounded Rectangle 9"/>
          <p:cNvSpPr/>
          <p:nvPr/>
        </p:nvSpPr>
        <p:spPr>
          <a:xfrm>
            <a:off x="6151217" y="624612"/>
            <a:ext cx="2032000" cy="203641"/>
          </a:xfrm>
          <a:prstGeom prst="roundRect">
            <a:avLst/>
          </a:prstGeom>
          <a:ln/>
        </p:spPr>
        <p:style>
          <a:lnRef idx="1">
            <a:schemeClr val="accent3"/>
          </a:lnRef>
          <a:fillRef idx="2">
            <a:schemeClr val="accent3"/>
          </a:fillRef>
          <a:effectRef idx="1">
            <a:schemeClr val="accent3"/>
          </a:effectRef>
          <a:fontRef idx="minor">
            <a:schemeClr val="dk1"/>
          </a:fontRef>
        </p:style>
        <p:txBody>
          <a:bodyPr tIns="0" rtlCol="0" anchor="t">
            <a:noAutofit/>
          </a:bodyPr>
          <a:lstStyle/>
          <a:p>
            <a:pPr algn="ctr"/>
            <a:r>
              <a:rPr lang="en-US" sz="1050" dirty="0" smtClean="0">
                <a:solidFill>
                  <a:schemeClr val="tx1"/>
                </a:solidFill>
                <a:latin typeface="Arial" pitchFamily="34" charset="0"/>
                <a:cs typeface="Arial" pitchFamily="34" charset="0"/>
              </a:rPr>
              <a:t>Key to Cell Map (Index)</a:t>
            </a:r>
            <a:endParaRPr lang="en-US" sz="1050" dirty="0" smtClean="0">
              <a:solidFill>
                <a:schemeClr val="tx1"/>
              </a:solidFill>
              <a:latin typeface="Arial" pitchFamily="34" charset="0"/>
              <a:cs typeface="Arial" pitchFamily="34" charset="0"/>
            </a:endParaRPr>
          </a:p>
        </p:txBody>
      </p:sp>
      <p:sp>
        <p:nvSpPr>
          <p:cNvPr id="11" name="Rounded Rectangle 10"/>
          <p:cNvSpPr/>
          <p:nvPr/>
        </p:nvSpPr>
        <p:spPr>
          <a:xfrm>
            <a:off x="6118088" y="894516"/>
            <a:ext cx="2096008" cy="549435"/>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t">
            <a:normAutofit/>
          </a:bodyPr>
          <a:lstStyle/>
          <a:p>
            <a:pPr algn="ctr"/>
            <a:r>
              <a:rPr lang="en-US" sz="1600" dirty="0" smtClean="0">
                <a:solidFill>
                  <a:schemeClr val="tx1"/>
                </a:solidFill>
                <a:latin typeface="Arial" pitchFamily="34" charset="0"/>
                <a:cs typeface="Arial" pitchFamily="34" charset="0"/>
              </a:rPr>
              <a:t>Cells’ Data</a:t>
            </a:r>
            <a:endParaRPr lang="en-US" sz="1600" dirty="0" smtClean="0">
              <a:solidFill>
                <a:schemeClr val="tx1"/>
              </a:solidFill>
              <a:latin typeface="Arial" pitchFamily="34" charset="0"/>
              <a:cs typeface="Arial" pitchFamily="34" charset="0"/>
            </a:endParaRPr>
          </a:p>
        </p:txBody>
      </p:sp>
      <p:sp>
        <p:nvSpPr>
          <p:cNvPr id="12" name="Rounded Rectangle 11"/>
          <p:cNvSpPr/>
          <p:nvPr/>
        </p:nvSpPr>
        <p:spPr>
          <a:xfrm>
            <a:off x="5950721" y="2528959"/>
            <a:ext cx="1766957" cy="938696"/>
          </a:xfrm>
          <a:prstGeom prst="roundRect">
            <a:avLst/>
          </a:prstGeom>
          <a:ln/>
        </p:spPr>
        <p:style>
          <a:lnRef idx="2">
            <a:schemeClr val="dk1"/>
          </a:lnRef>
          <a:fillRef idx="1">
            <a:schemeClr val="lt1"/>
          </a:fillRef>
          <a:effectRef idx="0">
            <a:schemeClr val="dk1"/>
          </a:effectRef>
          <a:fontRef idx="minor">
            <a:schemeClr val="dk1"/>
          </a:fontRef>
        </p:style>
        <p:txBody>
          <a:bodyPr rtlCol="0" anchor="t">
            <a:normAutofit/>
          </a:bodyPr>
          <a:lstStyle/>
          <a:p>
            <a:pPr algn="ctr"/>
            <a:r>
              <a:rPr lang="en-US" sz="1600" b="1" dirty="0">
                <a:solidFill>
                  <a:schemeClr val="tx1"/>
                </a:solidFill>
                <a:latin typeface="Arial" pitchFamily="34" charset="0"/>
                <a:cs typeface="Arial" pitchFamily="34" charset="0"/>
              </a:rPr>
              <a:t>a</a:t>
            </a:r>
            <a:r>
              <a:rPr lang="en-US" sz="1600" b="1" dirty="0" smtClean="0">
                <a:solidFill>
                  <a:schemeClr val="tx1"/>
                </a:solidFill>
                <a:latin typeface="Arial" pitchFamily="34" charset="0"/>
                <a:cs typeface="Arial" pitchFamily="34" charset="0"/>
              </a:rPr>
              <a:t>ctive segment</a:t>
            </a:r>
            <a:endParaRPr lang="en-US" sz="1600" b="1" dirty="0" smtClean="0">
              <a:solidFill>
                <a:schemeClr val="tx1"/>
              </a:solidFill>
              <a:latin typeface="Arial" pitchFamily="34" charset="0"/>
              <a:cs typeface="Arial" pitchFamily="34" charset="0"/>
            </a:endParaRPr>
          </a:p>
        </p:txBody>
      </p:sp>
      <p:sp>
        <p:nvSpPr>
          <p:cNvPr id="13" name="Rounded Rectangle 12"/>
          <p:cNvSpPr/>
          <p:nvPr/>
        </p:nvSpPr>
        <p:spPr>
          <a:xfrm>
            <a:off x="5946817" y="3814563"/>
            <a:ext cx="1766957" cy="938696"/>
          </a:xfrm>
          <a:prstGeom prst="roundRect">
            <a:avLst/>
          </a:prstGeom>
          <a:solidFill>
            <a:schemeClr val="accent3">
              <a:lumMod val="40000"/>
              <a:lumOff val="60000"/>
            </a:schemeClr>
          </a:solidFill>
          <a:ln/>
        </p:spPr>
        <p:style>
          <a:lnRef idx="2">
            <a:schemeClr val="dk1"/>
          </a:lnRef>
          <a:fillRef idx="1">
            <a:schemeClr val="lt1"/>
          </a:fillRef>
          <a:effectRef idx="0">
            <a:schemeClr val="dk1"/>
          </a:effectRef>
          <a:fontRef idx="minor">
            <a:schemeClr val="dk1"/>
          </a:fontRef>
        </p:style>
        <p:txBody>
          <a:bodyPr lIns="0" rIns="0" rtlCol="0" anchor="t">
            <a:normAutofit/>
          </a:bodyPr>
          <a:lstStyle/>
          <a:p>
            <a:pPr algn="ctr"/>
            <a:r>
              <a:rPr lang="en-US" sz="1600" b="1" dirty="0">
                <a:solidFill>
                  <a:schemeClr val="tx1"/>
                </a:solidFill>
                <a:latin typeface="Arial" pitchFamily="34" charset="0"/>
                <a:cs typeface="Arial" pitchFamily="34" charset="0"/>
              </a:rPr>
              <a:t>s</a:t>
            </a:r>
            <a:r>
              <a:rPr lang="en-US" sz="1600" b="1" dirty="0" smtClean="0">
                <a:solidFill>
                  <a:schemeClr val="tx1"/>
                </a:solidFill>
                <a:latin typeface="Arial" pitchFamily="34" charset="0"/>
                <a:cs typeface="Arial" pitchFamily="34" charset="0"/>
              </a:rPr>
              <a:t>napshot </a:t>
            </a:r>
            <a:r>
              <a:rPr lang="en-US" sz="1600" b="1" dirty="0" smtClean="0">
                <a:solidFill>
                  <a:schemeClr val="tx1"/>
                </a:solidFill>
                <a:latin typeface="Arial" pitchFamily="34" charset="0"/>
                <a:cs typeface="Arial" pitchFamily="34" charset="0"/>
              </a:rPr>
              <a:t>segment</a:t>
            </a:r>
            <a:endParaRPr lang="en-US" sz="1600" b="1" dirty="0" smtClean="0">
              <a:solidFill>
                <a:schemeClr val="tx1"/>
              </a:solidFill>
              <a:latin typeface="Arial" pitchFamily="34" charset="0"/>
              <a:cs typeface="Arial" pitchFamily="34" charset="0"/>
            </a:endParaRPr>
          </a:p>
        </p:txBody>
      </p:sp>
      <p:sp>
        <p:nvSpPr>
          <p:cNvPr id="2" name="Rounded Rectangular Callout 1"/>
          <p:cNvSpPr/>
          <p:nvPr/>
        </p:nvSpPr>
        <p:spPr>
          <a:xfrm>
            <a:off x="7922846" y="3467656"/>
            <a:ext cx="1055077" cy="537730"/>
          </a:xfrm>
          <a:prstGeom prst="wedgeRoundRectCallout">
            <a:avLst>
              <a:gd name="adj1" fmla="val -84722"/>
              <a:gd name="adj2" fmla="val 71584"/>
              <a:gd name="adj3" fmla="val 16667"/>
            </a:avLst>
          </a:prstGeom>
          <a:no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lnSpcReduction="10000"/>
          </a:bodyPr>
          <a:lstStyle/>
          <a:p>
            <a:pPr algn="ctr"/>
            <a:r>
              <a:rPr lang="en-US" sz="1600" dirty="0">
                <a:solidFill>
                  <a:schemeClr val="tx1"/>
                </a:solidFill>
                <a:latin typeface="Arial" pitchFamily="34" charset="0"/>
                <a:cs typeface="Arial" pitchFamily="34" charset="0"/>
              </a:rPr>
              <a:t>i</a:t>
            </a:r>
            <a:r>
              <a:rPr lang="en-US" sz="1600" dirty="0" smtClean="0">
                <a:solidFill>
                  <a:schemeClr val="tx1"/>
                </a:solidFill>
                <a:latin typeface="Arial" pitchFamily="34" charset="0"/>
                <a:cs typeface="Arial" pitchFamily="34" charset="0"/>
              </a:rPr>
              <a:t>mmutable segment</a:t>
            </a:r>
            <a:endParaRPr lang="en-US" sz="160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9737727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Down Arrow 60"/>
          <p:cNvSpPr/>
          <p:nvPr/>
        </p:nvSpPr>
        <p:spPr>
          <a:xfrm>
            <a:off x="2644650" y="1747024"/>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fld id="{99921478-9A63-450E-8942-C240FE31B1C1}" type="slidenum">
              <a:rPr lang="en-US" smtClean="0"/>
              <a:pPr/>
              <a:t>14</a:t>
            </a:fld>
            <a:endParaRPr lang="en-US" dirty="0"/>
          </a:p>
        </p:txBody>
      </p:sp>
      <p:sp>
        <p:nvSpPr>
          <p:cNvPr id="6" name="Title 5"/>
          <p:cNvSpPr>
            <a:spLocks noGrp="1"/>
          </p:cNvSpPr>
          <p:nvPr>
            <p:ph type="title"/>
          </p:nvPr>
        </p:nvSpPr>
        <p:spPr/>
        <p:txBody>
          <a:bodyPr/>
          <a:lstStyle/>
          <a:p>
            <a:r>
              <a:rPr lang="en-US" dirty="0" err="1" smtClean="0"/>
              <a:t>Hbase</a:t>
            </a:r>
            <a:r>
              <a:rPr lang="en-US" dirty="0" smtClean="0"/>
              <a:t> In-Memory Flush</a:t>
            </a:r>
            <a:endParaRPr lang="en-US" dirty="0"/>
          </a:p>
        </p:txBody>
      </p:sp>
      <p:cxnSp>
        <p:nvCxnSpPr>
          <p:cNvPr id="7" name="Straight Connector 6"/>
          <p:cNvCxnSpPr/>
          <p:nvPr/>
        </p:nvCxnSpPr>
        <p:spPr>
          <a:xfrm>
            <a:off x="5236284" y="1273658"/>
            <a:ext cx="0" cy="2479156"/>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1" name="Rounded Rectangle 10"/>
          <p:cNvSpPr/>
          <p:nvPr/>
        </p:nvSpPr>
        <p:spPr>
          <a:xfrm>
            <a:off x="2407610" y="299809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100" dirty="0" smtClean="0">
                <a:solidFill>
                  <a:srgbClr val="000000"/>
                </a:solidFill>
                <a:effectLst/>
                <a:ea typeface="ＭＳ 明朝"/>
                <a:cs typeface="Times New Roman"/>
              </a:rPr>
              <a:t>Snap-shot</a:t>
            </a:r>
            <a:endParaRPr lang="en-US" sz="900" dirty="0">
              <a:effectLst/>
              <a:ea typeface="ＭＳ 明朝"/>
              <a:cs typeface="Times New Roman"/>
            </a:endParaRPr>
          </a:p>
        </p:txBody>
      </p:sp>
      <p:sp>
        <p:nvSpPr>
          <p:cNvPr id="12" name="Rounded Rectangle 11"/>
          <p:cNvSpPr/>
          <p:nvPr/>
        </p:nvSpPr>
        <p:spPr>
          <a:xfrm>
            <a:off x="5997308" y="21276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16" name="TextBox 15"/>
          <p:cNvSpPr txBox="1"/>
          <p:nvPr/>
        </p:nvSpPr>
        <p:spPr>
          <a:xfrm>
            <a:off x="5781153" y="2917721"/>
            <a:ext cx="590338" cy="276999"/>
          </a:xfrm>
          <a:prstGeom prst="rect">
            <a:avLst/>
          </a:prstGeom>
          <a:noFill/>
        </p:spPr>
        <p:txBody>
          <a:bodyPr wrap="none" rtlCol="0">
            <a:spAutoFit/>
          </a:bodyPr>
          <a:lstStyle/>
          <a:p>
            <a:r>
              <a:rPr lang="en-US" sz="1200" b="1" i="1" dirty="0" smtClean="0">
                <a:solidFill>
                  <a:schemeClr val="tx1"/>
                </a:solidFill>
              </a:rPr>
              <a:t>flush</a:t>
            </a:r>
            <a:endParaRPr lang="en-US" sz="1200" i="1" dirty="0"/>
          </a:p>
        </p:txBody>
      </p:sp>
      <p:sp>
        <p:nvSpPr>
          <p:cNvPr id="17" name="TextBox 16"/>
          <p:cNvSpPr txBox="1"/>
          <p:nvPr/>
        </p:nvSpPr>
        <p:spPr>
          <a:xfrm>
            <a:off x="4323727" y="3431576"/>
            <a:ext cx="851515" cy="307777"/>
          </a:xfrm>
          <a:prstGeom prst="rect">
            <a:avLst/>
          </a:prstGeom>
          <a:noFill/>
        </p:spPr>
        <p:txBody>
          <a:bodyPr wrap="none" rtlCol="0">
            <a:spAutoFit/>
          </a:bodyPr>
          <a:lstStyle/>
          <a:p>
            <a:r>
              <a:rPr lang="en-US" sz="1400" dirty="0" smtClean="0">
                <a:solidFill>
                  <a:schemeClr val="tx1"/>
                </a:solidFill>
              </a:rPr>
              <a:t>memory</a:t>
            </a:r>
            <a:endParaRPr lang="en-US" sz="1400" dirty="0"/>
          </a:p>
        </p:txBody>
      </p:sp>
      <p:sp>
        <p:nvSpPr>
          <p:cNvPr id="18" name="TextBox 17"/>
          <p:cNvSpPr txBox="1"/>
          <p:nvPr/>
        </p:nvSpPr>
        <p:spPr>
          <a:xfrm>
            <a:off x="5298587" y="3431576"/>
            <a:ext cx="673394" cy="307777"/>
          </a:xfrm>
          <a:prstGeom prst="rect">
            <a:avLst/>
          </a:prstGeom>
          <a:noFill/>
        </p:spPr>
        <p:txBody>
          <a:bodyPr wrap="none" rtlCol="0">
            <a:spAutoFit/>
          </a:bodyPr>
          <a:lstStyle/>
          <a:p>
            <a:r>
              <a:rPr lang="en-US" sz="1400" dirty="0" smtClean="0">
                <a:solidFill>
                  <a:schemeClr val="tx1"/>
                </a:solidFill>
              </a:rPr>
              <a:t>HDFS</a:t>
            </a:r>
            <a:endParaRPr lang="en-US" sz="1400" dirty="0"/>
          </a:p>
        </p:txBody>
      </p:sp>
      <p:sp>
        <p:nvSpPr>
          <p:cNvPr id="20" name="Rounded Rectangle 19"/>
          <p:cNvSpPr/>
          <p:nvPr/>
        </p:nvSpPr>
        <p:spPr>
          <a:xfrm>
            <a:off x="2405924" y="132047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dirty="0" smtClean="0">
                <a:solidFill>
                  <a:srgbClr val="000000"/>
                </a:solidFill>
                <a:effectLst/>
                <a:ea typeface="ＭＳ 明朝"/>
                <a:cs typeface="Times New Roman"/>
              </a:rPr>
              <a:t>active</a:t>
            </a:r>
            <a:endParaRPr lang="en-US" sz="1000" dirty="0">
              <a:effectLst/>
              <a:ea typeface="ＭＳ 明朝"/>
              <a:cs typeface="Times New Roman"/>
            </a:endParaRPr>
          </a:p>
        </p:txBody>
      </p:sp>
      <p:sp>
        <p:nvSpPr>
          <p:cNvPr id="21" name="TextBox 20"/>
          <p:cNvSpPr txBox="1"/>
          <p:nvPr/>
        </p:nvSpPr>
        <p:spPr>
          <a:xfrm>
            <a:off x="1286327" y="1780217"/>
            <a:ext cx="1432971" cy="276999"/>
          </a:xfrm>
          <a:prstGeom prst="rect">
            <a:avLst/>
          </a:prstGeom>
          <a:noFill/>
        </p:spPr>
        <p:txBody>
          <a:bodyPr wrap="none" rtlCol="0">
            <a:spAutoFit/>
          </a:bodyPr>
          <a:lstStyle/>
          <a:p>
            <a:r>
              <a:rPr lang="en-US" sz="1200" b="1" i="1" dirty="0"/>
              <a:t>i</a:t>
            </a:r>
            <a:r>
              <a:rPr lang="en-US" sz="1200" b="1" i="1" dirty="0" smtClean="0">
                <a:solidFill>
                  <a:schemeClr val="tx1"/>
                </a:solidFill>
              </a:rPr>
              <a:t>n-memory-flush</a:t>
            </a:r>
            <a:endParaRPr lang="en-US" sz="1200" i="1" dirty="0"/>
          </a:p>
        </p:txBody>
      </p:sp>
      <p:sp>
        <p:nvSpPr>
          <p:cNvPr id="22" name="Right Brace 21"/>
          <p:cNvSpPr/>
          <p:nvPr/>
        </p:nvSpPr>
        <p:spPr>
          <a:xfrm>
            <a:off x="7277760" y="2127641"/>
            <a:ext cx="224791" cy="771525"/>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7433939" y="2375573"/>
            <a:ext cx="808519" cy="369332"/>
          </a:xfrm>
          <a:prstGeom prst="rect">
            <a:avLst/>
          </a:prstGeom>
          <a:noFill/>
        </p:spPr>
        <p:txBody>
          <a:bodyPr wrap="square" rtlCol="0">
            <a:spAutoFit/>
          </a:bodyPr>
          <a:lstStyle/>
          <a:p>
            <a:pPr algn="ctr"/>
            <a:r>
              <a:rPr lang="en-US" dirty="0" err="1" smtClean="0"/>
              <a:t>Hfiles</a:t>
            </a:r>
            <a:endParaRPr lang="en-US" baseline="-25000" dirty="0"/>
          </a:p>
        </p:txBody>
      </p:sp>
      <p:sp>
        <p:nvSpPr>
          <p:cNvPr id="24" name="Rounded Rectangle 23"/>
          <p:cNvSpPr/>
          <p:nvPr/>
        </p:nvSpPr>
        <p:spPr>
          <a:xfrm>
            <a:off x="6149708" y="22419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5" name="Rounded Rectangle 24"/>
          <p:cNvSpPr/>
          <p:nvPr/>
        </p:nvSpPr>
        <p:spPr>
          <a:xfrm>
            <a:off x="6302108" y="23562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6" name="Rounded Rectangle 25"/>
          <p:cNvSpPr/>
          <p:nvPr/>
        </p:nvSpPr>
        <p:spPr>
          <a:xfrm>
            <a:off x="6454508" y="24705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7" name="Bent-Up Arrow 26"/>
          <p:cNvSpPr/>
          <p:nvPr/>
        </p:nvSpPr>
        <p:spPr>
          <a:xfrm>
            <a:off x="3093410" y="2904666"/>
            <a:ext cx="3742097" cy="309563"/>
          </a:xfrm>
          <a:prstGeom prst="bentUpArrow">
            <a:avLst>
              <a:gd name="adj1" fmla="val 21969"/>
              <a:gd name="adj2" fmla="val 21465"/>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solidFill>
                <a:schemeClr val="tx1"/>
              </a:solidFill>
            </a:endParaRPr>
          </a:p>
        </p:txBody>
      </p:sp>
      <p:sp>
        <p:nvSpPr>
          <p:cNvPr id="34" name="Rectangle 33"/>
          <p:cNvSpPr/>
          <p:nvPr/>
        </p:nvSpPr>
        <p:spPr>
          <a:xfrm>
            <a:off x="553688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5" name="Rectangle 34"/>
          <p:cNvSpPr/>
          <p:nvPr/>
        </p:nvSpPr>
        <p:spPr>
          <a:xfrm>
            <a:off x="5697822"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6" name="Rectangle 35"/>
          <p:cNvSpPr/>
          <p:nvPr/>
        </p:nvSpPr>
        <p:spPr>
          <a:xfrm>
            <a:off x="5858763"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7" name="Rectangle 36"/>
          <p:cNvSpPr/>
          <p:nvPr/>
        </p:nvSpPr>
        <p:spPr>
          <a:xfrm>
            <a:off x="6019704"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8" name="Rectangle 37"/>
          <p:cNvSpPr/>
          <p:nvPr/>
        </p:nvSpPr>
        <p:spPr>
          <a:xfrm>
            <a:off x="6180645"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9" name="Rectangle 38"/>
          <p:cNvSpPr/>
          <p:nvPr/>
        </p:nvSpPr>
        <p:spPr>
          <a:xfrm>
            <a:off x="6341586"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0" name="Rectangle 39"/>
          <p:cNvSpPr/>
          <p:nvPr/>
        </p:nvSpPr>
        <p:spPr>
          <a:xfrm>
            <a:off x="6502527"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1" name="Rectangle 40"/>
          <p:cNvSpPr/>
          <p:nvPr/>
        </p:nvSpPr>
        <p:spPr>
          <a:xfrm>
            <a:off x="6663468"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2" name="Rectangle 41"/>
          <p:cNvSpPr/>
          <p:nvPr/>
        </p:nvSpPr>
        <p:spPr>
          <a:xfrm>
            <a:off x="682441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3" name="TextBox 42"/>
          <p:cNvSpPr txBox="1"/>
          <p:nvPr/>
        </p:nvSpPr>
        <p:spPr>
          <a:xfrm>
            <a:off x="7107672" y="1752076"/>
            <a:ext cx="569387" cy="307777"/>
          </a:xfrm>
          <a:prstGeom prst="rect">
            <a:avLst/>
          </a:prstGeom>
          <a:noFill/>
        </p:spPr>
        <p:txBody>
          <a:bodyPr wrap="none" rtlCol="0">
            <a:spAutoFit/>
          </a:bodyPr>
          <a:lstStyle/>
          <a:p>
            <a:r>
              <a:rPr lang="en-US" sz="1400" dirty="0" smtClean="0">
                <a:solidFill>
                  <a:schemeClr val="tx1"/>
                </a:solidFill>
              </a:rPr>
              <a:t>WAL</a:t>
            </a:r>
            <a:endParaRPr lang="en-US" sz="1400" dirty="0"/>
          </a:p>
        </p:txBody>
      </p:sp>
      <p:grpSp>
        <p:nvGrpSpPr>
          <p:cNvPr id="44" name="Group 43"/>
          <p:cNvGrpSpPr/>
          <p:nvPr/>
        </p:nvGrpSpPr>
        <p:grpSpPr>
          <a:xfrm>
            <a:off x="4865966" y="1207497"/>
            <a:ext cx="225240" cy="785910"/>
            <a:chOff x="3786500" y="2121697"/>
            <a:chExt cx="225240" cy="1047880"/>
          </a:xfrm>
        </p:grpSpPr>
        <p:sp>
          <p:nvSpPr>
            <p:cNvPr id="45" name="Rectangle 44"/>
            <p:cNvSpPr/>
            <p:nvPr/>
          </p:nvSpPr>
          <p:spPr>
            <a:xfrm>
              <a:off x="3786500" y="2121697"/>
              <a:ext cx="225240" cy="215900"/>
            </a:xfrm>
            <a:prstGeom prst="rect">
              <a:avLst/>
            </a:prstGeom>
            <a:solidFill>
              <a:schemeClr val="accent4">
                <a:lumMod val="60000"/>
                <a:lumOff val="4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6" name="Rectangle 45"/>
            <p:cNvSpPr/>
            <p:nvPr/>
          </p:nvSpPr>
          <p:spPr>
            <a:xfrm>
              <a:off x="3786500" y="232969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7" name="Rectangle 46"/>
            <p:cNvSpPr/>
            <p:nvPr/>
          </p:nvSpPr>
          <p:spPr>
            <a:xfrm>
              <a:off x="3786500" y="253768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8" name="Rectangle 47"/>
            <p:cNvSpPr/>
            <p:nvPr/>
          </p:nvSpPr>
          <p:spPr>
            <a:xfrm>
              <a:off x="3786500" y="274568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9" name="Rectangle 48"/>
            <p:cNvSpPr/>
            <p:nvPr/>
          </p:nvSpPr>
          <p:spPr>
            <a:xfrm>
              <a:off x="3786500" y="295367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54" name="TextBox 53"/>
          <p:cNvSpPr txBox="1"/>
          <p:nvPr/>
        </p:nvSpPr>
        <p:spPr>
          <a:xfrm>
            <a:off x="4417454" y="870005"/>
            <a:ext cx="1247620" cy="307777"/>
          </a:xfrm>
          <a:prstGeom prst="rect">
            <a:avLst/>
          </a:prstGeom>
          <a:noFill/>
        </p:spPr>
        <p:txBody>
          <a:bodyPr wrap="square" rtlCol="0">
            <a:spAutoFit/>
          </a:bodyPr>
          <a:lstStyle/>
          <a:p>
            <a:r>
              <a:rPr lang="en-US" sz="1400" dirty="0" smtClean="0">
                <a:solidFill>
                  <a:schemeClr val="tx1"/>
                </a:solidFill>
              </a:rPr>
              <a:t>Block </a:t>
            </a:r>
            <a:r>
              <a:rPr lang="en-US" sz="1400" dirty="0" smtClean="0"/>
              <a:t>cache</a:t>
            </a:r>
            <a:endParaRPr lang="en-US" sz="1400" dirty="0"/>
          </a:p>
        </p:txBody>
      </p:sp>
      <p:grpSp>
        <p:nvGrpSpPr>
          <p:cNvPr id="55" name="Group 54"/>
          <p:cNvGrpSpPr/>
          <p:nvPr/>
        </p:nvGrpSpPr>
        <p:grpSpPr>
          <a:xfrm>
            <a:off x="4868954" y="1209729"/>
            <a:ext cx="225240" cy="785910"/>
            <a:chOff x="3786500" y="2121697"/>
            <a:chExt cx="225240" cy="1047880"/>
          </a:xfrm>
          <a:noFill/>
        </p:grpSpPr>
        <p:sp>
          <p:nvSpPr>
            <p:cNvPr id="56" name="Rectangle 55"/>
            <p:cNvSpPr/>
            <p:nvPr/>
          </p:nvSpPr>
          <p:spPr>
            <a:xfrm>
              <a:off x="3786500" y="212169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7" name="Rectangle 56"/>
            <p:cNvSpPr/>
            <p:nvPr/>
          </p:nvSpPr>
          <p:spPr>
            <a:xfrm>
              <a:off x="3786500" y="232969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8" name="Rectangle 57"/>
            <p:cNvSpPr/>
            <p:nvPr/>
          </p:nvSpPr>
          <p:spPr>
            <a:xfrm>
              <a:off x="3786500" y="253768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9" name="Rectangle 58"/>
            <p:cNvSpPr/>
            <p:nvPr/>
          </p:nvSpPr>
          <p:spPr>
            <a:xfrm>
              <a:off x="3786500" y="274568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60" name="Rectangle 59"/>
            <p:cNvSpPr/>
            <p:nvPr/>
          </p:nvSpPr>
          <p:spPr>
            <a:xfrm>
              <a:off x="3786500" y="295367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62" name="Rounded Rectangle 61"/>
          <p:cNvSpPr/>
          <p:nvPr/>
        </p:nvSpPr>
        <p:spPr>
          <a:xfrm>
            <a:off x="2301134" y="2051717"/>
            <a:ext cx="685800" cy="428625"/>
          </a:xfrm>
          <a:prstGeom prst="roundRect">
            <a:avLst/>
          </a:prstGeom>
          <a:solidFill>
            <a:schemeClr val="accent3">
              <a:lumMod val="20000"/>
              <a:lumOff val="80000"/>
            </a:schemeClr>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3" name="Rounded Rectangle 62"/>
          <p:cNvSpPr/>
          <p:nvPr/>
        </p:nvSpPr>
        <p:spPr>
          <a:xfrm>
            <a:off x="2453534" y="2166017"/>
            <a:ext cx="685800" cy="428625"/>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4" name="Rounded Rectangle 63"/>
          <p:cNvSpPr/>
          <p:nvPr/>
        </p:nvSpPr>
        <p:spPr>
          <a:xfrm>
            <a:off x="2605934" y="2280317"/>
            <a:ext cx="685800" cy="428625"/>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5" name="Right Brace 64"/>
          <p:cNvSpPr/>
          <p:nvPr/>
        </p:nvSpPr>
        <p:spPr>
          <a:xfrm flipH="1">
            <a:off x="1948234" y="2044955"/>
            <a:ext cx="224791" cy="771525"/>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6" name="TextBox 65"/>
          <p:cNvSpPr txBox="1"/>
          <p:nvPr/>
        </p:nvSpPr>
        <p:spPr>
          <a:xfrm>
            <a:off x="790148" y="2185722"/>
            <a:ext cx="1225183" cy="523220"/>
          </a:xfrm>
          <a:prstGeom prst="rect">
            <a:avLst/>
          </a:prstGeom>
          <a:noFill/>
        </p:spPr>
        <p:txBody>
          <a:bodyPr wrap="square" rtlCol="0">
            <a:spAutoFit/>
          </a:bodyPr>
          <a:lstStyle/>
          <a:p>
            <a:pPr algn="ctr"/>
            <a:r>
              <a:rPr lang="en-US" sz="1400" dirty="0" smtClean="0"/>
              <a:t>Compaction pipeline</a:t>
            </a:r>
            <a:endParaRPr lang="en-US" sz="1400" baseline="-25000" dirty="0"/>
          </a:p>
        </p:txBody>
      </p:sp>
      <p:sp>
        <p:nvSpPr>
          <p:cNvPr id="52" name="Content Placeholder 1"/>
          <p:cNvSpPr>
            <a:spLocks noGrp="1"/>
          </p:cNvSpPr>
          <p:nvPr>
            <p:ph sz="half" idx="1"/>
          </p:nvPr>
        </p:nvSpPr>
        <p:spPr>
          <a:xfrm>
            <a:off x="337312" y="4074303"/>
            <a:ext cx="7905147" cy="1232279"/>
          </a:xfrm>
        </p:spPr>
        <p:txBody>
          <a:bodyPr vert="horz" lIns="0" tIns="0" rIns="0" bIns="0" rtlCol="0">
            <a:normAutofit/>
          </a:bodyPr>
          <a:lstStyle/>
          <a:p>
            <a:pPr marL="127000" indent="0">
              <a:buNone/>
            </a:pPr>
            <a:r>
              <a:rPr lang="en-US" sz="1600" dirty="0"/>
              <a:t>New </a:t>
            </a:r>
            <a:r>
              <a:rPr lang="en-US" sz="1600" b="1" dirty="0">
                <a:solidFill>
                  <a:schemeClr val="accent3"/>
                </a:solidFill>
              </a:rPr>
              <a:t>compaction </a:t>
            </a:r>
            <a:r>
              <a:rPr lang="en-US" sz="1600" b="1" dirty="0" smtClean="0">
                <a:solidFill>
                  <a:schemeClr val="accent3"/>
                </a:solidFill>
              </a:rPr>
              <a:t>pipeline</a:t>
            </a:r>
            <a:r>
              <a:rPr lang="en-US" sz="1600" dirty="0" smtClean="0"/>
              <a:t>:	Active </a:t>
            </a:r>
            <a:r>
              <a:rPr lang="en-US" sz="1600" dirty="0"/>
              <a:t>segment flushed to </a:t>
            </a:r>
            <a:r>
              <a:rPr lang="en-US" sz="1600" dirty="0" smtClean="0"/>
              <a:t>pipeline</a:t>
            </a:r>
          </a:p>
          <a:p>
            <a:pPr marL="127000" indent="0">
              <a:buNone/>
            </a:pPr>
            <a:r>
              <a:rPr lang="en-US" sz="1600" dirty="0" smtClean="0"/>
              <a:t>			Flush </a:t>
            </a:r>
            <a:r>
              <a:rPr lang="en-US" sz="1600" dirty="0"/>
              <a:t>to disk only when </a:t>
            </a:r>
            <a:r>
              <a:rPr lang="en-US" sz="1600" dirty="0" smtClean="0"/>
              <a:t>needed</a:t>
            </a:r>
            <a:endParaRPr lang="en-US" sz="1600" dirty="0"/>
          </a:p>
        </p:txBody>
      </p:sp>
      <p:sp>
        <p:nvSpPr>
          <p:cNvPr id="67" name="Down Arrow 66"/>
          <p:cNvSpPr/>
          <p:nvPr/>
        </p:nvSpPr>
        <p:spPr>
          <a:xfrm>
            <a:off x="2644650" y="2670566"/>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Frame 67"/>
          <p:cNvSpPr/>
          <p:nvPr/>
        </p:nvSpPr>
        <p:spPr>
          <a:xfrm>
            <a:off x="646181" y="1097857"/>
            <a:ext cx="3008078" cy="2555782"/>
          </a:xfrm>
          <a:prstGeom prst="frame">
            <a:avLst>
              <a:gd name="adj1" fmla="val 3056"/>
            </a:avLst>
          </a:prstGeom>
          <a:solidFill>
            <a:schemeClr val="accent6">
              <a:lumMod val="20000"/>
              <a:lumOff val="80000"/>
            </a:schemeClr>
          </a:solidFill>
          <a:ln w="3175">
            <a:solidFill>
              <a:schemeClr val="accent6"/>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algn="ctr"/>
            <a:endParaRPr lang="en-US" sz="1600" dirty="0" err="1" smtClean="0">
              <a:solidFill>
                <a:schemeClr val="tx1"/>
              </a:solidFill>
              <a:latin typeface="Arial" pitchFamily="34" charset="0"/>
              <a:cs typeface="Arial" pitchFamily="34" charset="0"/>
            </a:endParaRPr>
          </a:p>
        </p:txBody>
      </p:sp>
      <p:sp>
        <p:nvSpPr>
          <p:cNvPr id="69" name="TextBox 68"/>
          <p:cNvSpPr txBox="1"/>
          <p:nvPr/>
        </p:nvSpPr>
        <p:spPr>
          <a:xfrm>
            <a:off x="1537466" y="902268"/>
            <a:ext cx="914400" cy="816530"/>
          </a:xfrm>
          <a:prstGeom prst="rect">
            <a:avLst/>
          </a:prstGeom>
          <a:noFill/>
          <a:ln>
            <a:noFill/>
          </a:ln>
        </p:spPr>
        <p:txBody>
          <a:bodyPr wrap="none" rtlCol="0">
            <a:normAutofit/>
          </a:bodyPr>
          <a:lstStyle/>
          <a:p>
            <a:r>
              <a:rPr lang="en-US" sz="1600" dirty="0" err="1" smtClean="0"/>
              <a:t>CompactingMemStore</a:t>
            </a:r>
            <a:endParaRPr lang="en-US" sz="1600" dirty="0" smtClean="0"/>
          </a:p>
        </p:txBody>
      </p:sp>
    </p:spTree>
    <p:custDataLst>
      <p:tags r:id="rId1"/>
    </p:custDataLst>
    <p:extLst>
      <p:ext uri="{BB962C8B-B14F-4D97-AF65-F5344CB8AC3E}">
        <p14:creationId xmlns:p14="http://schemas.microsoft.com/office/powerpoint/2010/main" val="254056546"/>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6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2">
                                            <p:txEl>
                                              <p:pRg st="1" end="1"/>
                                            </p:txEl>
                                          </p:spTgt>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6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11" grpId="0" animBg="1"/>
      <p:bldP spid="16" grpId="0"/>
      <p:bldP spid="21" grpId="0"/>
      <p:bldP spid="27" grpId="0" animBg="1"/>
      <p:bldP spid="62" grpId="0" animBg="1"/>
      <p:bldP spid="63" grpId="0" animBg="1"/>
      <p:bldP spid="64" grpId="0" animBg="1"/>
      <p:bldP spid="65" grpId="0" animBg="1"/>
      <p:bldP spid="66" grpId="1"/>
      <p:bldP spid="67" grpId="0" animBg="1"/>
      <p:bldP spid="67" grpId="1" animBg="1"/>
      <p:bldP spid="68" grpId="0" animBg="1"/>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15</a:t>
            </a:fld>
            <a:endParaRPr lang="en-US"/>
          </a:p>
        </p:txBody>
      </p:sp>
      <p:sp>
        <p:nvSpPr>
          <p:cNvPr id="5" name="Content Placeholder 4"/>
          <p:cNvSpPr>
            <a:spLocks noGrp="1"/>
          </p:cNvSpPr>
          <p:nvPr>
            <p:ph sz="quarter" idx="18"/>
          </p:nvPr>
        </p:nvSpPr>
        <p:spPr/>
        <p:txBody>
          <a:bodyPr/>
          <a:lstStyle/>
          <a:p>
            <a:r>
              <a:rPr lang="en-US" dirty="0"/>
              <a:t>Background</a:t>
            </a:r>
          </a:p>
          <a:p>
            <a:r>
              <a:rPr lang="en-US" dirty="0"/>
              <a:t>In-Memory Compaction </a:t>
            </a:r>
          </a:p>
          <a:p>
            <a:pPr lvl="1"/>
            <a:r>
              <a:rPr lang="en-US" dirty="0"/>
              <a:t>Design &amp; Evaluation</a:t>
            </a:r>
          </a:p>
          <a:p>
            <a:r>
              <a:rPr lang="en-US" dirty="0"/>
              <a:t>In-Memory </a:t>
            </a:r>
            <a:r>
              <a:rPr lang="en-US" dirty="0" smtClean="0"/>
              <a:t>Index Reduction</a:t>
            </a:r>
            <a:endParaRPr lang="en-US" dirty="0"/>
          </a:p>
          <a:p>
            <a:pPr lvl="1"/>
            <a:r>
              <a:rPr lang="en-US" dirty="0"/>
              <a:t>Design &amp; Evaluation</a:t>
            </a:r>
          </a:p>
          <a:p>
            <a:endParaRPr lang="en-US" dirty="0" smtClean="0"/>
          </a:p>
          <a:p>
            <a:endParaRPr lang="en-US" dirty="0"/>
          </a:p>
        </p:txBody>
      </p:sp>
      <p:pic>
        <p:nvPicPr>
          <p:cNvPr id="8" name="Picture 7" descr="skd182040sdc.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65438" y="140539"/>
            <a:ext cx="3919416" cy="4849294"/>
          </a:xfrm>
          <a:prstGeom prst="rect">
            <a:avLst/>
          </a:prstGeom>
        </p:spPr>
      </p:pic>
      <p:sp>
        <p:nvSpPr>
          <p:cNvPr id="7" name="TextBox 6"/>
          <p:cNvSpPr txBox="1"/>
          <p:nvPr/>
        </p:nvSpPr>
        <p:spPr>
          <a:xfrm>
            <a:off x="5309283" y="2281223"/>
            <a:ext cx="2750438" cy="1321712"/>
          </a:xfrm>
          <a:prstGeom prst="rect">
            <a:avLst/>
          </a:prstGeom>
          <a:noFill/>
          <a:ln>
            <a:noFill/>
          </a:ln>
        </p:spPr>
        <p:txBody>
          <a:bodyPr wrap="none" rtlCol="0">
            <a:normAutofit/>
          </a:bodyPr>
          <a:lstStyle/>
          <a:p>
            <a:pPr algn="ctr"/>
            <a:r>
              <a:rPr lang="en-US" sz="2300" dirty="0" smtClean="0"/>
              <a:t>In-Memory </a:t>
            </a:r>
          </a:p>
          <a:p>
            <a:pPr algn="ctr"/>
            <a:r>
              <a:rPr lang="en-US" sz="2300" dirty="0" smtClean="0"/>
              <a:t>Index Reduction</a:t>
            </a:r>
          </a:p>
          <a:p>
            <a:pPr algn="ctr"/>
            <a:r>
              <a:rPr lang="en-US" sz="2300" b="1" dirty="0" smtClean="0"/>
              <a:t>Design</a:t>
            </a:r>
          </a:p>
        </p:txBody>
      </p:sp>
    </p:spTree>
    <p:extLst>
      <p:ext uri="{BB962C8B-B14F-4D97-AF65-F5344CB8AC3E}">
        <p14:creationId xmlns:p14="http://schemas.microsoft.com/office/powerpoint/2010/main" val="20741081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9921478-9A63-450E-8942-C240FE31B1C1}" type="slidenum">
              <a:rPr lang="en-US" smtClean="0"/>
              <a:pPr/>
              <a:t>16</a:t>
            </a:fld>
            <a:endParaRPr lang="en-US" dirty="0"/>
          </a:p>
        </p:txBody>
      </p:sp>
      <p:sp>
        <p:nvSpPr>
          <p:cNvPr id="6" name="Title 5"/>
          <p:cNvSpPr>
            <a:spLocks noGrp="1"/>
          </p:cNvSpPr>
          <p:nvPr>
            <p:ph type="title"/>
          </p:nvPr>
        </p:nvSpPr>
        <p:spPr/>
        <p:txBody>
          <a:bodyPr/>
          <a:lstStyle/>
          <a:p>
            <a:r>
              <a:rPr lang="en-US" dirty="0" smtClean="0"/>
              <a:t>Efficient index </a:t>
            </a:r>
            <a:r>
              <a:rPr lang="en-US" dirty="0"/>
              <a:t>representation</a:t>
            </a:r>
          </a:p>
        </p:txBody>
      </p:sp>
      <p:cxnSp>
        <p:nvCxnSpPr>
          <p:cNvPr id="7" name="Straight Connector 6"/>
          <p:cNvCxnSpPr/>
          <p:nvPr/>
        </p:nvCxnSpPr>
        <p:spPr>
          <a:xfrm>
            <a:off x="5236284" y="1273658"/>
            <a:ext cx="0" cy="2479156"/>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1" name="Rounded Rectangle 10"/>
          <p:cNvSpPr/>
          <p:nvPr/>
        </p:nvSpPr>
        <p:spPr>
          <a:xfrm>
            <a:off x="2407610" y="299809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100" dirty="0" smtClean="0">
                <a:solidFill>
                  <a:srgbClr val="000000"/>
                </a:solidFill>
                <a:effectLst/>
                <a:ea typeface="ＭＳ 明朝"/>
                <a:cs typeface="Times New Roman"/>
              </a:rPr>
              <a:t>Snap-shot</a:t>
            </a:r>
            <a:endParaRPr lang="en-US" sz="900" dirty="0">
              <a:effectLst/>
              <a:ea typeface="ＭＳ 明朝"/>
              <a:cs typeface="Times New Roman"/>
            </a:endParaRPr>
          </a:p>
        </p:txBody>
      </p:sp>
      <p:sp>
        <p:nvSpPr>
          <p:cNvPr id="12" name="Rounded Rectangle 11"/>
          <p:cNvSpPr/>
          <p:nvPr/>
        </p:nvSpPr>
        <p:spPr>
          <a:xfrm>
            <a:off x="5997308" y="21276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16" name="TextBox 15"/>
          <p:cNvSpPr txBox="1"/>
          <p:nvPr/>
        </p:nvSpPr>
        <p:spPr>
          <a:xfrm>
            <a:off x="5781153" y="2917721"/>
            <a:ext cx="590338" cy="276999"/>
          </a:xfrm>
          <a:prstGeom prst="rect">
            <a:avLst/>
          </a:prstGeom>
          <a:noFill/>
        </p:spPr>
        <p:txBody>
          <a:bodyPr wrap="none" rtlCol="0">
            <a:spAutoFit/>
          </a:bodyPr>
          <a:lstStyle/>
          <a:p>
            <a:r>
              <a:rPr lang="en-US" sz="1200" b="1" i="1" dirty="0" smtClean="0">
                <a:solidFill>
                  <a:schemeClr val="tx1"/>
                </a:solidFill>
              </a:rPr>
              <a:t>flush</a:t>
            </a:r>
            <a:endParaRPr lang="en-US" sz="1200" i="1" dirty="0"/>
          </a:p>
        </p:txBody>
      </p:sp>
      <p:sp>
        <p:nvSpPr>
          <p:cNvPr id="17" name="TextBox 16"/>
          <p:cNvSpPr txBox="1"/>
          <p:nvPr/>
        </p:nvSpPr>
        <p:spPr>
          <a:xfrm>
            <a:off x="4323727" y="3431576"/>
            <a:ext cx="851515" cy="307777"/>
          </a:xfrm>
          <a:prstGeom prst="rect">
            <a:avLst/>
          </a:prstGeom>
          <a:noFill/>
        </p:spPr>
        <p:txBody>
          <a:bodyPr wrap="none" rtlCol="0">
            <a:spAutoFit/>
          </a:bodyPr>
          <a:lstStyle/>
          <a:p>
            <a:r>
              <a:rPr lang="en-US" sz="1400" dirty="0" smtClean="0">
                <a:solidFill>
                  <a:schemeClr val="tx1"/>
                </a:solidFill>
              </a:rPr>
              <a:t>memory</a:t>
            </a:r>
            <a:endParaRPr lang="en-US" sz="1400" dirty="0"/>
          </a:p>
        </p:txBody>
      </p:sp>
      <p:sp>
        <p:nvSpPr>
          <p:cNvPr id="18" name="TextBox 17"/>
          <p:cNvSpPr txBox="1"/>
          <p:nvPr/>
        </p:nvSpPr>
        <p:spPr>
          <a:xfrm>
            <a:off x="5298587" y="3431576"/>
            <a:ext cx="673394" cy="307777"/>
          </a:xfrm>
          <a:prstGeom prst="rect">
            <a:avLst/>
          </a:prstGeom>
          <a:noFill/>
        </p:spPr>
        <p:txBody>
          <a:bodyPr wrap="none" rtlCol="0">
            <a:spAutoFit/>
          </a:bodyPr>
          <a:lstStyle/>
          <a:p>
            <a:r>
              <a:rPr lang="en-US" sz="1400" dirty="0" smtClean="0">
                <a:solidFill>
                  <a:schemeClr val="tx1"/>
                </a:solidFill>
              </a:rPr>
              <a:t>HDFS</a:t>
            </a:r>
            <a:endParaRPr lang="en-US" sz="1400" dirty="0"/>
          </a:p>
        </p:txBody>
      </p:sp>
      <p:sp>
        <p:nvSpPr>
          <p:cNvPr id="19" name="Down Arrow 18"/>
          <p:cNvSpPr/>
          <p:nvPr/>
        </p:nvSpPr>
        <p:spPr>
          <a:xfrm>
            <a:off x="2644650" y="1749099"/>
            <a:ext cx="222250" cy="122489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p:nvSpPr>
        <p:spPr>
          <a:xfrm>
            <a:off x="2405924" y="132047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dirty="0" smtClean="0">
                <a:solidFill>
                  <a:srgbClr val="000000"/>
                </a:solidFill>
                <a:effectLst/>
                <a:ea typeface="ＭＳ 明朝"/>
                <a:cs typeface="Times New Roman"/>
              </a:rPr>
              <a:t>active</a:t>
            </a:r>
            <a:endParaRPr lang="en-US" sz="1000" dirty="0">
              <a:effectLst/>
              <a:ea typeface="ＭＳ 明朝"/>
              <a:cs typeface="Times New Roman"/>
            </a:endParaRPr>
          </a:p>
        </p:txBody>
      </p:sp>
      <p:sp>
        <p:nvSpPr>
          <p:cNvPr id="21" name="TextBox 20"/>
          <p:cNvSpPr txBox="1"/>
          <p:nvPr/>
        </p:nvSpPr>
        <p:spPr>
          <a:xfrm>
            <a:off x="1286327" y="1780217"/>
            <a:ext cx="1432971" cy="276999"/>
          </a:xfrm>
          <a:prstGeom prst="rect">
            <a:avLst/>
          </a:prstGeom>
          <a:noFill/>
        </p:spPr>
        <p:txBody>
          <a:bodyPr wrap="none" rtlCol="0">
            <a:spAutoFit/>
          </a:bodyPr>
          <a:lstStyle/>
          <a:p>
            <a:r>
              <a:rPr lang="en-US" sz="1200" b="1" i="1" dirty="0"/>
              <a:t>i</a:t>
            </a:r>
            <a:r>
              <a:rPr lang="en-US" sz="1200" b="1" i="1" dirty="0" smtClean="0">
                <a:solidFill>
                  <a:schemeClr val="tx1"/>
                </a:solidFill>
              </a:rPr>
              <a:t>n-memory-flush</a:t>
            </a:r>
            <a:endParaRPr lang="en-US" sz="1200" i="1" dirty="0"/>
          </a:p>
        </p:txBody>
      </p:sp>
      <p:sp>
        <p:nvSpPr>
          <p:cNvPr id="22" name="Right Brace 21"/>
          <p:cNvSpPr/>
          <p:nvPr/>
        </p:nvSpPr>
        <p:spPr>
          <a:xfrm>
            <a:off x="7277760" y="2127641"/>
            <a:ext cx="224791" cy="771525"/>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7433940" y="2375573"/>
            <a:ext cx="914400" cy="923330"/>
          </a:xfrm>
          <a:prstGeom prst="rect">
            <a:avLst/>
          </a:prstGeom>
          <a:noFill/>
        </p:spPr>
        <p:txBody>
          <a:bodyPr wrap="square" rtlCol="0">
            <a:spAutoFit/>
          </a:bodyPr>
          <a:lstStyle/>
          <a:p>
            <a:pPr algn="ctr"/>
            <a:r>
              <a:rPr lang="en-US" dirty="0" err="1" smtClean="0"/>
              <a:t>Hfiles</a:t>
            </a:r>
            <a:endParaRPr lang="en-US" baseline="-25000" dirty="0"/>
          </a:p>
        </p:txBody>
      </p:sp>
      <p:sp>
        <p:nvSpPr>
          <p:cNvPr id="24" name="Rounded Rectangle 23"/>
          <p:cNvSpPr/>
          <p:nvPr/>
        </p:nvSpPr>
        <p:spPr>
          <a:xfrm>
            <a:off x="6149708" y="22419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5" name="Rounded Rectangle 24"/>
          <p:cNvSpPr/>
          <p:nvPr/>
        </p:nvSpPr>
        <p:spPr>
          <a:xfrm>
            <a:off x="6302108" y="23562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6" name="Rounded Rectangle 25"/>
          <p:cNvSpPr/>
          <p:nvPr/>
        </p:nvSpPr>
        <p:spPr>
          <a:xfrm>
            <a:off x="6454508" y="24705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7" name="Bent-Up Arrow 26"/>
          <p:cNvSpPr/>
          <p:nvPr/>
        </p:nvSpPr>
        <p:spPr>
          <a:xfrm>
            <a:off x="3093410" y="2904666"/>
            <a:ext cx="3742097" cy="309563"/>
          </a:xfrm>
          <a:prstGeom prst="bentUpArrow">
            <a:avLst>
              <a:gd name="adj1" fmla="val 21969"/>
              <a:gd name="adj2" fmla="val 21465"/>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solidFill>
                <a:schemeClr val="tx1"/>
              </a:solidFill>
            </a:endParaRPr>
          </a:p>
        </p:txBody>
      </p:sp>
      <p:sp>
        <p:nvSpPr>
          <p:cNvPr id="34" name="Rectangle 33"/>
          <p:cNvSpPr/>
          <p:nvPr/>
        </p:nvSpPr>
        <p:spPr>
          <a:xfrm>
            <a:off x="553688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5" name="Rectangle 34"/>
          <p:cNvSpPr/>
          <p:nvPr/>
        </p:nvSpPr>
        <p:spPr>
          <a:xfrm>
            <a:off x="5697822"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6" name="Rectangle 35"/>
          <p:cNvSpPr/>
          <p:nvPr/>
        </p:nvSpPr>
        <p:spPr>
          <a:xfrm>
            <a:off x="5858763"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7" name="Rectangle 36"/>
          <p:cNvSpPr/>
          <p:nvPr/>
        </p:nvSpPr>
        <p:spPr>
          <a:xfrm>
            <a:off x="6019704"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8" name="Rectangle 37"/>
          <p:cNvSpPr/>
          <p:nvPr/>
        </p:nvSpPr>
        <p:spPr>
          <a:xfrm>
            <a:off x="6180645"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9" name="Rectangle 38"/>
          <p:cNvSpPr/>
          <p:nvPr/>
        </p:nvSpPr>
        <p:spPr>
          <a:xfrm>
            <a:off x="6341586"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0" name="Rectangle 39"/>
          <p:cNvSpPr/>
          <p:nvPr/>
        </p:nvSpPr>
        <p:spPr>
          <a:xfrm>
            <a:off x="6502527"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1" name="Rectangle 40"/>
          <p:cNvSpPr/>
          <p:nvPr/>
        </p:nvSpPr>
        <p:spPr>
          <a:xfrm>
            <a:off x="6663468"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2" name="Rectangle 41"/>
          <p:cNvSpPr/>
          <p:nvPr/>
        </p:nvSpPr>
        <p:spPr>
          <a:xfrm>
            <a:off x="682441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3" name="TextBox 42"/>
          <p:cNvSpPr txBox="1"/>
          <p:nvPr/>
        </p:nvSpPr>
        <p:spPr>
          <a:xfrm>
            <a:off x="7107672" y="1752076"/>
            <a:ext cx="569387" cy="307777"/>
          </a:xfrm>
          <a:prstGeom prst="rect">
            <a:avLst/>
          </a:prstGeom>
          <a:noFill/>
        </p:spPr>
        <p:txBody>
          <a:bodyPr wrap="none" rtlCol="0">
            <a:spAutoFit/>
          </a:bodyPr>
          <a:lstStyle/>
          <a:p>
            <a:r>
              <a:rPr lang="en-US" sz="1400" dirty="0" smtClean="0">
                <a:solidFill>
                  <a:schemeClr val="tx1"/>
                </a:solidFill>
              </a:rPr>
              <a:t>WAL</a:t>
            </a:r>
            <a:endParaRPr lang="en-US" sz="1400" dirty="0"/>
          </a:p>
        </p:txBody>
      </p:sp>
      <p:grpSp>
        <p:nvGrpSpPr>
          <p:cNvPr id="44" name="Group 43"/>
          <p:cNvGrpSpPr/>
          <p:nvPr/>
        </p:nvGrpSpPr>
        <p:grpSpPr>
          <a:xfrm>
            <a:off x="4865966" y="1207497"/>
            <a:ext cx="225240" cy="785910"/>
            <a:chOff x="3786500" y="2121697"/>
            <a:chExt cx="225240" cy="1047880"/>
          </a:xfrm>
        </p:grpSpPr>
        <p:sp>
          <p:nvSpPr>
            <p:cNvPr id="45" name="Rectangle 44"/>
            <p:cNvSpPr/>
            <p:nvPr/>
          </p:nvSpPr>
          <p:spPr>
            <a:xfrm>
              <a:off x="3786500" y="2121697"/>
              <a:ext cx="225240" cy="215900"/>
            </a:xfrm>
            <a:prstGeom prst="rect">
              <a:avLst/>
            </a:prstGeom>
            <a:solidFill>
              <a:schemeClr val="accent4">
                <a:lumMod val="60000"/>
                <a:lumOff val="4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6" name="Rectangle 45"/>
            <p:cNvSpPr/>
            <p:nvPr/>
          </p:nvSpPr>
          <p:spPr>
            <a:xfrm>
              <a:off x="3786500" y="232969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7" name="Rectangle 46"/>
            <p:cNvSpPr/>
            <p:nvPr/>
          </p:nvSpPr>
          <p:spPr>
            <a:xfrm>
              <a:off x="3786500" y="253768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8" name="Rectangle 47"/>
            <p:cNvSpPr/>
            <p:nvPr/>
          </p:nvSpPr>
          <p:spPr>
            <a:xfrm>
              <a:off x="3786500" y="274568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9" name="Rectangle 48"/>
            <p:cNvSpPr/>
            <p:nvPr/>
          </p:nvSpPr>
          <p:spPr>
            <a:xfrm>
              <a:off x="3786500" y="295367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54" name="TextBox 53"/>
          <p:cNvSpPr txBox="1"/>
          <p:nvPr/>
        </p:nvSpPr>
        <p:spPr>
          <a:xfrm>
            <a:off x="4417454" y="870005"/>
            <a:ext cx="1247620" cy="307777"/>
          </a:xfrm>
          <a:prstGeom prst="rect">
            <a:avLst/>
          </a:prstGeom>
          <a:noFill/>
        </p:spPr>
        <p:txBody>
          <a:bodyPr wrap="square" rtlCol="0">
            <a:spAutoFit/>
          </a:bodyPr>
          <a:lstStyle/>
          <a:p>
            <a:r>
              <a:rPr lang="en-US" sz="1400" dirty="0" smtClean="0">
                <a:solidFill>
                  <a:schemeClr val="tx1"/>
                </a:solidFill>
              </a:rPr>
              <a:t>Block </a:t>
            </a:r>
            <a:r>
              <a:rPr lang="en-US" sz="1400" dirty="0" smtClean="0"/>
              <a:t>cache</a:t>
            </a:r>
            <a:endParaRPr lang="en-US" sz="1400" dirty="0"/>
          </a:p>
        </p:txBody>
      </p:sp>
      <p:grpSp>
        <p:nvGrpSpPr>
          <p:cNvPr id="55" name="Group 54"/>
          <p:cNvGrpSpPr/>
          <p:nvPr/>
        </p:nvGrpSpPr>
        <p:grpSpPr>
          <a:xfrm>
            <a:off x="4868954" y="1209729"/>
            <a:ext cx="225240" cy="785910"/>
            <a:chOff x="3786500" y="2121697"/>
            <a:chExt cx="225240" cy="1047880"/>
          </a:xfrm>
          <a:noFill/>
        </p:grpSpPr>
        <p:sp>
          <p:nvSpPr>
            <p:cNvPr id="56" name="Rectangle 55"/>
            <p:cNvSpPr/>
            <p:nvPr/>
          </p:nvSpPr>
          <p:spPr>
            <a:xfrm>
              <a:off x="3786500" y="212169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7" name="Rectangle 56"/>
            <p:cNvSpPr/>
            <p:nvPr/>
          </p:nvSpPr>
          <p:spPr>
            <a:xfrm>
              <a:off x="3786500" y="232969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8" name="Rectangle 57"/>
            <p:cNvSpPr/>
            <p:nvPr/>
          </p:nvSpPr>
          <p:spPr>
            <a:xfrm>
              <a:off x="3786500" y="253768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9" name="Rectangle 58"/>
            <p:cNvSpPr/>
            <p:nvPr/>
          </p:nvSpPr>
          <p:spPr>
            <a:xfrm>
              <a:off x="3786500" y="274568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60" name="Rectangle 59"/>
            <p:cNvSpPr/>
            <p:nvPr/>
          </p:nvSpPr>
          <p:spPr>
            <a:xfrm>
              <a:off x="3786500" y="295367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61" name="Down Arrow 60"/>
          <p:cNvSpPr/>
          <p:nvPr/>
        </p:nvSpPr>
        <p:spPr>
          <a:xfrm>
            <a:off x="2644650" y="1747024"/>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ounded Rectangle 61"/>
          <p:cNvSpPr/>
          <p:nvPr/>
        </p:nvSpPr>
        <p:spPr>
          <a:xfrm>
            <a:off x="2301134" y="2051717"/>
            <a:ext cx="685800" cy="428625"/>
          </a:xfrm>
          <a:prstGeom prst="roundRect">
            <a:avLst/>
          </a:prstGeom>
          <a:solidFill>
            <a:schemeClr val="accent3">
              <a:lumMod val="20000"/>
              <a:lumOff val="80000"/>
            </a:schemeClr>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3" name="Rounded Rectangle 62"/>
          <p:cNvSpPr/>
          <p:nvPr/>
        </p:nvSpPr>
        <p:spPr>
          <a:xfrm>
            <a:off x="2453534" y="2166017"/>
            <a:ext cx="685800" cy="428625"/>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4" name="Rounded Rectangle 63"/>
          <p:cNvSpPr/>
          <p:nvPr/>
        </p:nvSpPr>
        <p:spPr>
          <a:xfrm>
            <a:off x="2605934" y="2280317"/>
            <a:ext cx="685800" cy="428625"/>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Tree>
    <p:custDataLst>
      <p:tags r:id="rId1"/>
    </p:custDataLst>
    <p:extLst>
      <p:ext uri="{BB962C8B-B14F-4D97-AF65-F5344CB8AC3E}">
        <p14:creationId xmlns:p14="http://schemas.microsoft.com/office/powerpoint/2010/main" val="196708016"/>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62"/>
                                        </p:tgtEl>
                                        <p:attrNameLst>
                                          <p:attrName>style.visibility</p:attrName>
                                        </p:attrNameLst>
                                      </p:cBhvr>
                                      <p:to>
                                        <p:strVal val="hidden"/>
                                      </p:to>
                                    </p:set>
                                  </p:childTnLst>
                                </p:cTn>
                              </p:par>
                              <p:par>
                                <p:cTn id="10" presetID="6" presetClass="emph" presetSubtype="0" fill="hold" grpId="0" nodeType="withEffect">
                                  <p:stCondLst>
                                    <p:cond delay="0"/>
                                  </p:stCondLst>
                                  <p:childTnLst>
                                    <p:animScale>
                                      <p:cBhvr>
                                        <p:cTn id="11" dur="1000" fill="hold"/>
                                        <p:tgtEl>
                                          <p:spTgt spid="63"/>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9921478-9A63-450E-8942-C240FE31B1C1}" type="slidenum">
              <a:rPr lang="en-US" smtClean="0"/>
              <a:pPr/>
              <a:t>17</a:t>
            </a:fld>
            <a:endParaRPr lang="en-US" dirty="0"/>
          </a:p>
        </p:txBody>
      </p:sp>
      <p:sp>
        <p:nvSpPr>
          <p:cNvPr id="6" name="Title 5"/>
          <p:cNvSpPr>
            <a:spLocks noGrp="1"/>
          </p:cNvSpPr>
          <p:nvPr>
            <p:ph type="title"/>
          </p:nvPr>
        </p:nvSpPr>
        <p:spPr/>
        <p:txBody>
          <a:bodyPr/>
          <a:lstStyle/>
          <a:p>
            <a:r>
              <a:rPr lang="en-US" dirty="0" smtClean="0"/>
              <a:t>Efficient index </a:t>
            </a:r>
            <a:r>
              <a:rPr lang="en-US" dirty="0"/>
              <a:t>representation</a:t>
            </a:r>
          </a:p>
        </p:txBody>
      </p:sp>
      <p:cxnSp>
        <p:nvCxnSpPr>
          <p:cNvPr id="7" name="Straight Connector 6"/>
          <p:cNvCxnSpPr/>
          <p:nvPr/>
        </p:nvCxnSpPr>
        <p:spPr>
          <a:xfrm>
            <a:off x="5236284" y="1273658"/>
            <a:ext cx="0" cy="2479156"/>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1" name="Rounded Rectangle 10"/>
          <p:cNvSpPr/>
          <p:nvPr/>
        </p:nvSpPr>
        <p:spPr>
          <a:xfrm>
            <a:off x="2407610" y="299809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12" name="Rounded Rectangle 11"/>
          <p:cNvSpPr/>
          <p:nvPr/>
        </p:nvSpPr>
        <p:spPr>
          <a:xfrm>
            <a:off x="5997308" y="21276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16" name="TextBox 15"/>
          <p:cNvSpPr txBox="1"/>
          <p:nvPr/>
        </p:nvSpPr>
        <p:spPr>
          <a:xfrm>
            <a:off x="5781153" y="2917721"/>
            <a:ext cx="590338" cy="276999"/>
          </a:xfrm>
          <a:prstGeom prst="rect">
            <a:avLst/>
          </a:prstGeom>
          <a:noFill/>
        </p:spPr>
        <p:txBody>
          <a:bodyPr wrap="none" rtlCol="0">
            <a:spAutoFit/>
          </a:bodyPr>
          <a:lstStyle/>
          <a:p>
            <a:r>
              <a:rPr lang="en-US" sz="1200" b="1" i="1" dirty="0" smtClean="0">
                <a:solidFill>
                  <a:schemeClr val="tx1"/>
                </a:solidFill>
              </a:rPr>
              <a:t>flush</a:t>
            </a:r>
            <a:endParaRPr lang="en-US" sz="1200" i="1" dirty="0"/>
          </a:p>
        </p:txBody>
      </p:sp>
      <p:sp>
        <p:nvSpPr>
          <p:cNvPr id="17" name="TextBox 16"/>
          <p:cNvSpPr txBox="1"/>
          <p:nvPr/>
        </p:nvSpPr>
        <p:spPr>
          <a:xfrm>
            <a:off x="4323727" y="3431576"/>
            <a:ext cx="851515" cy="307777"/>
          </a:xfrm>
          <a:prstGeom prst="rect">
            <a:avLst/>
          </a:prstGeom>
          <a:noFill/>
        </p:spPr>
        <p:txBody>
          <a:bodyPr wrap="none" rtlCol="0">
            <a:spAutoFit/>
          </a:bodyPr>
          <a:lstStyle/>
          <a:p>
            <a:r>
              <a:rPr lang="en-US" sz="1400" dirty="0" smtClean="0">
                <a:solidFill>
                  <a:schemeClr val="tx1"/>
                </a:solidFill>
              </a:rPr>
              <a:t>memory</a:t>
            </a:r>
            <a:endParaRPr lang="en-US" sz="1400" dirty="0"/>
          </a:p>
        </p:txBody>
      </p:sp>
      <p:sp>
        <p:nvSpPr>
          <p:cNvPr id="18" name="TextBox 17"/>
          <p:cNvSpPr txBox="1"/>
          <p:nvPr/>
        </p:nvSpPr>
        <p:spPr>
          <a:xfrm>
            <a:off x="5298587" y="3431576"/>
            <a:ext cx="673394" cy="307777"/>
          </a:xfrm>
          <a:prstGeom prst="rect">
            <a:avLst/>
          </a:prstGeom>
          <a:noFill/>
        </p:spPr>
        <p:txBody>
          <a:bodyPr wrap="none" rtlCol="0">
            <a:spAutoFit/>
          </a:bodyPr>
          <a:lstStyle/>
          <a:p>
            <a:r>
              <a:rPr lang="en-US" sz="1400" dirty="0" smtClean="0">
                <a:solidFill>
                  <a:schemeClr val="tx1"/>
                </a:solidFill>
              </a:rPr>
              <a:t>HDFS</a:t>
            </a:r>
            <a:endParaRPr lang="en-US" sz="1400" dirty="0"/>
          </a:p>
        </p:txBody>
      </p:sp>
      <p:sp>
        <p:nvSpPr>
          <p:cNvPr id="19" name="Down Arrow 18"/>
          <p:cNvSpPr/>
          <p:nvPr/>
        </p:nvSpPr>
        <p:spPr>
          <a:xfrm>
            <a:off x="2644650" y="1749099"/>
            <a:ext cx="222250" cy="122489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p:nvSpPr>
        <p:spPr>
          <a:xfrm>
            <a:off x="2405924" y="132047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dirty="0">
                <a:solidFill>
                  <a:srgbClr val="000000"/>
                </a:solidFill>
                <a:effectLst/>
                <a:ea typeface="ＭＳ 明朝"/>
                <a:cs typeface="Times New Roman"/>
              </a:rPr>
              <a:t>C</a:t>
            </a:r>
            <a:r>
              <a:rPr lang="en-US" sz="1800" baseline="-25000" dirty="0">
                <a:solidFill>
                  <a:srgbClr val="000000"/>
                </a:solidFill>
                <a:effectLst/>
                <a:ea typeface="ＭＳ 明朝"/>
                <a:cs typeface="Times New Roman"/>
              </a:rPr>
              <a:t>m</a:t>
            </a:r>
            <a:endParaRPr lang="en-US" sz="1200" dirty="0">
              <a:effectLst/>
              <a:ea typeface="ＭＳ 明朝"/>
              <a:cs typeface="Times New Roman"/>
            </a:endParaRPr>
          </a:p>
        </p:txBody>
      </p:sp>
      <p:sp>
        <p:nvSpPr>
          <p:cNvPr id="21" name="TextBox 20"/>
          <p:cNvSpPr txBox="1"/>
          <p:nvPr/>
        </p:nvSpPr>
        <p:spPr>
          <a:xfrm>
            <a:off x="1286327" y="1780217"/>
            <a:ext cx="1432971" cy="276999"/>
          </a:xfrm>
          <a:prstGeom prst="rect">
            <a:avLst/>
          </a:prstGeom>
          <a:noFill/>
        </p:spPr>
        <p:txBody>
          <a:bodyPr wrap="none" rtlCol="0">
            <a:spAutoFit/>
          </a:bodyPr>
          <a:lstStyle/>
          <a:p>
            <a:r>
              <a:rPr lang="en-US" sz="1200" b="1" i="1" dirty="0"/>
              <a:t>i</a:t>
            </a:r>
            <a:r>
              <a:rPr lang="en-US" sz="1200" b="1" i="1" dirty="0" smtClean="0">
                <a:solidFill>
                  <a:schemeClr val="tx1"/>
                </a:solidFill>
              </a:rPr>
              <a:t>n-memory-flush</a:t>
            </a:r>
            <a:endParaRPr lang="en-US" sz="1200" i="1" dirty="0"/>
          </a:p>
        </p:txBody>
      </p:sp>
      <p:sp>
        <p:nvSpPr>
          <p:cNvPr id="22" name="Right Brace 21"/>
          <p:cNvSpPr/>
          <p:nvPr/>
        </p:nvSpPr>
        <p:spPr>
          <a:xfrm>
            <a:off x="7277760" y="2127641"/>
            <a:ext cx="224791" cy="771525"/>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7433940" y="2375573"/>
            <a:ext cx="914400" cy="923330"/>
          </a:xfrm>
          <a:prstGeom prst="rect">
            <a:avLst/>
          </a:prstGeom>
          <a:noFill/>
        </p:spPr>
        <p:txBody>
          <a:bodyPr wrap="square" rtlCol="0">
            <a:spAutoFit/>
          </a:bodyPr>
          <a:lstStyle/>
          <a:p>
            <a:pPr algn="ctr"/>
            <a:r>
              <a:rPr lang="en-US" dirty="0" err="1" smtClean="0"/>
              <a:t>Hfiles</a:t>
            </a:r>
            <a:endParaRPr lang="en-US" baseline="-25000" dirty="0"/>
          </a:p>
        </p:txBody>
      </p:sp>
      <p:sp>
        <p:nvSpPr>
          <p:cNvPr id="24" name="Rounded Rectangle 23"/>
          <p:cNvSpPr/>
          <p:nvPr/>
        </p:nvSpPr>
        <p:spPr>
          <a:xfrm>
            <a:off x="6149708" y="22419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5" name="Rounded Rectangle 24"/>
          <p:cNvSpPr/>
          <p:nvPr/>
        </p:nvSpPr>
        <p:spPr>
          <a:xfrm>
            <a:off x="6302108" y="23562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6" name="Rounded Rectangle 25"/>
          <p:cNvSpPr/>
          <p:nvPr/>
        </p:nvSpPr>
        <p:spPr>
          <a:xfrm>
            <a:off x="6454508" y="24705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7" name="Bent-Up Arrow 26"/>
          <p:cNvSpPr/>
          <p:nvPr/>
        </p:nvSpPr>
        <p:spPr>
          <a:xfrm>
            <a:off x="3093410" y="2904666"/>
            <a:ext cx="3742097" cy="309563"/>
          </a:xfrm>
          <a:prstGeom prst="bentUpArrow">
            <a:avLst>
              <a:gd name="adj1" fmla="val 21969"/>
              <a:gd name="adj2" fmla="val 21465"/>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solidFill>
                <a:schemeClr val="tx1"/>
              </a:solidFill>
            </a:endParaRPr>
          </a:p>
        </p:txBody>
      </p:sp>
      <p:sp>
        <p:nvSpPr>
          <p:cNvPr id="34" name="Rectangle 33"/>
          <p:cNvSpPr/>
          <p:nvPr/>
        </p:nvSpPr>
        <p:spPr>
          <a:xfrm>
            <a:off x="553688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5" name="Rectangle 34"/>
          <p:cNvSpPr/>
          <p:nvPr/>
        </p:nvSpPr>
        <p:spPr>
          <a:xfrm>
            <a:off x="5697822"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6" name="Rectangle 35"/>
          <p:cNvSpPr/>
          <p:nvPr/>
        </p:nvSpPr>
        <p:spPr>
          <a:xfrm>
            <a:off x="5858763"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7" name="Rectangle 36"/>
          <p:cNvSpPr/>
          <p:nvPr/>
        </p:nvSpPr>
        <p:spPr>
          <a:xfrm>
            <a:off x="6019704"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8" name="Rectangle 37"/>
          <p:cNvSpPr/>
          <p:nvPr/>
        </p:nvSpPr>
        <p:spPr>
          <a:xfrm>
            <a:off x="6180645"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9" name="Rectangle 38"/>
          <p:cNvSpPr/>
          <p:nvPr/>
        </p:nvSpPr>
        <p:spPr>
          <a:xfrm>
            <a:off x="6341586"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0" name="Rectangle 39"/>
          <p:cNvSpPr/>
          <p:nvPr/>
        </p:nvSpPr>
        <p:spPr>
          <a:xfrm>
            <a:off x="6502527"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1" name="Rectangle 40"/>
          <p:cNvSpPr/>
          <p:nvPr/>
        </p:nvSpPr>
        <p:spPr>
          <a:xfrm>
            <a:off x="6663468"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2" name="Rectangle 41"/>
          <p:cNvSpPr/>
          <p:nvPr/>
        </p:nvSpPr>
        <p:spPr>
          <a:xfrm>
            <a:off x="682441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3" name="TextBox 42"/>
          <p:cNvSpPr txBox="1"/>
          <p:nvPr/>
        </p:nvSpPr>
        <p:spPr>
          <a:xfrm>
            <a:off x="7107672" y="1752076"/>
            <a:ext cx="569387" cy="307777"/>
          </a:xfrm>
          <a:prstGeom prst="rect">
            <a:avLst/>
          </a:prstGeom>
          <a:noFill/>
        </p:spPr>
        <p:txBody>
          <a:bodyPr wrap="none" rtlCol="0">
            <a:spAutoFit/>
          </a:bodyPr>
          <a:lstStyle/>
          <a:p>
            <a:r>
              <a:rPr lang="en-US" sz="1400" dirty="0" smtClean="0">
                <a:solidFill>
                  <a:schemeClr val="tx1"/>
                </a:solidFill>
              </a:rPr>
              <a:t>WAL</a:t>
            </a:r>
            <a:endParaRPr lang="en-US" sz="1400" dirty="0"/>
          </a:p>
        </p:txBody>
      </p:sp>
      <p:grpSp>
        <p:nvGrpSpPr>
          <p:cNvPr id="44" name="Group 43"/>
          <p:cNvGrpSpPr/>
          <p:nvPr/>
        </p:nvGrpSpPr>
        <p:grpSpPr>
          <a:xfrm>
            <a:off x="4865966" y="1207497"/>
            <a:ext cx="225240" cy="785910"/>
            <a:chOff x="3786500" y="2121697"/>
            <a:chExt cx="225240" cy="1047880"/>
          </a:xfrm>
        </p:grpSpPr>
        <p:sp>
          <p:nvSpPr>
            <p:cNvPr id="45" name="Rectangle 44"/>
            <p:cNvSpPr/>
            <p:nvPr/>
          </p:nvSpPr>
          <p:spPr>
            <a:xfrm>
              <a:off x="3786500" y="2121697"/>
              <a:ext cx="225240" cy="215900"/>
            </a:xfrm>
            <a:prstGeom prst="rect">
              <a:avLst/>
            </a:prstGeom>
            <a:solidFill>
              <a:schemeClr val="accent4">
                <a:lumMod val="60000"/>
                <a:lumOff val="4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6" name="Rectangle 45"/>
            <p:cNvSpPr/>
            <p:nvPr/>
          </p:nvSpPr>
          <p:spPr>
            <a:xfrm>
              <a:off x="3786500" y="232969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7" name="Rectangle 46"/>
            <p:cNvSpPr/>
            <p:nvPr/>
          </p:nvSpPr>
          <p:spPr>
            <a:xfrm>
              <a:off x="3786500" y="253768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8" name="Rectangle 47"/>
            <p:cNvSpPr/>
            <p:nvPr/>
          </p:nvSpPr>
          <p:spPr>
            <a:xfrm>
              <a:off x="3786500" y="274568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9" name="Rectangle 48"/>
            <p:cNvSpPr/>
            <p:nvPr/>
          </p:nvSpPr>
          <p:spPr>
            <a:xfrm>
              <a:off x="3786500" y="295367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54" name="TextBox 53"/>
          <p:cNvSpPr txBox="1"/>
          <p:nvPr/>
        </p:nvSpPr>
        <p:spPr>
          <a:xfrm>
            <a:off x="4417454" y="870005"/>
            <a:ext cx="1247620" cy="307777"/>
          </a:xfrm>
          <a:prstGeom prst="rect">
            <a:avLst/>
          </a:prstGeom>
          <a:noFill/>
        </p:spPr>
        <p:txBody>
          <a:bodyPr wrap="square" rtlCol="0">
            <a:spAutoFit/>
          </a:bodyPr>
          <a:lstStyle/>
          <a:p>
            <a:r>
              <a:rPr lang="en-US" sz="1400" dirty="0" smtClean="0">
                <a:solidFill>
                  <a:schemeClr val="tx1"/>
                </a:solidFill>
              </a:rPr>
              <a:t>Block </a:t>
            </a:r>
            <a:r>
              <a:rPr lang="en-US" sz="1400" dirty="0" smtClean="0"/>
              <a:t>cache</a:t>
            </a:r>
            <a:endParaRPr lang="en-US" sz="1400" dirty="0"/>
          </a:p>
        </p:txBody>
      </p:sp>
      <p:grpSp>
        <p:nvGrpSpPr>
          <p:cNvPr id="55" name="Group 54"/>
          <p:cNvGrpSpPr/>
          <p:nvPr/>
        </p:nvGrpSpPr>
        <p:grpSpPr>
          <a:xfrm>
            <a:off x="4868954" y="1209729"/>
            <a:ext cx="225240" cy="785910"/>
            <a:chOff x="3786500" y="2121697"/>
            <a:chExt cx="225240" cy="1047880"/>
          </a:xfrm>
          <a:noFill/>
        </p:grpSpPr>
        <p:sp>
          <p:nvSpPr>
            <p:cNvPr id="56" name="Rectangle 55"/>
            <p:cNvSpPr/>
            <p:nvPr/>
          </p:nvSpPr>
          <p:spPr>
            <a:xfrm>
              <a:off x="3786500" y="212169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7" name="Rectangle 56"/>
            <p:cNvSpPr/>
            <p:nvPr/>
          </p:nvSpPr>
          <p:spPr>
            <a:xfrm>
              <a:off x="3786500" y="232969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8" name="Rectangle 57"/>
            <p:cNvSpPr/>
            <p:nvPr/>
          </p:nvSpPr>
          <p:spPr>
            <a:xfrm>
              <a:off x="3786500" y="253768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9" name="Rectangle 58"/>
            <p:cNvSpPr/>
            <p:nvPr/>
          </p:nvSpPr>
          <p:spPr>
            <a:xfrm>
              <a:off x="3786500" y="274568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60" name="Rectangle 59"/>
            <p:cNvSpPr/>
            <p:nvPr/>
          </p:nvSpPr>
          <p:spPr>
            <a:xfrm>
              <a:off x="3786500" y="295367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61" name="Down Arrow 60"/>
          <p:cNvSpPr/>
          <p:nvPr/>
        </p:nvSpPr>
        <p:spPr>
          <a:xfrm>
            <a:off x="2644650" y="1747024"/>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Rounded Rectangle 62"/>
          <p:cNvSpPr>
            <a:spLocks noChangeAspect="1"/>
          </p:cNvSpPr>
          <p:nvPr/>
        </p:nvSpPr>
        <p:spPr>
          <a:xfrm>
            <a:off x="1425026" y="1466575"/>
            <a:ext cx="2926080" cy="1828800"/>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Tree>
    <p:custDataLst>
      <p:tags r:id="rId1"/>
    </p:custDataLst>
    <p:extLst>
      <p:ext uri="{BB962C8B-B14F-4D97-AF65-F5344CB8AC3E}">
        <p14:creationId xmlns:p14="http://schemas.microsoft.com/office/powerpoint/2010/main" val="1295328231"/>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9921478-9A63-450E-8942-C240FE31B1C1}" type="slidenum">
              <a:rPr lang="en-US" smtClean="0"/>
              <a:pPr/>
              <a:t>18</a:t>
            </a:fld>
            <a:endParaRPr lang="en-US" dirty="0"/>
          </a:p>
        </p:txBody>
      </p:sp>
      <p:sp>
        <p:nvSpPr>
          <p:cNvPr id="6" name="Title 5"/>
          <p:cNvSpPr>
            <a:spLocks noGrp="1"/>
          </p:cNvSpPr>
          <p:nvPr>
            <p:ph type="title"/>
          </p:nvPr>
        </p:nvSpPr>
        <p:spPr/>
        <p:txBody>
          <a:bodyPr/>
          <a:lstStyle/>
          <a:p>
            <a:r>
              <a:rPr lang="en-US" dirty="0" smtClean="0"/>
              <a:t>Efficient index </a:t>
            </a:r>
            <a:r>
              <a:rPr lang="en-US" dirty="0"/>
              <a:t>representation</a:t>
            </a:r>
          </a:p>
        </p:txBody>
      </p:sp>
      <p:sp>
        <p:nvSpPr>
          <p:cNvPr id="19" name="Down Arrow 18"/>
          <p:cNvSpPr/>
          <p:nvPr/>
        </p:nvSpPr>
        <p:spPr>
          <a:xfrm>
            <a:off x="2644650" y="1749099"/>
            <a:ext cx="222250" cy="122489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Down Arrow 60"/>
          <p:cNvSpPr/>
          <p:nvPr/>
        </p:nvSpPr>
        <p:spPr>
          <a:xfrm>
            <a:off x="4613088" y="1747024"/>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Rounded Rectangle 62"/>
          <p:cNvSpPr>
            <a:spLocks noChangeAspect="1"/>
          </p:cNvSpPr>
          <p:nvPr/>
        </p:nvSpPr>
        <p:spPr>
          <a:xfrm>
            <a:off x="1425026" y="1466575"/>
            <a:ext cx="5308784" cy="3317990"/>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5" name="TextBox 4"/>
          <p:cNvSpPr txBox="1"/>
          <p:nvPr/>
        </p:nvSpPr>
        <p:spPr>
          <a:xfrm>
            <a:off x="3054750" y="1101736"/>
            <a:ext cx="2033183" cy="914400"/>
          </a:xfrm>
          <a:prstGeom prst="rect">
            <a:avLst/>
          </a:prstGeom>
          <a:noFill/>
          <a:ln>
            <a:noFill/>
          </a:ln>
        </p:spPr>
        <p:txBody>
          <a:bodyPr wrap="none" rtlCol="0">
            <a:normAutofit/>
          </a:bodyPr>
          <a:lstStyle/>
          <a:p>
            <a:r>
              <a:rPr lang="en-US" sz="1600" dirty="0" smtClean="0"/>
              <a:t>Mutable Segment</a:t>
            </a:r>
          </a:p>
        </p:txBody>
      </p:sp>
      <p:sp>
        <p:nvSpPr>
          <p:cNvPr id="8" name="Rectangle 7"/>
          <p:cNvSpPr/>
          <p:nvPr/>
        </p:nvSpPr>
        <p:spPr>
          <a:xfrm>
            <a:off x="161748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50" name="Rectangle 49"/>
          <p:cNvSpPr/>
          <p:nvPr/>
        </p:nvSpPr>
        <p:spPr>
          <a:xfrm>
            <a:off x="2159009"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Jkkgkykytktgkg;diwpoqqqaaabbbccHfilesddeiuyoweuoweiuo</a:t>
            </a:r>
            <a:endParaRPr lang="en-US" sz="700" dirty="0" smtClean="0">
              <a:solidFill>
                <a:schemeClr val="tx1"/>
              </a:solidFill>
              <a:latin typeface="Arial" pitchFamily="34" charset="0"/>
              <a:cs typeface="Arial" pitchFamily="34" charset="0"/>
            </a:endParaRPr>
          </a:p>
        </p:txBody>
      </p:sp>
      <p:sp>
        <p:nvSpPr>
          <p:cNvPr id="51" name="Rectangle 50"/>
          <p:cNvSpPr/>
          <p:nvPr/>
        </p:nvSpPr>
        <p:spPr>
          <a:xfrm>
            <a:off x="254305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Poiuytrewqasdfaaabbbccceeeghjkl</a:t>
            </a:r>
            <a:r>
              <a:rPr lang="en-US" sz="700" dirty="0" smtClean="0">
                <a:solidFill>
                  <a:schemeClr val="tx1"/>
                </a:solidFill>
                <a:latin typeface="Arial" pitchFamily="34" charset="0"/>
                <a:cs typeface="Arial" pitchFamily="34" charset="0"/>
              </a:rPr>
              <a:t>;;</a:t>
            </a:r>
            <a:r>
              <a:rPr lang="en-US" sz="700" dirty="0" err="1" smtClean="0">
                <a:solidFill>
                  <a:schemeClr val="tx1"/>
                </a:solidFill>
                <a:latin typeface="Arial" pitchFamily="34" charset="0"/>
                <a:cs typeface="Arial" pitchFamily="34" charset="0"/>
              </a:rPr>
              <a:t>mnppppbvcxqqaaaxcvb</a:t>
            </a:r>
            <a:endParaRPr lang="en-US" sz="700" dirty="0" smtClean="0">
              <a:solidFill>
                <a:schemeClr val="tx1"/>
              </a:solidFill>
              <a:latin typeface="Arial" pitchFamily="34" charset="0"/>
              <a:cs typeface="Arial" pitchFamily="34" charset="0"/>
            </a:endParaRPr>
          </a:p>
        </p:txBody>
      </p:sp>
      <p:sp>
        <p:nvSpPr>
          <p:cNvPr id="52" name="Rectangle 51"/>
          <p:cNvSpPr/>
          <p:nvPr/>
        </p:nvSpPr>
        <p:spPr>
          <a:xfrm>
            <a:off x="3148077"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53" name="Rectangle 52"/>
          <p:cNvSpPr/>
          <p:nvPr/>
        </p:nvSpPr>
        <p:spPr>
          <a:xfrm>
            <a:off x="3753102" y="4148663"/>
            <a:ext cx="689280"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Jkdddfkgbbbkykytktgkg;diwpoqqqaaabbbccHfilesddeiuyuoweiuoieu</a:t>
            </a:r>
            <a:endParaRPr lang="en-US" sz="700" dirty="0" smtClean="0">
              <a:solidFill>
                <a:schemeClr val="tx1"/>
              </a:solidFill>
              <a:latin typeface="Arial" pitchFamily="34" charset="0"/>
              <a:cs typeface="Arial" pitchFamily="34" charset="0"/>
            </a:endParaRPr>
          </a:p>
        </p:txBody>
      </p:sp>
      <p:sp>
        <p:nvSpPr>
          <p:cNvPr id="62" name="Rectangle 61"/>
          <p:cNvSpPr/>
          <p:nvPr/>
        </p:nvSpPr>
        <p:spPr>
          <a:xfrm>
            <a:off x="3863229"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64" name="Rectangle 63"/>
          <p:cNvSpPr/>
          <p:nvPr/>
        </p:nvSpPr>
        <p:spPr>
          <a:xfrm>
            <a:off x="4609905"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Jkkgkykytktgkg;diwpoqqqaaabHfilesddeiuyoweuoweiuoieu</a:t>
            </a:r>
            <a:endParaRPr lang="en-US" sz="700" dirty="0" smtClean="0">
              <a:solidFill>
                <a:schemeClr val="tx1"/>
              </a:solidFill>
              <a:latin typeface="Arial" pitchFamily="34" charset="0"/>
              <a:cs typeface="Arial" pitchFamily="34" charset="0"/>
            </a:endParaRPr>
          </a:p>
        </p:txBody>
      </p:sp>
      <p:sp>
        <p:nvSpPr>
          <p:cNvPr id="66" name="Rectangle 65"/>
          <p:cNvSpPr/>
          <p:nvPr/>
        </p:nvSpPr>
        <p:spPr>
          <a:xfrm>
            <a:off x="5364517"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67" name="Rectangle 66"/>
          <p:cNvSpPr/>
          <p:nvPr/>
        </p:nvSpPr>
        <p:spPr>
          <a:xfrm>
            <a:off x="6077001"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lnSpc>
                <a:spcPct val="90000"/>
              </a:lnSpc>
            </a:pPr>
            <a:r>
              <a:rPr lang="en-US" sz="600" dirty="0" smtClean="0">
                <a:solidFill>
                  <a:schemeClr val="tx1"/>
                </a:solidFill>
                <a:latin typeface="Arial" pitchFamily="34" charset="0"/>
                <a:cs typeface="Arial" pitchFamily="34" charset="0"/>
              </a:rPr>
              <a:t>Jkkgkykytktgkg;diwpjjjjjjoooooooqqqaaabbyfjtdhghfhfngfhfgcHfilesddeiuyoweuoweiuoieu</a:t>
            </a:r>
          </a:p>
        </p:txBody>
      </p:sp>
      <p:sp>
        <p:nvSpPr>
          <p:cNvPr id="9" name="TextBox 8"/>
          <p:cNvSpPr txBox="1"/>
          <p:nvPr/>
        </p:nvSpPr>
        <p:spPr>
          <a:xfrm>
            <a:off x="1511652" y="3820581"/>
            <a:ext cx="914400" cy="914400"/>
          </a:xfrm>
          <a:prstGeom prst="rect">
            <a:avLst/>
          </a:prstGeom>
          <a:noFill/>
          <a:ln>
            <a:noFill/>
          </a:ln>
        </p:spPr>
        <p:txBody>
          <a:bodyPr wrap="none" rtlCol="0">
            <a:normAutofit/>
          </a:bodyPr>
          <a:lstStyle/>
          <a:p>
            <a:r>
              <a:rPr lang="en-US" sz="1600" dirty="0" smtClean="0"/>
              <a:t>MSLAB</a:t>
            </a:r>
          </a:p>
        </p:txBody>
      </p:sp>
      <p:sp>
        <p:nvSpPr>
          <p:cNvPr id="14" name="Diamond 13"/>
          <p:cNvSpPr/>
          <p:nvPr/>
        </p:nvSpPr>
        <p:spPr>
          <a:xfrm>
            <a:off x="2959038" y="159809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69" name="Diamond 68"/>
          <p:cNvSpPr/>
          <p:nvPr/>
        </p:nvSpPr>
        <p:spPr>
          <a:xfrm>
            <a:off x="2959038" y="184565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0" name="Diamond 69"/>
          <p:cNvSpPr/>
          <p:nvPr/>
        </p:nvSpPr>
        <p:spPr>
          <a:xfrm>
            <a:off x="2959038"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1" name="Diamond 70"/>
          <p:cNvSpPr/>
          <p:nvPr/>
        </p:nvSpPr>
        <p:spPr>
          <a:xfrm>
            <a:off x="2959038"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2" name="Diamond 71"/>
          <p:cNvSpPr/>
          <p:nvPr/>
        </p:nvSpPr>
        <p:spPr>
          <a:xfrm>
            <a:off x="3284154"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3" name="Diamond 72"/>
          <p:cNvSpPr/>
          <p:nvPr/>
        </p:nvSpPr>
        <p:spPr>
          <a:xfrm>
            <a:off x="3609270"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4" name="Diamond 73"/>
          <p:cNvSpPr/>
          <p:nvPr/>
        </p:nvSpPr>
        <p:spPr>
          <a:xfrm>
            <a:off x="3934386"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5" name="Diamond 74"/>
          <p:cNvSpPr/>
          <p:nvPr/>
        </p:nvSpPr>
        <p:spPr>
          <a:xfrm>
            <a:off x="4259502"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6" name="Diamond 75"/>
          <p:cNvSpPr/>
          <p:nvPr/>
        </p:nvSpPr>
        <p:spPr>
          <a:xfrm>
            <a:off x="4584618"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7" name="Diamond 76"/>
          <p:cNvSpPr/>
          <p:nvPr/>
        </p:nvSpPr>
        <p:spPr>
          <a:xfrm>
            <a:off x="3609270"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8" name="Diamond 77"/>
          <p:cNvSpPr/>
          <p:nvPr/>
        </p:nvSpPr>
        <p:spPr>
          <a:xfrm>
            <a:off x="4254438"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9" name="Diamond 78"/>
          <p:cNvSpPr/>
          <p:nvPr/>
        </p:nvSpPr>
        <p:spPr>
          <a:xfrm>
            <a:off x="4911733" y="159809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0" name="Diamond 79"/>
          <p:cNvSpPr/>
          <p:nvPr/>
        </p:nvSpPr>
        <p:spPr>
          <a:xfrm>
            <a:off x="4911733" y="184565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1" name="Diamond 80"/>
          <p:cNvSpPr/>
          <p:nvPr/>
        </p:nvSpPr>
        <p:spPr>
          <a:xfrm>
            <a:off x="4911733"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2" name="Diamond 81"/>
          <p:cNvSpPr/>
          <p:nvPr/>
        </p:nvSpPr>
        <p:spPr>
          <a:xfrm>
            <a:off x="4911733"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3" name="Diamond 82"/>
          <p:cNvSpPr/>
          <p:nvPr/>
        </p:nvSpPr>
        <p:spPr>
          <a:xfrm>
            <a:off x="4252297" y="184565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28" name="Straight Arrow Connector 27"/>
          <p:cNvCxnSpPr>
            <a:stCxn id="14" idx="3"/>
            <a:endCxn id="79" idx="1"/>
          </p:cNvCxnSpPr>
          <p:nvPr/>
        </p:nvCxnSpPr>
        <p:spPr>
          <a:xfrm>
            <a:off x="3141918" y="1689533"/>
            <a:ext cx="1769815"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141918" y="1937093"/>
            <a:ext cx="1110379"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4" idx="2"/>
            <a:endCxn id="69" idx="0"/>
          </p:cNvCxnSpPr>
          <p:nvPr/>
        </p:nvCxnSpPr>
        <p:spPr>
          <a:xfrm>
            <a:off x="3050478" y="1780973"/>
            <a:ext cx="0" cy="64680"/>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69" idx="2"/>
            <a:endCxn id="70" idx="0"/>
          </p:cNvCxnSpPr>
          <p:nvPr/>
        </p:nvCxnSpPr>
        <p:spPr>
          <a:xfrm>
            <a:off x="3050478" y="2028533"/>
            <a:ext cx="0" cy="78964"/>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70" idx="2"/>
            <a:endCxn id="71" idx="0"/>
          </p:cNvCxnSpPr>
          <p:nvPr/>
        </p:nvCxnSpPr>
        <p:spPr>
          <a:xfrm>
            <a:off x="3050478" y="2290377"/>
            <a:ext cx="0"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003173" y="1780973"/>
            <a:ext cx="0" cy="57539"/>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83" idx="2"/>
            <a:endCxn id="78" idx="0"/>
          </p:cNvCxnSpPr>
          <p:nvPr/>
        </p:nvCxnSpPr>
        <p:spPr>
          <a:xfrm>
            <a:off x="4343737" y="2028533"/>
            <a:ext cx="2141" cy="78964"/>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5003173" y="2021392"/>
            <a:ext cx="0" cy="86105"/>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75" idx="0"/>
            <a:endCxn id="78" idx="2"/>
          </p:cNvCxnSpPr>
          <p:nvPr/>
        </p:nvCxnSpPr>
        <p:spPr>
          <a:xfrm flipH="1" flipV="1">
            <a:off x="4345878" y="2290377"/>
            <a:ext cx="5064"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73" idx="0"/>
            <a:endCxn id="77" idx="2"/>
          </p:cNvCxnSpPr>
          <p:nvPr/>
        </p:nvCxnSpPr>
        <p:spPr>
          <a:xfrm flipV="1">
            <a:off x="3700710" y="2290377"/>
            <a:ext cx="0"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81" idx="2"/>
            <a:endCxn id="82" idx="0"/>
          </p:cNvCxnSpPr>
          <p:nvPr/>
        </p:nvCxnSpPr>
        <p:spPr>
          <a:xfrm>
            <a:off x="5003173" y="2290377"/>
            <a:ext cx="0"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stCxn id="83" idx="3"/>
            <a:endCxn id="80" idx="1"/>
          </p:cNvCxnSpPr>
          <p:nvPr/>
        </p:nvCxnSpPr>
        <p:spPr>
          <a:xfrm>
            <a:off x="4435177" y="1937093"/>
            <a:ext cx="47655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stCxn id="70" idx="3"/>
            <a:endCxn id="77" idx="1"/>
          </p:cNvCxnSpPr>
          <p:nvPr/>
        </p:nvCxnSpPr>
        <p:spPr>
          <a:xfrm>
            <a:off x="3141918" y="2198937"/>
            <a:ext cx="467352"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a:stCxn id="77" idx="3"/>
            <a:endCxn id="78" idx="1"/>
          </p:cNvCxnSpPr>
          <p:nvPr/>
        </p:nvCxnSpPr>
        <p:spPr>
          <a:xfrm>
            <a:off x="3792150" y="2198937"/>
            <a:ext cx="462288"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a:stCxn id="78" idx="3"/>
            <a:endCxn id="81" idx="1"/>
          </p:cNvCxnSpPr>
          <p:nvPr/>
        </p:nvCxnSpPr>
        <p:spPr>
          <a:xfrm>
            <a:off x="4437318" y="2198937"/>
            <a:ext cx="474415"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a:stCxn id="71" idx="3"/>
            <a:endCxn id="72" idx="1"/>
          </p:cNvCxnSpPr>
          <p:nvPr/>
        </p:nvCxnSpPr>
        <p:spPr>
          <a:xfrm>
            <a:off x="3141918"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72" idx="3"/>
            <a:endCxn id="73" idx="1"/>
          </p:cNvCxnSpPr>
          <p:nvPr/>
        </p:nvCxnSpPr>
        <p:spPr>
          <a:xfrm>
            <a:off x="3467034"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stCxn id="73" idx="3"/>
            <a:endCxn id="74" idx="1"/>
          </p:cNvCxnSpPr>
          <p:nvPr/>
        </p:nvCxnSpPr>
        <p:spPr>
          <a:xfrm>
            <a:off x="3792150"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stCxn id="74" idx="3"/>
            <a:endCxn id="75" idx="1"/>
          </p:cNvCxnSpPr>
          <p:nvPr/>
        </p:nvCxnSpPr>
        <p:spPr>
          <a:xfrm>
            <a:off x="4117266"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stCxn id="75" idx="3"/>
            <a:endCxn id="76" idx="1"/>
          </p:cNvCxnSpPr>
          <p:nvPr/>
        </p:nvCxnSpPr>
        <p:spPr>
          <a:xfrm>
            <a:off x="4442382"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a:stCxn id="76" idx="3"/>
            <a:endCxn id="82" idx="1"/>
          </p:cNvCxnSpPr>
          <p:nvPr/>
        </p:nvCxnSpPr>
        <p:spPr>
          <a:xfrm>
            <a:off x="4767498" y="2453640"/>
            <a:ext cx="144235"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a:xfrm>
            <a:off x="4440480" y="4150777"/>
            <a:ext cx="605025" cy="412750"/>
          </a:xfrm>
          <a:prstGeom prst="rect">
            <a:avLst/>
          </a:prstGeom>
          <a:no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endParaRPr lang="en-US" sz="700" dirty="0" smtClean="0">
              <a:solidFill>
                <a:schemeClr val="tx1"/>
              </a:solidFill>
              <a:latin typeface="Arial" pitchFamily="34" charset="0"/>
              <a:cs typeface="Arial" pitchFamily="34" charset="0"/>
            </a:endParaRPr>
          </a:p>
        </p:txBody>
      </p:sp>
      <p:sp>
        <p:nvSpPr>
          <p:cNvPr id="132" name="Oval 131"/>
          <p:cNvSpPr>
            <a:spLocks noChangeAspect="1"/>
          </p:cNvSpPr>
          <p:nvPr/>
        </p:nvSpPr>
        <p:spPr>
          <a:xfrm>
            <a:off x="3979929"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3" name="Oval 132"/>
          <p:cNvSpPr>
            <a:spLocks noChangeAspect="1"/>
          </p:cNvSpPr>
          <p:nvPr/>
        </p:nvSpPr>
        <p:spPr>
          <a:xfrm>
            <a:off x="3461201"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4" name="Oval 133"/>
          <p:cNvSpPr>
            <a:spLocks noChangeAspect="1"/>
          </p:cNvSpPr>
          <p:nvPr/>
        </p:nvSpPr>
        <p:spPr>
          <a:xfrm>
            <a:off x="2423745"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5" name="Oval 134"/>
          <p:cNvSpPr>
            <a:spLocks noChangeAspect="1"/>
          </p:cNvSpPr>
          <p:nvPr/>
        </p:nvSpPr>
        <p:spPr>
          <a:xfrm>
            <a:off x="2942473"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37" name="Straight Arrow Connector 136"/>
          <p:cNvCxnSpPr>
            <a:stCxn id="72" idx="2"/>
            <a:endCxn id="135" idx="0"/>
          </p:cNvCxnSpPr>
          <p:nvPr/>
        </p:nvCxnSpPr>
        <p:spPr>
          <a:xfrm flipH="1">
            <a:off x="3079574" y="2545080"/>
            <a:ext cx="296020"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41" name="Curved Connector 140"/>
          <p:cNvCxnSpPr>
            <a:stCxn id="135" idx="4"/>
            <a:endCxn id="51" idx="0"/>
          </p:cNvCxnSpPr>
          <p:nvPr/>
        </p:nvCxnSpPr>
        <p:spPr>
          <a:xfrm rot="5400000">
            <a:off x="2451685" y="3520773"/>
            <a:ext cx="1021771" cy="234009"/>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43" name="Oval 142"/>
          <p:cNvSpPr>
            <a:spLocks noChangeAspect="1"/>
          </p:cNvSpPr>
          <p:nvPr/>
        </p:nvSpPr>
        <p:spPr>
          <a:xfrm>
            <a:off x="5017385"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4" name="Oval 143"/>
          <p:cNvSpPr>
            <a:spLocks noChangeAspect="1"/>
          </p:cNvSpPr>
          <p:nvPr/>
        </p:nvSpPr>
        <p:spPr>
          <a:xfrm>
            <a:off x="4498657"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5" name="Oval 144"/>
          <p:cNvSpPr>
            <a:spLocks noChangeAspect="1"/>
          </p:cNvSpPr>
          <p:nvPr/>
        </p:nvSpPr>
        <p:spPr>
          <a:xfrm>
            <a:off x="5513634"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48" name="Straight Arrow Connector 147"/>
          <p:cNvCxnSpPr>
            <a:stCxn id="71" idx="2"/>
            <a:endCxn id="134" idx="0"/>
          </p:cNvCxnSpPr>
          <p:nvPr/>
        </p:nvCxnSpPr>
        <p:spPr>
          <a:xfrm flipH="1">
            <a:off x="2560846" y="2545080"/>
            <a:ext cx="489632"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stCxn id="73" idx="2"/>
            <a:endCxn id="133" idx="0"/>
          </p:cNvCxnSpPr>
          <p:nvPr/>
        </p:nvCxnSpPr>
        <p:spPr>
          <a:xfrm flipH="1">
            <a:off x="3598302" y="2545080"/>
            <a:ext cx="102408"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74" idx="2"/>
            <a:endCxn id="132" idx="0"/>
          </p:cNvCxnSpPr>
          <p:nvPr/>
        </p:nvCxnSpPr>
        <p:spPr>
          <a:xfrm>
            <a:off x="4025826" y="2545080"/>
            <a:ext cx="91204"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a:stCxn id="75" idx="2"/>
            <a:endCxn id="144" idx="0"/>
          </p:cNvCxnSpPr>
          <p:nvPr/>
        </p:nvCxnSpPr>
        <p:spPr>
          <a:xfrm>
            <a:off x="4350942" y="2545080"/>
            <a:ext cx="284816"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a:stCxn id="76" idx="2"/>
            <a:endCxn id="143" idx="0"/>
          </p:cNvCxnSpPr>
          <p:nvPr/>
        </p:nvCxnSpPr>
        <p:spPr>
          <a:xfrm>
            <a:off x="4676058" y="2545080"/>
            <a:ext cx="478428"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82" idx="2"/>
            <a:endCxn id="145" idx="0"/>
          </p:cNvCxnSpPr>
          <p:nvPr/>
        </p:nvCxnSpPr>
        <p:spPr>
          <a:xfrm>
            <a:off x="5003173" y="2545080"/>
            <a:ext cx="647562"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1" name="Curved Connector 160"/>
          <p:cNvCxnSpPr>
            <a:stCxn id="134" idx="4"/>
            <a:endCxn id="53" idx="0"/>
          </p:cNvCxnSpPr>
          <p:nvPr/>
        </p:nvCxnSpPr>
        <p:spPr>
          <a:xfrm rot="16200000" flipH="1">
            <a:off x="2818409" y="2869329"/>
            <a:ext cx="1021771" cy="1536896"/>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Curved Connector 162"/>
          <p:cNvCxnSpPr>
            <a:stCxn id="133" idx="4"/>
            <a:endCxn id="62" idx="0"/>
          </p:cNvCxnSpPr>
          <p:nvPr/>
        </p:nvCxnSpPr>
        <p:spPr>
          <a:xfrm rot="16200000" flipH="1">
            <a:off x="3660061" y="3065133"/>
            <a:ext cx="443922" cy="567440"/>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5" name="Curved Connector 164"/>
          <p:cNvCxnSpPr>
            <a:stCxn id="132" idx="4"/>
            <a:endCxn id="52" idx="0"/>
          </p:cNvCxnSpPr>
          <p:nvPr/>
        </p:nvCxnSpPr>
        <p:spPr>
          <a:xfrm rot="5400000">
            <a:off x="3272925" y="3304557"/>
            <a:ext cx="1021771" cy="666440"/>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7" name="Curved Connector 166"/>
          <p:cNvCxnSpPr>
            <a:stCxn id="144" idx="4"/>
            <a:endCxn id="50" idx="0"/>
          </p:cNvCxnSpPr>
          <p:nvPr/>
        </p:nvCxnSpPr>
        <p:spPr>
          <a:xfrm rot="5400000">
            <a:off x="3037755" y="2550659"/>
            <a:ext cx="1021771" cy="2174236"/>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1" name="Curved Connector 170"/>
          <p:cNvCxnSpPr>
            <a:stCxn id="143" idx="4"/>
            <a:endCxn id="66" idx="0"/>
          </p:cNvCxnSpPr>
          <p:nvPr/>
        </p:nvCxnSpPr>
        <p:spPr>
          <a:xfrm rot="16200000" flipH="1">
            <a:off x="5188797" y="3092581"/>
            <a:ext cx="443922" cy="512544"/>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Curved Connector 172"/>
          <p:cNvCxnSpPr>
            <a:stCxn id="145" idx="4"/>
            <a:endCxn id="64" idx="0"/>
          </p:cNvCxnSpPr>
          <p:nvPr/>
        </p:nvCxnSpPr>
        <p:spPr>
          <a:xfrm rot="5400000">
            <a:off x="5059616" y="2979695"/>
            <a:ext cx="443922" cy="738317"/>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a:off x="1807302" y="1615452"/>
            <a:ext cx="914400" cy="914400"/>
          </a:xfrm>
          <a:prstGeom prst="rect">
            <a:avLst/>
          </a:prstGeom>
          <a:noFill/>
          <a:ln>
            <a:noFill/>
          </a:ln>
        </p:spPr>
        <p:txBody>
          <a:bodyPr wrap="none" rtlCol="0">
            <a:normAutofit/>
          </a:bodyPr>
          <a:lstStyle/>
          <a:p>
            <a:pPr algn="ctr"/>
            <a:r>
              <a:rPr lang="en-US" sz="1600" dirty="0" smtClean="0"/>
              <a:t>Concurrent</a:t>
            </a:r>
          </a:p>
          <a:p>
            <a:pPr algn="ctr"/>
            <a:r>
              <a:rPr lang="en-US" sz="1600" dirty="0" smtClean="0"/>
              <a:t>Skip-List</a:t>
            </a:r>
          </a:p>
          <a:p>
            <a:pPr algn="ctr"/>
            <a:r>
              <a:rPr lang="en-US" sz="1600" dirty="0" smtClean="0"/>
              <a:t>Map</a:t>
            </a:r>
          </a:p>
        </p:txBody>
      </p:sp>
      <p:sp>
        <p:nvSpPr>
          <p:cNvPr id="176" name="Right Brace 175"/>
          <p:cNvSpPr/>
          <p:nvPr/>
        </p:nvSpPr>
        <p:spPr>
          <a:xfrm>
            <a:off x="6896760" y="3570814"/>
            <a:ext cx="224791" cy="992713"/>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7" name="TextBox 176"/>
          <p:cNvSpPr txBox="1"/>
          <p:nvPr/>
        </p:nvSpPr>
        <p:spPr>
          <a:xfrm>
            <a:off x="7121551" y="3718976"/>
            <a:ext cx="914400" cy="914400"/>
          </a:xfrm>
          <a:prstGeom prst="rect">
            <a:avLst/>
          </a:prstGeom>
          <a:noFill/>
          <a:ln>
            <a:noFill/>
          </a:ln>
        </p:spPr>
        <p:txBody>
          <a:bodyPr wrap="none" rtlCol="0">
            <a:normAutofit/>
          </a:bodyPr>
          <a:lstStyle/>
          <a:p>
            <a:r>
              <a:rPr lang="en-US" sz="1600" dirty="0" smtClean="0"/>
              <a:t>Bytes for the entire</a:t>
            </a:r>
          </a:p>
          <a:p>
            <a:r>
              <a:rPr lang="en-US" sz="1600" dirty="0" smtClean="0"/>
              <a:t>Cell’s information</a:t>
            </a:r>
          </a:p>
        </p:txBody>
      </p:sp>
      <p:sp>
        <p:nvSpPr>
          <p:cNvPr id="178" name="Right Brace 177"/>
          <p:cNvSpPr/>
          <p:nvPr/>
        </p:nvSpPr>
        <p:spPr>
          <a:xfrm>
            <a:off x="6895888" y="1555312"/>
            <a:ext cx="224791" cy="992713"/>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9" name="TextBox 178"/>
          <p:cNvSpPr txBox="1"/>
          <p:nvPr/>
        </p:nvSpPr>
        <p:spPr>
          <a:xfrm>
            <a:off x="7066811" y="1754064"/>
            <a:ext cx="914400" cy="914400"/>
          </a:xfrm>
          <a:prstGeom prst="rect">
            <a:avLst/>
          </a:prstGeom>
          <a:noFill/>
          <a:ln>
            <a:noFill/>
          </a:ln>
        </p:spPr>
        <p:txBody>
          <a:bodyPr wrap="none" rtlCol="0">
            <a:normAutofit/>
          </a:bodyPr>
          <a:lstStyle/>
          <a:p>
            <a:r>
              <a:rPr lang="en-US" sz="1600" dirty="0" smtClean="0"/>
              <a:t>The “ordering” </a:t>
            </a:r>
          </a:p>
          <a:p>
            <a:r>
              <a:rPr lang="en-US" sz="1600" dirty="0" smtClean="0"/>
              <a:t>engine</a:t>
            </a:r>
          </a:p>
        </p:txBody>
      </p:sp>
      <p:sp>
        <p:nvSpPr>
          <p:cNvPr id="181" name="Right Brace 180"/>
          <p:cNvSpPr/>
          <p:nvPr/>
        </p:nvSpPr>
        <p:spPr>
          <a:xfrm>
            <a:off x="6895888" y="2630535"/>
            <a:ext cx="224791" cy="567234"/>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2" name="TextBox 181"/>
          <p:cNvSpPr txBox="1"/>
          <p:nvPr/>
        </p:nvSpPr>
        <p:spPr>
          <a:xfrm>
            <a:off x="7077759" y="2620255"/>
            <a:ext cx="914400" cy="914400"/>
          </a:xfrm>
          <a:prstGeom prst="rect">
            <a:avLst/>
          </a:prstGeom>
          <a:noFill/>
          <a:ln>
            <a:noFill/>
          </a:ln>
        </p:spPr>
        <p:txBody>
          <a:bodyPr wrap="none" rtlCol="0">
            <a:normAutofit/>
          </a:bodyPr>
          <a:lstStyle/>
          <a:p>
            <a:r>
              <a:rPr lang="en-US" sz="1600" dirty="0"/>
              <a:t>Cell </a:t>
            </a:r>
            <a:r>
              <a:rPr lang="en-US" sz="1600" dirty="0" smtClean="0"/>
              <a:t>redirecting</a:t>
            </a:r>
          </a:p>
          <a:p>
            <a:r>
              <a:rPr lang="en-US" sz="1600" dirty="0"/>
              <a:t>o</a:t>
            </a:r>
            <a:r>
              <a:rPr lang="en-US" sz="1600" dirty="0" smtClean="0"/>
              <a:t>bjects </a:t>
            </a:r>
          </a:p>
        </p:txBody>
      </p:sp>
      <p:sp>
        <p:nvSpPr>
          <p:cNvPr id="68" name="TextBox 67"/>
          <p:cNvSpPr txBox="1"/>
          <p:nvPr/>
        </p:nvSpPr>
        <p:spPr>
          <a:xfrm>
            <a:off x="5502573" y="3962879"/>
            <a:ext cx="914400" cy="914400"/>
          </a:xfrm>
          <a:prstGeom prst="rect">
            <a:avLst/>
          </a:prstGeom>
          <a:noFill/>
          <a:ln>
            <a:noFill/>
          </a:ln>
        </p:spPr>
        <p:txBody>
          <a:bodyPr wrap="none" rtlCol="0">
            <a:normAutofit/>
          </a:bodyPr>
          <a:lstStyle/>
          <a:p>
            <a:r>
              <a:rPr lang="en-US" sz="1600" dirty="0" smtClean="0"/>
              <a:t>JAVA HEAP</a:t>
            </a:r>
            <a:endParaRPr lang="en-US" sz="1600" dirty="0" smtClean="0"/>
          </a:p>
        </p:txBody>
      </p:sp>
    </p:spTree>
    <p:custDataLst>
      <p:tags r:id="rId1"/>
    </p:custDataLst>
    <p:extLst>
      <p:ext uri="{BB962C8B-B14F-4D97-AF65-F5344CB8AC3E}">
        <p14:creationId xmlns:p14="http://schemas.microsoft.com/office/powerpoint/2010/main" val="527054130"/>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8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90"/>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93"/>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96"/>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99"/>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03"/>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07"/>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11"/>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13"/>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15"/>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17"/>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19"/>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122"/>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24"/>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126"/>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128"/>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30"/>
                                        </p:tgtEl>
                                        <p:attrNameLst>
                                          <p:attrName>style.visibility</p:attrName>
                                        </p:attrNameLst>
                                      </p:cBhvr>
                                      <p:to>
                                        <p:strVal val="visible"/>
                                      </p:to>
                                    </p:set>
                                  </p:childTnLst>
                                </p:cTn>
                              </p:par>
                              <p:par>
                                <p:cTn id="111" presetID="1" presetClass="entr" presetSubtype="0" fill="hold" grpId="1" nodeType="withEffect">
                                  <p:stCondLst>
                                    <p:cond delay="0"/>
                                  </p:stCondLst>
                                  <p:childTnLst>
                                    <p:set>
                                      <p:cBhvr>
                                        <p:cTn id="112" dur="1" fill="hold">
                                          <p:stCondLst>
                                            <p:cond delay="0"/>
                                          </p:stCondLst>
                                        </p:cTn>
                                        <p:tgtEl>
                                          <p:spTgt spid="174"/>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78"/>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79"/>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137"/>
                                        </p:tgtEl>
                                        <p:attrNameLst>
                                          <p:attrName>style.visibility</p:attrName>
                                        </p:attrNameLst>
                                      </p:cBhvr>
                                      <p:to>
                                        <p:strVal val="visible"/>
                                      </p:to>
                                    </p:set>
                                  </p:childTnLst>
                                </p:cTn>
                              </p:par>
                            </p:childTnLst>
                          </p:cTn>
                        </p:par>
                        <p:par>
                          <p:cTn id="121" fill="hold">
                            <p:stCondLst>
                              <p:cond delay="0"/>
                            </p:stCondLst>
                            <p:childTnLst>
                              <p:par>
                                <p:cTn id="122" presetID="1" presetClass="entr" presetSubtype="0" fill="hold" grpId="0" nodeType="afterEffect">
                                  <p:stCondLst>
                                    <p:cond delay="100"/>
                                  </p:stCondLst>
                                  <p:childTnLst>
                                    <p:set>
                                      <p:cBhvr>
                                        <p:cTn id="123" dur="1" fill="hold">
                                          <p:stCondLst>
                                            <p:cond delay="0"/>
                                          </p:stCondLst>
                                        </p:cTn>
                                        <p:tgtEl>
                                          <p:spTgt spid="135"/>
                                        </p:tgtEl>
                                        <p:attrNameLst>
                                          <p:attrName>style.visibility</p:attrName>
                                        </p:attrNameLst>
                                      </p:cBhvr>
                                      <p:to>
                                        <p:strVal val="visible"/>
                                      </p:to>
                                    </p:set>
                                  </p:childTnLst>
                                </p:cTn>
                              </p:par>
                            </p:childTnLst>
                          </p:cTn>
                        </p:par>
                        <p:par>
                          <p:cTn id="124" fill="hold">
                            <p:stCondLst>
                              <p:cond delay="100"/>
                            </p:stCondLst>
                            <p:childTnLst>
                              <p:par>
                                <p:cTn id="125" presetID="1" presetClass="entr" presetSubtype="0" fill="hold" nodeType="afterEffect">
                                  <p:stCondLst>
                                    <p:cond delay="100"/>
                                  </p:stCondLst>
                                  <p:childTnLst>
                                    <p:set>
                                      <p:cBhvr>
                                        <p:cTn id="126" dur="1" fill="hold">
                                          <p:stCondLst>
                                            <p:cond delay="0"/>
                                          </p:stCondLst>
                                        </p:cTn>
                                        <p:tgtEl>
                                          <p:spTgt spid="141"/>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134"/>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133"/>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32"/>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144"/>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154"/>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152"/>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150"/>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148"/>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156"/>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0"/>
                                          </p:stCondLst>
                                        </p:cTn>
                                        <p:tgtEl>
                                          <p:spTgt spid="158"/>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4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45"/>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nodeType="clickEffect">
                                  <p:stCondLst>
                                    <p:cond delay="0"/>
                                  </p:stCondLst>
                                  <p:childTnLst>
                                    <p:set>
                                      <p:cBhvr>
                                        <p:cTn id="156" dur="1" fill="hold">
                                          <p:stCondLst>
                                            <p:cond delay="0"/>
                                          </p:stCondLst>
                                        </p:cTn>
                                        <p:tgtEl>
                                          <p:spTgt spid="161"/>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163"/>
                                        </p:tgtEl>
                                        <p:attrNameLst>
                                          <p:attrName>style.visibility</p:attrName>
                                        </p:attrNameLst>
                                      </p:cBhvr>
                                      <p:to>
                                        <p:strVal val="visible"/>
                                      </p:to>
                                    </p:set>
                                  </p:childTnLst>
                                </p:cTn>
                              </p:par>
                              <p:par>
                                <p:cTn id="159" presetID="1" presetClass="entr" presetSubtype="0" fill="hold" nodeType="withEffect">
                                  <p:stCondLst>
                                    <p:cond delay="0"/>
                                  </p:stCondLst>
                                  <p:childTnLst>
                                    <p:set>
                                      <p:cBhvr>
                                        <p:cTn id="160" dur="1" fill="hold">
                                          <p:stCondLst>
                                            <p:cond delay="0"/>
                                          </p:stCondLst>
                                        </p:cTn>
                                        <p:tgtEl>
                                          <p:spTgt spid="165"/>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167"/>
                                        </p:tgtEl>
                                        <p:attrNameLst>
                                          <p:attrName>style.visibility</p:attrName>
                                        </p:attrNameLst>
                                      </p:cBhvr>
                                      <p:to>
                                        <p:strVal val="visible"/>
                                      </p:to>
                                    </p:set>
                                  </p:childTnLst>
                                </p:cTn>
                              </p:par>
                              <p:par>
                                <p:cTn id="163" presetID="1" presetClass="entr" presetSubtype="0" fill="hold" nodeType="withEffect">
                                  <p:stCondLst>
                                    <p:cond delay="0"/>
                                  </p:stCondLst>
                                  <p:childTnLst>
                                    <p:set>
                                      <p:cBhvr>
                                        <p:cTn id="164" dur="1" fill="hold">
                                          <p:stCondLst>
                                            <p:cond delay="0"/>
                                          </p:stCondLst>
                                        </p:cTn>
                                        <p:tgtEl>
                                          <p:spTgt spid="171"/>
                                        </p:tgtEl>
                                        <p:attrNameLst>
                                          <p:attrName>style.visibility</p:attrName>
                                        </p:attrNameLst>
                                      </p:cBhvr>
                                      <p:to>
                                        <p:strVal val="visible"/>
                                      </p:to>
                                    </p:set>
                                  </p:childTnLst>
                                </p:cTn>
                              </p:par>
                              <p:par>
                                <p:cTn id="165" presetID="1" presetClass="entr" presetSubtype="0" fill="hold" nodeType="withEffect">
                                  <p:stCondLst>
                                    <p:cond delay="0"/>
                                  </p:stCondLst>
                                  <p:childTnLst>
                                    <p:set>
                                      <p:cBhvr>
                                        <p:cTn id="166" dur="1" fill="hold">
                                          <p:stCondLst>
                                            <p:cond delay="0"/>
                                          </p:stCondLst>
                                        </p:cTn>
                                        <p:tgtEl>
                                          <p:spTgt spid="173"/>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74"/>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81"/>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8" grpId="0" animBg="1"/>
      <p:bldP spid="50" grpId="0" animBg="1"/>
      <p:bldP spid="51" grpId="0" animBg="1"/>
      <p:bldP spid="52" grpId="0" animBg="1"/>
      <p:bldP spid="53" grpId="0" animBg="1"/>
      <p:bldP spid="62" grpId="0" animBg="1"/>
      <p:bldP spid="64" grpId="0" animBg="1"/>
      <p:bldP spid="66" grpId="0" animBg="1"/>
      <p:bldP spid="67" grpId="0" animBg="1"/>
      <p:bldP spid="9" grpId="0"/>
      <p:bldP spid="14"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131" grpId="0" animBg="1"/>
      <p:bldP spid="132" grpId="0" animBg="1"/>
      <p:bldP spid="133" grpId="0" animBg="1"/>
      <p:bldP spid="134" grpId="0" animBg="1"/>
      <p:bldP spid="135" grpId="0" animBg="1"/>
      <p:bldP spid="143" grpId="0" animBg="1"/>
      <p:bldP spid="144" grpId="0" animBg="1"/>
      <p:bldP spid="145" grpId="0" animBg="1"/>
      <p:bldP spid="174" grpId="0"/>
      <p:bldP spid="174" grpId="1"/>
      <p:bldP spid="176" grpId="0" animBg="1"/>
      <p:bldP spid="177" grpId="0"/>
      <p:bldP spid="178" grpId="0" animBg="1"/>
      <p:bldP spid="179" grpId="0"/>
      <p:bldP spid="181" grpId="0" animBg="1"/>
      <p:bldP spid="182" grpId="0"/>
      <p:bldP spid="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9921478-9A63-450E-8942-C240FE31B1C1}" type="slidenum">
              <a:rPr lang="en-US" smtClean="0"/>
              <a:pPr/>
              <a:t>19</a:t>
            </a:fld>
            <a:endParaRPr lang="en-US" dirty="0"/>
          </a:p>
        </p:txBody>
      </p:sp>
      <p:sp>
        <p:nvSpPr>
          <p:cNvPr id="6" name="Title 5"/>
          <p:cNvSpPr>
            <a:spLocks noGrp="1"/>
          </p:cNvSpPr>
          <p:nvPr>
            <p:ph type="title"/>
          </p:nvPr>
        </p:nvSpPr>
        <p:spPr/>
        <p:txBody>
          <a:bodyPr/>
          <a:lstStyle/>
          <a:p>
            <a:r>
              <a:rPr lang="en-US" dirty="0" smtClean="0"/>
              <a:t>No </a:t>
            </a:r>
            <a:r>
              <a:rPr lang="en-US" dirty="0"/>
              <a:t>D</a:t>
            </a:r>
            <a:r>
              <a:rPr lang="en-US" dirty="0" smtClean="0"/>
              <a:t>ynamic </a:t>
            </a:r>
            <a:r>
              <a:rPr lang="en-US" dirty="0"/>
              <a:t>O</a:t>
            </a:r>
            <a:r>
              <a:rPr lang="en-US" dirty="0" smtClean="0"/>
              <a:t>rdering for Immutable Segment</a:t>
            </a:r>
            <a:endParaRPr lang="en-US" dirty="0"/>
          </a:p>
        </p:txBody>
      </p:sp>
      <p:sp>
        <p:nvSpPr>
          <p:cNvPr id="19" name="Down Arrow 18"/>
          <p:cNvSpPr/>
          <p:nvPr/>
        </p:nvSpPr>
        <p:spPr>
          <a:xfrm>
            <a:off x="2644650" y="1749099"/>
            <a:ext cx="222250" cy="122489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Down Arrow 60"/>
          <p:cNvSpPr/>
          <p:nvPr/>
        </p:nvSpPr>
        <p:spPr>
          <a:xfrm>
            <a:off x="4613088" y="1747024"/>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Rounded Rectangle 62"/>
          <p:cNvSpPr>
            <a:spLocks noChangeAspect="1"/>
          </p:cNvSpPr>
          <p:nvPr/>
        </p:nvSpPr>
        <p:spPr>
          <a:xfrm>
            <a:off x="1425026" y="1466575"/>
            <a:ext cx="5308784" cy="3317990"/>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5" name="TextBox 4"/>
          <p:cNvSpPr txBox="1"/>
          <p:nvPr/>
        </p:nvSpPr>
        <p:spPr>
          <a:xfrm>
            <a:off x="3054750" y="1101736"/>
            <a:ext cx="2033183" cy="914400"/>
          </a:xfrm>
          <a:prstGeom prst="rect">
            <a:avLst/>
          </a:prstGeom>
          <a:noFill/>
          <a:ln>
            <a:noFill/>
          </a:ln>
        </p:spPr>
        <p:txBody>
          <a:bodyPr wrap="none" rtlCol="0">
            <a:normAutofit/>
          </a:bodyPr>
          <a:lstStyle/>
          <a:p>
            <a:r>
              <a:rPr lang="en-US" sz="1600" dirty="0" smtClean="0"/>
              <a:t>Immutable Segment</a:t>
            </a:r>
          </a:p>
        </p:txBody>
      </p:sp>
      <p:sp>
        <p:nvSpPr>
          <p:cNvPr id="8" name="Rectangle 7"/>
          <p:cNvSpPr/>
          <p:nvPr/>
        </p:nvSpPr>
        <p:spPr>
          <a:xfrm>
            <a:off x="161748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50" name="Rectangle 49"/>
          <p:cNvSpPr/>
          <p:nvPr/>
        </p:nvSpPr>
        <p:spPr>
          <a:xfrm>
            <a:off x="2159009"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Jkkgkykytktgkg;diwpoqqqaaabbbccHfilesddeiuyoweuoweiu</a:t>
            </a:r>
            <a:endParaRPr lang="en-US" sz="700" dirty="0" smtClean="0">
              <a:solidFill>
                <a:schemeClr val="tx1"/>
              </a:solidFill>
              <a:latin typeface="Arial" pitchFamily="34" charset="0"/>
              <a:cs typeface="Arial" pitchFamily="34" charset="0"/>
            </a:endParaRPr>
          </a:p>
        </p:txBody>
      </p:sp>
      <p:sp>
        <p:nvSpPr>
          <p:cNvPr id="51" name="Rectangle 50"/>
          <p:cNvSpPr/>
          <p:nvPr/>
        </p:nvSpPr>
        <p:spPr>
          <a:xfrm>
            <a:off x="254305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Poiuytrewqasdfaaabbbccceeeghjkl</a:t>
            </a:r>
            <a:r>
              <a:rPr lang="en-US" sz="700" dirty="0" smtClean="0">
                <a:solidFill>
                  <a:schemeClr val="tx1"/>
                </a:solidFill>
                <a:latin typeface="Arial" pitchFamily="34" charset="0"/>
                <a:cs typeface="Arial" pitchFamily="34" charset="0"/>
              </a:rPr>
              <a:t>;;</a:t>
            </a:r>
            <a:r>
              <a:rPr lang="en-US" sz="700" dirty="0" err="1" smtClean="0">
                <a:solidFill>
                  <a:schemeClr val="tx1"/>
                </a:solidFill>
                <a:latin typeface="Arial" pitchFamily="34" charset="0"/>
                <a:cs typeface="Arial" pitchFamily="34" charset="0"/>
              </a:rPr>
              <a:t>mnppppbvcxqqaaaxcvb</a:t>
            </a:r>
            <a:endParaRPr lang="en-US" sz="700" dirty="0" smtClean="0">
              <a:solidFill>
                <a:schemeClr val="tx1"/>
              </a:solidFill>
              <a:latin typeface="Arial" pitchFamily="34" charset="0"/>
              <a:cs typeface="Arial" pitchFamily="34" charset="0"/>
            </a:endParaRPr>
          </a:p>
        </p:txBody>
      </p:sp>
      <p:sp>
        <p:nvSpPr>
          <p:cNvPr id="52" name="Rectangle 51"/>
          <p:cNvSpPr/>
          <p:nvPr/>
        </p:nvSpPr>
        <p:spPr>
          <a:xfrm>
            <a:off x="3148077"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53" name="Rectangle 52"/>
          <p:cNvSpPr/>
          <p:nvPr/>
        </p:nvSpPr>
        <p:spPr>
          <a:xfrm>
            <a:off x="3753102" y="4148663"/>
            <a:ext cx="689280"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Jkdddfkgbbbkykytktgkg;diwpoqqqaaabbbccHsddeiuyoweuoweiuoieu</a:t>
            </a:r>
            <a:endParaRPr lang="en-US" sz="700" dirty="0" smtClean="0">
              <a:solidFill>
                <a:schemeClr val="tx1"/>
              </a:solidFill>
              <a:latin typeface="Arial" pitchFamily="34" charset="0"/>
              <a:cs typeface="Arial" pitchFamily="34" charset="0"/>
            </a:endParaRPr>
          </a:p>
        </p:txBody>
      </p:sp>
      <p:sp>
        <p:nvSpPr>
          <p:cNvPr id="62" name="Rectangle 61"/>
          <p:cNvSpPr/>
          <p:nvPr/>
        </p:nvSpPr>
        <p:spPr>
          <a:xfrm>
            <a:off x="3863229"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64" name="Rectangle 63"/>
          <p:cNvSpPr/>
          <p:nvPr/>
        </p:nvSpPr>
        <p:spPr>
          <a:xfrm>
            <a:off x="4609905"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Jkkgkykytktgkg;diwpoqqqaaabHfilesddeiuyoweuoweiuoieu</a:t>
            </a:r>
            <a:endParaRPr lang="en-US" sz="700" dirty="0" smtClean="0">
              <a:solidFill>
                <a:schemeClr val="tx1"/>
              </a:solidFill>
              <a:latin typeface="Arial" pitchFamily="34" charset="0"/>
              <a:cs typeface="Arial" pitchFamily="34" charset="0"/>
            </a:endParaRPr>
          </a:p>
        </p:txBody>
      </p:sp>
      <p:sp>
        <p:nvSpPr>
          <p:cNvPr id="66" name="Rectangle 65"/>
          <p:cNvSpPr/>
          <p:nvPr/>
        </p:nvSpPr>
        <p:spPr>
          <a:xfrm>
            <a:off x="5384055"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67" name="Rectangle 66"/>
          <p:cNvSpPr/>
          <p:nvPr/>
        </p:nvSpPr>
        <p:spPr>
          <a:xfrm>
            <a:off x="6077001"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lnSpc>
                <a:spcPct val="90000"/>
              </a:lnSpc>
            </a:pPr>
            <a:r>
              <a:rPr lang="en-US" sz="600" dirty="0" smtClean="0">
                <a:solidFill>
                  <a:schemeClr val="tx1"/>
                </a:solidFill>
                <a:latin typeface="Arial" pitchFamily="34" charset="0"/>
                <a:cs typeface="Arial" pitchFamily="34" charset="0"/>
              </a:rPr>
              <a:t>Jkkgkykytktgkg;diwpjjjjjjoooooooqqqaaabbhghfhfngfhfgbccHfilesddeiuyoweuoweiuoieu</a:t>
            </a:r>
          </a:p>
        </p:txBody>
      </p:sp>
      <p:sp>
        <p:nvSpPr>
          <p:cNvPr id="9" name="TextBox 8"/>
          <p:cNvSpPr txBox="1"/>
          <p:nvPr/>
        </p:nvSpPr>
        <p:spPr>
          <a:xfrm>
            <a:off x="1511652" y="3820581"/>
            <a:ext cx="914400" cy="914400"/>
          </a:xfrm>
          <a:prstGeom prst="rect">
            <a:avLst/>
          </a:prstGeom>
          <a:noFill/>
          <a:ln>
            <a:noFill/>
          </a:ln>
        </p:spPr>
        <p:txBody>
          <a:bodyPr wrap="none" rtlCol="0">
            <a:normAutofit/>
          </a:bodyPr>
          <a:lstStyle/>
          <a:p>
            <a:r>
              <a:rPr lang="en-US" sz="1600" dirty="0" smtClean="0"/>
              <a:t>MSLAB</a:t>
            </a:r>
          </a:p>
        </p:txBody>
      </p:sp>
      <p:sp>
        <p:nvSpPr>
          <p:cNvPr id="14" name="Diamond 13"/>
          <p:cNvSpPr/>
          <p:nvPr/>
        </p:nvSpPr>
        <p:spPr>
          <a:xfrm>
            <a:off x="2959038" y="159809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69" name="Diamond 68"/>
          <p:cNvSpPr/>
          <p:nvPr/>
        </p:nvSpPr>
        <p:spPr>
          <a:xfrm>
            <a:off x="2959038" y="184565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0" name="Diamond 69"/>
          <p:cNvSpPr/>
          <p:nvPr/>
        </p:nvSpPr>
        <p:spPr>
          <a:xfrm>
            <a:off x="2959038"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1" name="Diamond 70"/>
          <p:cNvSpPr/>
          <p:nvPr/>
        </p:nvSpPr>
        <p:spPr>
          <a:xfrm>
            <a:off x="2959038"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2" name="Diamond 71"/>
          <p:cNvSpPr/>
          <p:nvPr/>
        </p:nvSpPr>
        <p:spPr>
          <a:xfrm>
            <a:off x="3284154"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3" name="Diamond 72"/>
          <p:cNvSpPr/>
          <p:nvPr/>
        </p:nvSpPr>
        <p:spPr>
          <a:xfrm>
            <a:off x="3609270"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4" name="Diamond 73"/>
          <p:cNvSpPr/>
          <p:nvPr/>
        </p:nvSpPr>
        <p:spPr>
          <a:xfrm>
            <a:off x="3934386"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5" name="Diamond 74"/>
          <p:cNvSpPr/>
          <p:nvPr/>
        </p:nvSpPr>
        <p:spPr>
          <a:xfrm>
            <a:off x="4259502"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6" name="Diamond 75"/>
          <p:cNvSpPr/>
          <p:nvPr/>
        </p:nvSpPr>
        <p:spPr>
          <a:xfrm>
            <a:off x="4584618"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7" name="Diamond 76"/>
          <p:cNvSpPr/>
          <p:nvPr/>
        </p:nvSpPr>
        <p:spPr>
          <a:xfrm>
            <a:off x="3609270"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8" name="Diamond 77"/>
          <p:cNvSpPr/>
          <p:nvPr/>
        </p:nvSpPr>
        <p:spPr>
          <a:xfrm>
            <a:off x="4254438"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79" name="Diamond 78"/>
          <p:cNvSpPr/>
          <p:nvPr/>
        </p:nvSpPr>
        <p:spPr>
          <a:xfrm>
            <a:off x="4911733" y="159809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0" name="Diamond 79"/>
          <p:cNvSpPr/>
          <p:nvPr/>
        </p:nvSpPr>
        <p:spPr>
          <a:xfrm>
            <a:off x="4911733" y="184565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1" name="Diamond 80"/>
          <p:cNvSpPr/>
          <p:nvPr/>
        </p:nvSpPr>
        <p:spPr>
          <a:xfrm>
            <a:off x="4911733" y="2107497"/>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2" name="Diamond 81"/>
          <p:cNvSpPr/>
          <p:nvPr/>
        </p:nvSpPr>
        <p:spPr>
          <a:xfrm>
            <a:off x="4911733" y="2362200"/>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83" name="Diamond 82"/>
          <p:cNvSpPr/>
          <p:nvPr/>
        </p:nvSpPr>
        <p:spPr>
          <a:xfrm>
            <a:off x="4252297" y="1845653"/>
            <a:ext cx="182880" cy="182880"/>
          </a:xfrm>
          <a:prstGeom prst="diamond">
            <a:avLst/>
          </a:prstGeom>
          <a:ln/>
        </p:spPr>
        <p:style>
          <a:lnRef idx="1">
            <a:schemeClr val="accent6"/>
          </a:lnRef>
          <a:fillRef idx="3">
            <a:schemeClr val="accent6"/>
          </a:fillRef>
          <a:effectRef idx="2">
            <a:schemeClr val="accent6"/>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28" name="Straight Arrow Connector 27"/>
          <p:cNvCxnSpPr>
            <a:stCxn id="14" idx="3"/>
            <a:endCxn id="79" idx="1"/>
          </p:cNvCxnSpPr>
          <p:nvPr/>
        </p:nvCxnSpPr>
        <p:spPr>
          <a:xfrm>
            <a:off x="3141918" y="1689533"/>
            <a:ext cx="1769815"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141918" y="1937093"/>
            <a:ext cx="1110379"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4" idx="2"/>
            <a:endCxn id="69" idx="0"/>
          </p:cNvCxnSpPr>
          <p:nvPr/>
        </p:nvCxnSpPr>
        <p:spPr>
          <a:xfrm>
            <a:off x="3050478" y="1780973"/>
            <a:ext cx="0" cy="64680"/>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69" idx="2"/>
            <a:endCxn id="70" idx="0"/>
          </p:cNvCxnSpPr>
          <p:nvPr/>
        </p:nvCxnSpPr>
        <p:spPr>
          <a:xfrm>
            <a:off x="3050478" y="2028533"/>
            <a:ext cx="0" cy="78964"/>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70" idx="2"/>
            <a:endCxn id="71" idx="0"/>
          </p:cNvCxnSpPr>
          <p:nvPr/>
        </p:nvCxnSpPr>
        <p:spPr>
          <a:xfrm>
            <a:off x="3050478" y="2290377"/>
            <a:ext cx="0"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003173" y="1780973"/>
            <a:ext cx="0" cy="57539"/>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83" idx="2"/>
            <a:endCxn id="78" idx="0"/>
          </p:cNvCxnSpPr>
          <p:nvPr/>
        </p:nvCxnSpPr>
        <p:spPr>
          <a:xfrm>
            <a:off x="4343737" y="2028533"/>
            <a:ext cx="2141" cy="78964"/>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5003173" y="2021392"/>
            <a:ext cx="0" cy="86105"/>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75" idx="0"/>
            <a:endCxn id="78" idx="2"/>
          </p:cNvCxnSpPr>
          <p:nvPr/>
        </p:nvCxnSpPr>
        <p:spPr>
          <a:xfrm flipH="1" flipV="1">
            <a:off x="4345878" y="2290377"/>
            <a:ext cx="5064"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73" idx="0"/>
            <a:endCxn id="77" idx="2"/>
          </p:cNvCxnSpPr>
          <p:nvPr/>
        </p:nvCxnSpPr>
        <p:spPr>
          <a:xfrm flipV="1">
            <a:off x="3700710" y="2290377"/>
            <a:ext cx="0"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81" idx="2"/>
            <a:endCxn id="82" idx="0"/>
          </p:cNvCxnSpPr>
          <p:nvPr/>
        </p:nvCxnSpPr>
        <p:spPr>
          <a:xfrm>
            <a:off x="5003173" y="2290377"/>
            <a:ext cx="0" cy="71823"/>
          </a:xfrm>
          <a:prstGeom prst="line">
            <a:avLst/>
          </a:prstGeom>
          <a:ln w="63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stCxn id="83" idx="3"/>
            <a:endCxn id="80" idx="1"/>
          </p:cNvCxnSpPr>
          <p:nvPr/>
        </p:nvCxnSpPr>
        <p:spPr>
          <a:xfrm>
            <a:off x="4435177" y="1937093"/>
            <a:ext cx="47655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stCxn id="70" idx="3"/>
            <a:endCxn id="77" idx="1"/>
          </p:cNvCxnSpPr>
          <p:nvPr/>
        </p:nvCxnSpPr>
        <p:spPr>
          <a:xfrm>
            <a:off x="3141918" y="2198937"/>
            <a:ext cx="467352"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a:stCxn id="77" idx="3"/>
            <a:endCxn id="78" idx="1"/>
          </p:cNvCxnSpPr>
          <p:nvPr/>
        </p:nvCxnSpPr>
        <p:spPr>
          <a:xfrm>
            <a:off x="3792150" y="2198937"/>
            <a:ext cx="462288"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a:stCxn id="78" idx="3"/>
            <a:endCxn id="81" idx="1"/>
          </p:cNvCxnSpPr>
          <p:nvPr/>
        </p:nvCxnSpPr>
        <p:spPr>
          <a:xfrm>
            <a:off x="4437318" y="2198937"/>
            <a:ext cx="474415"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a:stCxn id="71" idx="3"/>
            <a:endCxn id="72" idx="1"/>
          </p:cNvCxnSpPr>
          <p:nvPr/>
        </p:nvCxnSpPr>
        <p:spPr>
          <a:xfrm>
            <a:off x="3141918"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72" idx="3"/>
            <a:endCxn id="73" idx="1"/>
          </p:cNvCxnSpPr>
          <p:nvPr/>
        </p:nvCxnSpPr>
        <p:spPr>
          <a:xfrm>
            <a:off x="3467034"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stCxn id="73" idx="3"/>
            <a:endCxn id="74" idx="1"/>
          </p:cNvCxnSpPr>
          <p:nvPr/>
        </p:nvCxnSpPr>
        <p:spPr>
          <a:xfrm>
            <a:off x="3792150"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stCxn id="74" idx="3"/>
            <a:endCxn id="75" idx="1"/>
          </p:cNvCxnSpPr>
          <p:nvPr/>
        </p:nvCxnSpPr>
        <p:spPr>
          <a:xfrm>
            <a:off x="4117266"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stCxn id="75" idx="3"/>
            <a:endCxn id="76" idx="1"/>
          </p:cNvCxnSpPr>
          <p:nvPr/>
        </p:nvCxnSpPr>
        <p:spPr>
          <a:xfrm>
            <a:off x="4442382" y="2453640"/>
            <a:ext cx="142236"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a:stCxn id="76" idx="3"/>
            <a:endCxn id="82" idx="1"/>
          </p:cNvCxnSpPr>
          <p:nvPr/>
        </p:nvCxnSpPr>
        <p:spPr>
          <a:xfrm>
            <a:off x="4767498" y="2453640"/>
            <a:ext cx="144235" cy="0"/>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a:xfrm>
            <a:off x="4440480" y="4150777"/>
            <a:ext cx="605025" cy="412750"/>
          </a:xfrm>
          <a:prstGeom prst="rect">
            <a:avLst/>
          </a:prstGeom>
          <a:no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endParaRPr lang="en-US" sz="700" dirty="0" smtClean="0">
              <a:solidFill>
                <a:schemeClr val="tx1"/>
              </a:solidFill>
              <a:latin typeface="Arial" pitchFamily="34" charset="0"/>
              <a:cs typeface="Arial" pitchFamily="34" charset="0"/>
            </a:endParaRPr>
          </a:p>
        </p:txBody>
      </p:sp>
      <p:sp>
        <p:nvSpPr>
          <p:cNvPr id="132" name="Oval 131"/>
          <p:cNvSpPr>
            <a:spLocks noChangeAspect="1"/>
          </p:cNvSpPr>
          <p:nvPr/>
        </p:nvSpPr>
        <p:spPr>
          <a:xfrm>
            <a:off x="3979929"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3" name="Oval 132"/>
          <p:cNvSpPr>
            <a:spLocks noChangeAspect="1"/>
          </p:cNvSpPr>
          <p:nvPr/>
        </p:nvSpPr>
        <p:spPr>
          <a:xfrm>
            <a:off x="3461201"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4" name="Oval 133"/>
          <p:cNvSpPr>
            <a:spLocks noChangeAspect="1"/>
          </p:cNvSpPr>
          <p:nvPr/>
        </p:nvSpPr>
        <p:spPr>
          <a:xfrm>
            <a:off x="2423745"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5" name="Oval 134"/>
          <p:cNvSpPr>
            <a:spLocks noChangeAspect="1"/>
          </p:cNvSpPr>
          <p:nvPr/>
        </p:nvSpPr>
        <p:spPr>
          <a:xfrm>
            <a:off x="2942473"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37" name="Straight Arrow Connector 136"/>
          <p:cNvCxnSpPr>
            <a:stCxn id="72" idx="2"/>
            <a:endCxn id="135" idx="0"/>
          </p:cNvCxnSpPr>
          <p:nvPr/>
        </p:nvCxnSpPr>
        <p:spPr>
          <a:xfrm flipH="1">
            <a:off x="3079574" y="2545080"/>
            <a:ext cx="296020"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41" name="Curved Connector 140"/>
          <p:cNvCxnSpPr>
            <a:stCxn id="135" idx="4"/>
            <a:endCxn id="51" idx="0"/>
          </p:cNvCxnSpPr>
          <p:nvPr/>
        </p:nvCxnSpPr>
        <p:spPr>
          <a:xfrm rot="5400000">
            <a:off x="2451685" y="3520773"/>
            <a:ext cx="1021771" cy="234009"/>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43" name="Oval 142"/>
          <p:cNvSpPr>
            <a:spLocks noChangeAspect="1"/>
          </p:cNvSpPr>
          <p:nvPr/>
        </p:nvSpPr>
        <p:spPr>
          <a:xfrm>
            <a:off x="5017385"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4" name="Oval 143"/>
          <p:cNvSpPr>
            <a:spLocks noChangeAspect="1"/>
          </p:cNvSpPr>
          <p:nvPr/>
        </p:nvSpPr>
        <p:spPr>
          <a:xfrm>
            <a:off x="4498657"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5" name="Oval 144"/>
          <p:cNvSpPr>
            <a:spLocks noChangeAspect="1"/>
          </p:cNvSpPr>
          <p:nvPr/>
        </p:nvSpPr>
        <p:spPr>
          <a:xfrm>
            <a:off x="5513634"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48" name="Straight Arrow Connector 147"/>
          <p:cNvCxnSpPr>
            <a:stCxn id="71" idx="2"/>
            <a:endCxn id="134" idx="0"/>
          </p:cNvCxnSpPr>
          <p:nvPr/>
        </p:nvCxnSpPr>
        <p:spPr>
          <a:xfrm flipH="1">
            <a:off x="2560846" y="2545080"/>
            <a:ext cx="489632"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stCxn id="73" idx="2"/>
            <a:endCxn id="133" idx="0"/>
          </p:cNvCxnSpPr>
          <p:nvPr/>
        </p:nvCxnSpPr>
        <p:spPr>
          <a:xfrm flipH="1">
            <a:off x="3598302" y="2545080"/>
            <a:ext cx="102408"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74" idx="2"/>
            <a:endCxn id="132" idx="0"/>
          </p:cNvCxnSpPr>
          <p:nvPr/>
        </p:nvCxnSpPr>
        <p:spPr>
          <a:xfrm>
            <a:off x="4025826" y="2545080"/>
            <a:ext cx="91204"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a:stCxn id="75" idx="2"/>
            <a:endCxn id="144" idx="0"/>
          </p:cNvCxnSpPr>
          <p:nvPr/>
        </p:nvCxnSpPr>
        <p:spPr>
          <a:xfrm>
            <a:off x="4350942" y="2545080"/>
            <a:ext cx="284816"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a:stCxn id="76" idx="2"/>
            <a:endCxn id="143" idx="0"/>
          </p:cNvCxnSpPr>
          <p:nvPr/>
        </p:nvCxnSpPr>
        <p:spPr>
          <a:xfrm>
            <a:off x="4676058" y="2545080"/>
            <a:ext cx="478428"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82" idx="2"/>
            <a:endCxn id="145" idx="0"/>
          </p:cNvCxnSpPr>
          <p:nvPr/>
        </p:nvCxnSpPr>
        <p:spPr>
          <a:xfrm>
            <a:off x="5003173" y="2545080"/>
            <a:ext cx="647562" cy="307494"/>
          </a:xfrm>
          <a:prstGeom prst="straightConnector1">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1" name="Curved Connector 160"/>
          <p:cNvCxnSpPr>
            <a:stCxn id="134" idx="4"/>
            <a:endCxn id="53" idx="0"/>
          </p:cNvCxnSpPr>
          <p:nvPr/>
        </p:nvCxnSpPr>
        <p:spPr>
          <a:xfrm rot="16200000" flipH="1">
            <a:off x="2818409" y="2869329"/>
            <a:ext cx="1021771" cy="1536896"/>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Curved Connector 162"/>
          <p:cNvCxnSpPr>
            <a:stCxn id="133" idx="4"/>
            <a:endCxn id="62" idx="0"/>
          </p:cNvCxnSpPr>
          <p:nvPr/>
        </p:nvCxnSpPr>
        <p:spPr>
          <a:xfrm rot="16200000" flipH="1">
            <a:off x="3660061" y="3065133"/>
            <a:ext cx="443922" cy="567440"/>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5" name="Curved Connector 164"/>
          <p:cNvCxnSpPr>
            <a:stCxn id="132" idx="4"/>
            <a:endCxn id="52" idx="0"/>
          </p:cNvCxnSpPr>
          <p:nvPr/>
        </p:nvCxnSpPr>
        <p:spPr>
          <a:xfrm rot="5400000">
            <a:off x="3272925" y="3304557"/>
            <a:ext cx="1021771" cy="666440"/>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7" name="Curved Connector 166"/>
          <p:cNvCxnSpPr>
            <a:stCxn id="144" idx="4"/>
            <a:endCxn id="50" idx="0"/>
          </p:cNvCxnSpPr>
          <p:nvPr/>
        </p:nvCxnSpPr>
        <p:spPr>
          <a:xfrm rot="5400000">
            <a:off x="3037755" y="2550659"/>
            <a:ext cx="1021771" cy="2174236"/>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1" name="Curved Connector 170"/>
          <p:cNvCxnSpPr>
            <a:stCxn id="143" idx="4"/>
            <a:endCxn id="66" idx="0"/>
          </p:cNvCxnSpPr>
          <p:nvPr/>
        </p:nvCxnSpPr>
        <p:spPr>
          <a:xfrm rot="16200000" flipH="1">
            <a:off x="5198566" y="3082812"/>
            <a:ext cx="443922" cy="532082"/>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Curved Connector 172"/>
          <p:cNvCxnSpPr>
            <a:stCxn id="145" idx="4"/>
            <a:endCxn id="64" idx="0"/>
          </p:cNvCxnSpPr>
          <p:nvPr/>
        </p:nvCxnSpPr>
        <p:spPr>
          <a:xfrm rot="5400000">
            <a:off x="5059616" y="2979695"/>
            <a:ext cx="443922" cy="738317"/>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5502573" y="3962879"/>
            <a:ext cx="914400" cy="914400"/>
          </a:xfrm>
          <a:prstGeom prst="rect">
            <a:avLst/>
          </a:prstGeom>
          <a:noFill/>
          <a:ln>
            <a:noFill/>
          </a:ln>
        </p:spPr>
        <p:txBody>
          <a:bodyPr wrap="none" rtlCol="0">
            <a:normAutofit/>
          </a:bodyPr>
          <a:lstStyle/>
          <a:p>
            <a:r>
              <a:rPr lang="en-US" sz="1600" dirty="0" smtClean="0"/>
              <a:t>JAVA HEAP</a:t>
            </a:r>
            <a:endParaRPr lang="en-US" sz="1600" dirty="0" smtClean="0"/>
          </a:p>
        </p:txBody>
      </p:sp>
    </p:spTree>
    <p:custDataLst>
      <p:tags r:id="rId1"/>
    </p:custDataLst>
    <p:extLst>
      <p:ext uri="{BB962C8B-B14F-4D97-AF65-F5344CB8AC3E}">
        <p14:creationId xmlns:p14="http://schemas.microsoft.com/office/powerpoint/2010/main" val="2011862962"/>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2</a:t>
            </a:fld>
            <a:endParaRPr lang="en-US"/>
          </a:p>
        </p:txBody>
      </p:sp>
      <p:sp>
        <p:nvSpPr>
          <p:cNvPr id="5" name="Content Placeholder 4"/>
          <p:cNvSpPr>
            <a:spLocks noGrp="1"/>
          </p:cNvSpPr>
          <p:nvPr>
            <p:ph sz="quarter" idx="18"/>
          </p:nvPr>
        </p:nvSpPr>
        <p:spPr/>
        <p:txBody>
          <a:bodyPr/>
          <a:lstStyle/>
          <a:p>
            <a:r>
              <a:rPr lang="en-US" dirty="0" smtClean="0"/>
              <a:t>Motivation &amp; Background</a:t>
            </a:r>
            <a:endParaRPr lang="en-US" dirty="0" smtClean="0"/>
          </a:p>
          <a:p>
            <a:r>
              <a:rPr lang="en-US" dirty="0"/>
              <a:t>In-Memory </a:t>
            </a:r>
            <a:r>
              <a:rPr lang="en-US" dirty="0" smtClean="0"/>
              <a:t>Basic Compaction</a:t>
            </a:r>
          </a:p>
          <a:p>
            <a:r>
              <a:rPr lang="en-US" dirty="0" smtClean="0"/>
              <a:t>In-Memory Eager Compaction </a:t>
            </a:r>
          </a:p>
          <a:p>
            <a:r>
              <a:rPr lang="en-US" dirty="0" smtClean="0"/>
              <a:t>Evaluation</a:t>
            </a:r>
          </a:p>
          <a:p>
            <a:endParaRPr lang="en-US" dirty="0" smtClean="0"/>
          </a:p>
          <a:p>
            <a:endParaRPr lang="en-US" dirty="0"/>
          </a:p>
        </p:txBody>
      </p:sp>
    </p:spTree>
    <p:extLst>
      <p:ext uri="{BB962C8B-B14F-4D97-AF65-F5344CB8AC3E}">
        <p14:creationId xmlns:p14="http://schemas.microsoft.com/office/powerpoint/2010/main" val="40762203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9921478-9A63-450E-8942-C240FE31B1C1}" type="slidenum">
              <a:rPr lang="en-US" smtClean="0"/>
              <a:pPr/>
              <a:t>20</a:t>
            </a:fld>
            <a:endParaRPr lang="en-US" dirty="0"/>
          </a:p>
        </p:txBody>
      </p:sp>
      <p:sp>
        <p:nvSpPr>
          <p:cNvPr id="6" name="Title 5"/>
          <p:cNvSpPr>
            <a:spLocks noGrp="1"/>
          </p:cNvSpPr>
          <p:nvPr>
            <p:ph type="title"/>
          </p:nvPr>
        </p:nvSpPr>
        <p:spPr/>
        <p:txBody>
          <a:bodyPr/>
          <a:lstStyle/>
          <a:p>
            <a:r>
              <a:rPr lang="en-US" dirty="0" smtClean="0"/>
              <a:t>No </a:t>
            </a:r>
            <a:r>
              <a:rPr lang="en-US" dirty="0"/>
              <a:t>D</a:t>
            </a:r>
            <a:r>
              <a:rPr lang="en-US" dirty="0" smtClean="0"/>
              <a:t>ynamic </a:t>
            </a:r>
            <a:r>
              <a:rPr lang="en-US" dirty="0"/>
              <a:t>O</a:t>
            </a:r>
            <a:r>
              <a:rPr lang="en-US" dirty="0" smtClean="0"/>
              <a:t>rdering for Immutable Segment</a:t>
            </a:r>
            <a:endParaRPr lang="en-US" dirty="0"/>
          </a:p>
        </p:txBody>
      </p:sp>
      <p:sp>
        <p:nvSpPr>
          <p:cNvPr id="19" name="Down Arrow 18"/>
          <p:cNvSpPr/>
          <p:nvPr/>
        </p:nvSpPr>
        <p:spPr>
          <a:xfrm>
            <a:off x="2644650" y="1749099"/>
            <a:ext cx="222250" cy="122489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Rounded Rectangle 62"/>
          <p:cNvSpPr>
            <a:spLocks noChangeAspect="1"/>
          </p:cNvSpPr>
          <p:nvPr/>
        </p:nvSpPr>
        <p:spPr>
          <a:xfrm>
            <a:off x="1425026" y="1466575"/>
            <a:ext cx="5308784" cy="3317990"/>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5" name="TextBox 4"/>
          <p:cNvSpPr txBox="1"/>
          <p:nvPr/>
        </p:nvSpPr>
        <p:spPr>
          <a:xfrm>
            <a:off x="3054750" y="1101736"/>
            <a:ext cx="2033183" cy="914400"/>
          </a:xfrm>
          <a:prstGeom prst="rect">
            <a:avLst/>
          </a:prstGeom>
          <a:noFill/>
          <a:ln>
            <a:noFill/>
          </a:ln>
        </p:spPr>
        <p:txBody>
          <a:bodyPr wrap="none" rtlCol="0">
            <a:normAutofit/>
          </a:bodyPr>
          <a:lstStyle/>
          <a:p>
            <a:r>
              <a:rPr lang="en-US" sz="1600" dirty="0" smtClean="0"/>
              <a:t>Immutable Segment</a:t>
            </a:r>
          </a:p>
        </p:txBody>
      </p:sp>
      <p:sp>
        <p:nvSpPr>
          <p:cNvPr id="8" name="Rectangle 7"/>
          <p:cNvSpPr/>
          <p:nvPr/>
        </p:nvSpPr>
        <p:spPr>
          <a:xfrm>
            <a:off x="161748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50" name="Rectangle 49"/>
          <p:cNvSpPr/>
          <p:nvPr/>
        </p:nvSpPr>
        <p:spPr>
          <a:xfrm>
            <a:off x="2159009"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Jkkgkykytktgkg;diwpoqqqaaabbbccesddeiuyoweuoweiuoieu</a:t>
            </a:r>
            <a:endParaRPr lang="en-US" sz="700" dirty="0" smtClean="0">
              <a:solidFill>
                <a:schemeClr val="tx1"/>
              </a:solidFill>
              <a:latin typeface="Arial" pitchFamily="34" charset="0"/>
              <a:cs typeface="Arial" pitchFamily="34" charset="0"/>
            </a:endParaRPr>
          </a:p>
        </p:txBody>
      </p:sp>
      <p:sp>
        <p:nvSpPr>
          <p:cNvPr id="51" name="Rectangle 50"/>
          <p:cNvSpPr/>
          <p:nvPr/>
        </p:nvSpPr>
        <p:spPr>
          <a:xfrm>
            <a:off x="254305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Poiuytrewqasdfaaabbbccceeeghjkl</a:t>
            </a:r>
            <a:r>
              <a:rPr lang="en-US" sz="700" dirty="0" smtClean="0">
                <a:solidFill>
                  <a:schemeClr val="tx1"/>
                </a:solidFill>
                <a:latin typeface="Arial" pitchFamily="34" charset="0"/>
                <a:cs typeface="Arial" pitchFamily="34" charset="0"/>
              </a:rPr>
              <a:t>;;</a:t>
            </a:r>
            <a:r>
              <a:rPr lang="en-US" sz="700" dirty="0" err="1" smtClean="0">
                <a:solidFill>
                  <a:schemeClr val="tx1"/>
                </a:solidFill>
                <a:latin typeface="Arial" pitchFamily="34" charset="0"/>
                <a:cs typeface="Arial" pitchFamily="34" charset="0"/>
              </a:rPr>
              <a:t>mnppppbvcxqqaaaxcvb</a:t>
            </a:r>
            <a:endParaRPr lang="en-US" sz="700" dirty="0" smtClean="0">
              <a:solidFill>
                <a:schemeClr val="tx1"/>
              </a:solidFill>
              <a:latin typeface="Arial" pitchFamily="34" charset="0"/>
              <a:cs typeface="Arial" pitchFamily="34" charset="0"/>
            </a:endParaRPr>
          </a:p>
        </p:txBody>
      </p:sp>
      <p:sp>
        <p:nvSpPr>
          <p:cNvPr id="52" name="Rectangle 51"/>
          <p:cNvSpPr/>
          <p:nvPr/>
        </p:nvSpPr>
        <p:spPr>
          <a:xfrm>
            <a:off x="3148077"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53" name="Rectangle 52"/>
          <p:cNvSpPr/>
          <p:nvPr/>
        </p:nvSpPr>
        <p:spPr>
          <a:xfrm>
            <a:off x="3753102" y="4148663"/>
            <a:ext cx="689280"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Jkdddfkgbbbkykytktgkg;diwpoqqqaabccHfilesddeiuyoweuoweiuoieu</a:t>
            </a:r>
            <a:endParaRPr lang="en-US" sz="700" dirty="0" smtClean="0">
              <a:solidFill>
                <a:schemeClr val="tx1"/>
              </a:solidFill>
              <a:latin typeface="Arial" pitchFamily="34" charset="0"/>
              <a:cs typeface="Arial" pitchFamily="34" charset="0"/>
            </a:endParaRPr>
          </a:p>
        </p:txBody>
      </p:sp>
      <p:sp>
        <p:nvSpPr>
          <p:cNvPr id="9" name="TextBox 8"/>
          <p:cNvSpPr txBox="1"/>
          <p:nvPr/>
        </p:nvSpPr>
        <p:spPr>
          <a:xfrm>
            <a:off x="1511652" y="3820581"/>
            <a:ext cx="914400" cy="914400"/>
          </a:xfrm>
          <a:prstGeom prst="rect">
            <a:avLst/>
          </a:prstGeom>
          <a:noFill/>
          <a:ln>
            <a:noFill/>
          </a:ln>
        </p:spPr>
        <p:txBody>
          <a:bodyPr wrap="none" rtlCol="0">
            <a:normAutofit/>
          </a:bodyPr>
          <a:lstStyle/>
          <a:p>
            <a:r>
              <a:rPr lang="en-US" sz="1600" dirty="0" smtClean="0"/>
              <a:t>MSLAB</a:t>
            </a:r>
          </a:p>
        </p:txBody>
      </p:sp>
      <p:sp>
        <p:nvSpPr>
          <p:cNvPr id="131" name="Rectangle 130"/>
          <p:cNvSpPr/>
          <p:nvPr/>
        </p:nvSpPr>
        <p:spPr>
          <a:xfrm>
            <a:off x="4440480" y="4150777"/>
            <a:ext cx="605025" cy="412750"/>
          </a:xfrm>
          <a:prstGeom prst="rect">
            <a:avLst/>
          </a:prstGeom>
          <a:no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endParaRPr lang="en-US" sz="700" dirty="0" smtClean="0">
              <a:solidFill>
                <a:schemeClr val="tx1"/>
              </a:solidFill>
              <a:latin typeface="Arial" pitchFamily="34" charset="0"/>
              <a:cs typeface="Arial" pitchFamily="34" charset="0"/>
            </a:endParaRPr>
          </a:p>
        </p:txBody>
      </p:sp>
      <p:sp>
        <p:nvSpPr>
          <p:cNvPr id="132" name="Oval 131"/>
          <p:cNvSpPr>
            <a:spLocks noChangeAspect="1"/>
          </p:cNvSpPr>
          <p:nvPr/>
        </p:nvSpPr>
        <p:spPr>
          <a:xfrm>
            <a:off x="3979929"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3" name="Oval 132"/>
          <p:cNvSpPr>
            <a:spLocks noChangeAspect="1"/>
          </p:cNvSpPr>
          <p:nvPr/>
        </p:nvSpPr>
        <p:spPr>
          <a:xfrm>
            <a:off x="3461201"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4" name="Oval 133"/>
          <p:cNvSpPr>
            <a:spLocks noChangeAspect="1"/>
          </p:cNvSpPr>
          <p:nvPr/>
        </p:nvSpPr>
        <p:spPr>
          <a:xfrm>
            <a:off x="2423745"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5" name="Oval 134"/>
          <p:cNvSpPr>
            <a:spLocks noChangeAspect="1"/>
          </p:cNvSpPr>
          <p:nvPr/>
        </p:nvSpPr>
        <p:spPr>
          <a:xfrm>
            <a:off x="2942473"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41" name="Curved Connector 140"/>
          <p:cNvCxnSpPr>
            <a:stCxn id="135" idx="4"/>
            <a:endCxn id="51" idx="0"/>
          </p:cNvCxnSpPr>
          <p:nvPr/>
        </p:nvCxnSpPr>
        <p:spPr>
          <a:xfrm rot="5400000">
            <a:off x="2451685" y="3520773"/>
            <a:ext cx="1021771" cy="234009"/>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43" name="Oval 142"/>
          <p:cNvSpPr>
            <a:spLocks noChangeAspect="1"/>
          </p:cNvSpPr>
          <p:nvPr/>
        </p:nvSpPr>
        <p:spPr>
          <a:xfrm>
            <a:off x="5017385"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4" name="Oval 143"/>
          <p:cNvSpPr>
            <a:spLocks noChangeAspect="1"/>
          </p:cNvSpPr>
          <p:nvPr/>
        </p:nvSpPr>
        <p:spPr>
          <a:xfrm>
            <a:off x="4498657"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5" name="Oval 144"/>
          <p:cNvSpPr>
            <a:spLocks noChangeAspect="1"/>
          </p:cNvSpPr>
          <p:nvPr/>
        </p:nvSpPr>
        <p:spPr>
          <a:xfrm>
            <a:off x="5513634" y="2852574"/>
            <a:ext cx="274202" cy="27431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t">
            <a:normAutofit fontScale="475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61" name="Curved Connector 160"/>
          <p:cNvCxnSpPr>
            <a:stCxn id="134" idx="4"/>
            <a:endCxn id="53" idx="0"/>
          </p:cNvCxnSpPr>
          <p:nvPr/>
        </p:nvCxnSpPr>
        <p:spPr>
          <a:xfrm rot="16200000" flipH="1">
            <a:off x="2818409" y="2869329"/>
            <a:ext cx="1021771" cy="1536896"/>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Curved Connector 162"/>
          <p:cNvCxnSpPr>
            <a:stCxn id="133" idx="4"/>
            <a:endCxn id="34" idx="0"/>
          </p:cNvCxnSpPr>
          <p:nvPr/>
        </p:nvCxnSpPr>
        <p:spPr>
          <a:xfrm rot="16200000" flipH="1">
            <a:off x="3660061" y="3065133"/>
            <a:ext cx="443922" cy="567440"/>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5" name="Curved Connector 164"/>
          <p:cNvCxnSpPr>
            <a:stCxn id="132" idx="4"/>
            <a:endCxn id="52" idx="0"/>
          </p:cNvCxnSpPr>
          <p:nvPr/>
        </p:nvCxnSpPr>
        <p:spPr>
          <a:xfrm rot="5400000">
            <a:off x="3272925" y="3304557"/>
            <a:ext cx="1021771" cy="666440"/>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7" name="Curved Connector 166"/>
          <p:cNvCxnSpPr>
            <a:stCxn id="144" idx="4"/>
            <a:endCxn id="50" idx="0"/>
          </p:cNvCxnSpPr>
          <p:nvPr/>
        </p:nvCxnSpPr>
        <p:spPr>
          <a:xfrm rot="5400000">
            <a:off x="3037755" y="2550659"/>
            <a:ext cx="1021771" cy="2174236"/>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1" name="Curved Connector 170"/>
          <p:cNvCxnSpPr>
            <a:stCxn id="143" idx="4"/>
            <a:endCxn id="36" idx="0"/>
          </p:cNvCxnSpPr>
          <p:nvPr/>
        </p:nvCxnSpPr>
        <p:spPr>
          <a:xfrm rot="16200000" flipH="1">
            <a:off x="5198566" y="3082812"/>
            <a:ext cx="443922" cy="532082"/>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Curved Connector 172"/>
          <p:cNvCxnSpPr>
            <a:stCxn id="145" idx="4"/>
            <a:endCxn id="35" idx="0"/>
          </p:cNvCxnSpPr>
          <p:nvPr/>
        </p:nvCxnSpPr>
        <p:spPr>
          <a:xfrm rot="5400000">
            <a:off x="5059616" y="2979695"/>
            <a:ext cx="443922" cy="738317"/>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3863229"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35" name="Rectangle 34"/>
          <p:cNvSpPr/>
          <p:nvPr/>
        </p:nvSpPr>
        <p:spPr>
          <a:xfrm>
            <a:off x="4609905"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Jkkgkykytktgkg;diwpoqqqaaabHfilesddeiuyoweuoweiuoieu</a:t>
            </a:r>
            <a:endParaRPr lang="en-US" sz="700" dirty="0" smtClean="0">
              <a:solidFill>
                <a:schemeClr val="tx1"/>
              </a:solidFill>
              <a:latin typeface="Arial" pitchFamily="34" charset="0"/>
              <a:cs typeface="Arial" pitchFamily="34" charset="0"/>
            </a:endParaRPr>
          </a:p>
        </p:txBody>
      </p:sp>
      <p:sp>
        <p:nvSpPr>
          <p:cNvPr id="36" name="Rectangle 35"/>
          <p:cNvSpPr/>
          <p:nvPr/>
        </p:nvSpPr>
        <p:spPr>
          <a:xfrm>
            <a:off x="5384055"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37" name="Rectangle 36"/>
          <p:cNvSpPr/>
          <p:nvPr/>
        </p:nvSpPr>
        <p:spPr>
          <a:xfrm>
            <a:off x="6077001"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lnSpc>
                <a:spcPct val="90000"/>
              </a:lnSpc>
            </a:pPr>
            <a:r>
              <a:rPr lang="en-US" sz="600" dirty="0" smtClean="0">
                <a:solidFill>
                  <a:schemeClr val="tx1"/>
                </a:solidFill>
                <a:latin typeface="Arial" pitchFamily="34" charset="0"/>
                <a:cs typeface="Arial" pitchFamily="34" charset="0"/>
              </a:rPr>
              <a:t>Jkkgkykytktgkg;diwpjjjjjjoooooooqqqaaabbhghfhfngfhfgbccHfilesddeiuyoweuoweiuoieu</a:t>
            </a:r>
          </a:p>
        </p:txBody>
      </p:sp>
      <p:sp>
        <p:nvSpPr>
          <p:cNvPr id="38" name="TextBox 37"/>
          <p:cNvSpPr txBox="1"/>
          <p:nvPr/>
        </p:nvSpPr>
        <p:spPr>
          <a:xfrm>
            <a:off x="5502573" y="3962879"/>
            <a:ext cx="914400" cy="914400"/>
          </a:xfrm>
          <a:prstGeom prst="rect">
            <a:avLst/>
          </a:prstGeom>
          <a:noFill/>
          <a:ln>
            <a:noFill/>
          </a:ln>
        </p:spPr>
        <p:txBody>
          <a:bodyPr wrap="none" rtlCol="0">
            <a:normAutofit/>
          </a:bodyPr>
          <a:lstStyle/>
          <a:p>
            <a:r>
              <a:rPr lang="en-US" sz="1600" dirty="0" smtClean="0"/>
              <a:t>JAVA HEAP</a:t>
            </a:r>
            <a:endParaRPr lang="en-US" sz="1600" dirty="0" smtClean="0"/>
          </a:p>
        </p:txBody>
      </p:sp>
    </p:spTree>
    <p:custDataLst>
      <p:tags r:id="rId1"/>
    </p:custDataLst>
    <p:extLst>
      <p:ext uri="{BB962C8B-B14F-4D97-AF65-F5344CB8AC3E}">
        <p14:creationId xmlns:p14="http://schemas.microsoft.com/office/powerpoint/2010/main" val="2321806281"/>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9921478-9A63-450E-8942-C240FE31B1C1}" type="slidenum">
              <a:rPr lang="en-US" smtClean="0"/>
              <a:pPr/>
              <a:t>21</a:t>
            </a:fld>
            <a:endParaRPr lang="en-US" dirty="0"/>
          </a:p>
        </p:txBody>
      </p:sp>
      <p:sp>
        <p:nvSpPr>
          <p:cNvPr id="6" name="Title 5"/>
          <p:cNvSpPr>
            <a:spLocks noGrp="1"/>
          </p:cNvSpPr>
          <p:nvPr>
            <p:ph type="title"/>
          </p:nvPr>
        </p:nvSpPr>
        <p:spPr/>
        <p:txBody>
          <a:bodyPr/>
          <a:lstStyle/>
          <a:p>
            <a:r>
              <a:rPr lang="en-US" dirty="0" smtClean="0"/>
              <a:t>No </a:t>
            </a:r>
            <a:r>
              <a:rPr lang="en-US" dirty="0"/>
              <a:t>D</a:t>
            </a:r>
            <a:r>
              <a:rPr lang="en-US" dirty="0" smtClean="0"/>
              <a:t>ynamic </a:t>
            </a:r>
            <a:r>
              <a:rPr lang="en-US" dirty="0"/>
              <a:t>O</a:t>
            </a:r>
            <a:r>
              <a:rPr lang="en-US" dirty="0" smtClean="0"/>
              <a:t>rdering for Immutable Segment</a:t>
            </a:r>
            <a:endParaRPr lang="en-US" dirty="0"/>
          </a:p>
        </p:txBody>
      </p:sp>
      <p:sp>
        <p:nvSpPr>
          <p:cNvPr id="19" name="Down Arrow 18"/>
          <p:cNvSpPr/>
          <p:nvPr/>
        </p:nvSpPr>
        <p:spPr>
          <a:xfrm>
            <a:off x="2644650" y="1749099"/>
            <a:ext cx="222250" cy="122489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Rounded Rectangle 62"/>
          <p:cNvSpPr>
            <a:spLocks noChangeAspect="1"/>
          </p:cNvSpPr>
          <p:nvPr/>
        </p:nvSpPr>
        <p:spPr>
          <a:xfrm>
            <a:off x="1425026" y="1466575"/>
            <a:ext cx="5308784" cy="3317990"/>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5" name="TextBox 4"/>
          <p:cNvSpPr txBox="1"/>
          <p:nvPr/>
        </p:nvSpPr>
        <p:spPr>
          <a:xfrm>
            <a:off x="3054750" y="1101736"/>
            <a:ext cx="2033183" cy="914400"/>
          </a:xfrm>
          <a:prstGeom prst="rect">
            <a:avLst/>
          </a:prstGeom>
          <a:noFill/>
          <a:ln>
            <a:noFill/>
          </a:ln>
        </p:spPr>
        <p:txBody>
          <a:bodyPr wrap="none" rtlCol="0">
            <a:normAutofit/>
          </a:bodyPr>
          <a:lstStyle/>
          <a:p>
            <a:r>
              <a:rPr lang="en-US" sz="1600" dirty="0" smtClean="0"/>
              <a:t>New Immutable Segment</a:t>
            </a:r>
          </a:p>
        </p:txBody>
      </p:sp>
      <p:sp>
        <p:nvSpPr>
          <p:cNvPr id="8" name="Rectangle 7"/>
          <p:cNvSpPr/>
          <p:nvPr/>
        </p:nvSpPr>
        <p:spPr>
          <a:xfrm>
            <a:off x="161748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50" name="Rectangle 49"/>
          <p:cNvSpPr/>
          <p:nvPr/>
        </p:nvSpPr>
        <p:spPr>
          <a:xfrm>
            <a:off x="2159009"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Jkkgkykytktgkg;diwpoqqqaaabbbccHsddeiuyoweuoweiuoieu</a:t>
            </a:r>
            <a:endParaRPr lang="en-US" sz="700" dirty="0" smtClean="0">
              <a:solidFill>
                <a:schemeClr val="tx1"/>
              </a:solidFill>
              <a:latin typeface="Arial" pitchFamily="34" charset="0"/>
              <a:cs typeface="Arial" pitchFamily="34" charset="0"/>
            </a:endParaRPr>
          </a:p>
        </p:txBody>
      </p:sp>
      <p:sp>
        <p:nvSpPr>
          <p:cNvPr id="51" name="Rectangle 50"/>
          <p:cNvSpPr/>
          <p:nvPr/>
        </p:nvSpPr>
        <p:spPr>
          <a:xfrm>
            <a:off x="2543052"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Poiuytrewqasdfaaabbbccceeeghjkl</a:t>
            </a:r>
            <a:r>
              <a:rPr lang="en-US" sz="700" dirty="0" smtClean="0">
                <a:solidFill>
                  <a:schemeClr val="tx1"/>
                </a:solidFill>
                <a:latin typeface="Arial" pitchFamily="34" charset="0"/>
                <a:cs typeface="Arial" pitchFamily="34" charset="0"/>
              </a:rPr>
              <a:t>;;</a:t>
            </a:r>
            <a:r>
              <a:rPr lang="en-US" sz="700" dirty="0" err="1" smtClean="0">
                <a:solidFill>
                  <a:schemeClr val="tx1"/>
                </a:solidFill>
                <a:latin typeface="Arial" pitchFamily="34" charset="0"/>
                <a:cs typeface="Arial" pitchFamily="34" charset="0"/>
              </a:rPr>
              <a:t>mnppppbvcxqqaaaxcvb</a:t>
            </a:r>
            <a:endParaRPr lang="en-US" sz="700" dirty="0" smtClean="0">
              <a:solidFill>
                <a:schemeClr val="tx1"/>
              </a:solidFill>
              <a:latin typeface="Arial" pitchFamily="34" charset="0"/>
              <a:cs typeface="Arial" pitchFamily="34" charset="0"/>
            </a:endParaRPr>
          </a:p>
        </p:txBody>
      </p:sp>
      <p:sp>
        <p:nvSpPr>
          <p:cNvPr id="52" name="Rectangle 51"/>
          <p:cNvSpPr/>
          <p:nvPr/>
        </p:nvSpPr>
        <p:spPr>
          <a:xfrm>
            <a:off x="3148077" y="4148663"/>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53" name="Rectangle 52"/>
          <p:cNvSpPr/>
          <p:nvPr/>
        </p:nvSpPr>
        <p:spPr>
          <a:xfrm>
            <a:off x="3753102" y="4148663"/>
            <a:ext cx="689280"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Jfkgbbbkykytktgkg;diwpoqqqaaabbbccHfilesddeiuyoweuoweiuoieu</a:t>
            </a:r>
            <a:endParaRPr lang="en-US" sz="700" dirty="0" smtClean="0">
              <a:solidFill>
                <a:schemeClr val="tx1"/>
              </a:solidFill>
              <a:latin typeface="Arial" pitchFamily="34" charset="0"/>
              <a:cs typeface="Arial" pitchFamily="34" charset="0"/>
            </a:endParaRPr>
          </a:p>
        </p:txBody>
      </p:sp>
      <p:sp>
        <p:nvSpPr>
          <p:cNvPr id="9" name="TextBox 8"/>
          <p:cNvSpPr txBox="1"/>
          <p:nvPr/>
        </p:nvSpPr>
        <p:spPr>
          <a:xfrm>
            <a:off x="1511652" y="3820581"/>
            <a:ext cx="914400" cy="914400"/>
          </a:xfrm>
          <a:prstGeom prst="rect">
            <a:avLst/>
          </a:prstGeom>
          <a:noFill/>
          <a:ln>
            <a:noFill/>
          </a:ln>
        </p:spPr>
        <p:txBody>
          <a:bodyPr wrap="none" rtlCol="0">
            <a:normAutofit/>
          </a:bodyPr>
          <a:lstStyle/>
          <a:p>
            <a:r>
              <a:rPr lang="en-US" sz="1600" dirty="0" smtClean="0"/>
              <a:t>MSLAB</a:t>
            </a:r>
          </a:p>
        </p:txBody>
      </p:sp>
      <p:sp>
        <p:nvSpPr>
          <p:cNvPr id="131" name="Rectangle 130"/>
          <p:cNvSpPr/>
          <p:nvPr/>
        </p:nvSpPr>
        <p:spPr>
          <a:xfrm>
            <a:off x="4440480" y="4150777"/>
            <a:ext cx="605025" cy="412750"/>
          </a:xfrm>
          <a:prstGeom prst="rect">
            <a:avLst/>
          </a:prstGeom>
          <a:no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endParaRPr lang="en-US" sz="700" dirty="0" smtClean="0">
              <a:solidFill>
                <a:schemeClr val="tx1"/>
              </a:solidFill>
              <a:latin typeface="Arial" pitchFamily="34" charset="0"/>
              <a:cs typeface="Arial" pitchFamily="34" charset="0"/>
            </a:endParaRPr>
          </a:p>
        </p:txBody>
      </p:sp>
      <p:sp>
        <p:nvSpPr>
          <p:cNvPr id="132" name="Rectangle 131"/>
          <p:cNvSpPr>
            <a:spLocks noChangeAspect="1"/>
          </p:cNvSpPr>
          <p:nvPr/>
        </p:nvSpPr>
        <p:spPr>
          <a:xfrm>
            <a:off x="3939971" y="2852574"/>
            <a:ext cx="274202" cy="274318"/>
          </a:xfrm>
          <a:prstGeom prst="rect">
            <a:avLst/>
          </a:prstGeom>
          <a:ln/>
        </p:spPr>
        <p:style>
          <a:lnRef idx="1">
            <a:schemeClr val="accent2"/>
          </a:lnRef>
          <a:fillRef idx="3">
            <a:schemeClr val="accent2"/>
          </a:fillRef>
          <a:effectRef idx="2">
            <a:schemeClr val="accent2"/>
          </a:effectRef>
          <a:fontRef idx="minor">
            <a:schemeClr val="lt1"/>
          </a:fontRef>
        </p:style>
        <p:txBody>
          <a:bodyPr rtlCol="0" anchor="t">
            <a:normAutofit fontScale="8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3" name="Rectangle 132"/>
          <p:cNvSpPr>
            <a:spLocks noChangeAspect="1"/>
          </p:cNvSpPr>
          <p:nvPr/>
        </p:nvSpPr>
        <p:spPr>
          <a:xfrm>
            <a:off x="3635647" y="2852574"/>
            <a:ext cx="274202" cy="274318"/>
          </a:xfrm>
          <a:prstGeom prst="rect">
            <a:avLst/>
          </a:prstGeom>
          <a:ln/>
        </p:spPr>
        <p:style>
          <a:lnRef idx="1">
            <a:schemeClr val="accent2"/>
          </a:lnRef>
          <a:fillRef idx="3">
            <a:schemeClr val="accent2"/>
          </a:fillRef>
          <a:effectRef idx="2">
            <a:schemeClr val="accent2"/>
          </a:effectRef>
          <a:fontRef idx="minor">
            <a:schemeClr val="lt1"/>
          </a:fontRef>
        </p:style>
        <p:txBody>
          <a:bodyPr rtlCol="0" anchor="t">
            <a:normAutofit fontScale="8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4" name="Rectangle 133"/>
          <p:cNvSpPr>
            <a:spLocks noChangeAspect="1"/>
          </p:cNvSpPr>
          <p:nvPr/>
        </p:nvSpPr>
        <p:spPr>
          <a:xfrm>
            <a:off x="3026999" y="2852574"/>
            <a:ext cx="274202" cy="274318"/>
          </a:xfrm>
          <a:prstGeom prst="rect">
            <a:avLst/>
          </a:prstGeom>
          <a:ln/>
        </p:spPr>
        <p:style>
          <a:lnRef idx="1">
            <a:schemeClr val="accent2"/>
          </a:lnRef>
          <a:fillRef idx="3">
            <a:schemeClr val="accent2"/>
          </a:fillRef>
          <a:effectRef idx="2">
            <a:schemeClr val="accent2"/>
          </a:effectRef>
          <a:fontRef idx="minor">
            <a:schemeClr val="lt1"/>
          </a:fontRef>
        </p:style>
        <p:txBody>
          <a:bodyPr rtlCol="0" anchor="t">
            <a:normAutofit fontScale="8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35" name="Rectangle 134"/>
          <p:cNvSpPr>
            <a:spLocks noChangeAspect="1"/>
          </p:cNvSpPr>
          <p:nvPr/>
        </p:nvSpPr>
        <p:spPr>
          <a:xfrm>
            <a:off x="3331323" y="2852574"/>
            <a:ext cx="274202" cy="274318"/>
          </a:xfrm>
          <a:prstGeom prst="rect">
            <a:avLst/>
          </a:prstGeom>
          <a:ln/>
        </p:spPr>
        <p:style>
          <a:lnRef idx="1">
            <a:schemeClr val="accent2"/>
          </a:lnRef>
          <a:fillRef idx="3">
            <a:schemeClr val="accent2"/>
          </a:fillRef>
          <a:effectRef idx="2">
            <a:schemeClr val="accent2"/>
          </a:effectRef>
          <a:fontRef idx="minor">
            <a:schemeClr val="lt1"/>
          </a:fontRef>
        </p:style>
        <p:txBody>
          <a:bodyPr rtlCol="0" anchor="t">
            <a:normAutofit fontScale="850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41" name="Curved Connector 140"/>
          <p:cNvCxnSpPr>
            <a:stCxn id="135" idx="2"/>
            <a:endCxn id="51" idx="0"/>
          </p:cNvCxnSpPr>
          <p:nvPr/>
        </p:nvCxnSpPr>
        <p:spPr>
          <a:xfrm rot="5400000">
            <a:off x="2646110" y="3326348"/>
            <a:ext cx="1021771" cy="622859"/>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43" name="Rectangle 142"/>
          <p:cNvSpPr>
            <a:spLocks noChangeAspect="1"/>
          </p:cNvSpPr>
          <p:nvPr/>
        </p:nvSpPr>
        <p:spPr>
          <a:xfrm>
            <a:off x="4548619" y="2852574"/>
            <a:ext cx="274202" cy="274318"/>
          </a:xfrm>
          <a:prstGeom prst="rect">
            <a:avLst/>
          </a:prstGeom>
          <a:ln/>
        </p:spPr>
        <p:style>
          <a:lnRef idx="1">
            <a:schemeClr val="accent2"/>
          </a:lnRef>
          <a:fillRef idx="3">
            <a:schemeClr val="accent2"/>
          </a:fillRef>
          <a:effectRef idx="2">
            <a:schemeClr val="accent2"/>
          </a:effectRef>
          <a:fontRef idx="minor">
            <a:schemeClr val="lt1"/>
          </a:fontRef>
        </p:style>
        <p:txBody>
          <a:bodyPr rtlCol="0" anchor="t">
            <a:normAutofit fontScale="8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4" name="Rectangle 143"/>
          <p:cNvSpPr>
            <a:spLocks noChangeAspect="1"/>
          </p:cNvSpPr>
          <p:nvPr/>
        </p:nvSpPr>
        <p:spPr>
          <a:xfrm>
            <a:off x="4244295" y="2852574"/>
            <a:ext cx="274202" cy="274318"/>
          </a:xfrm>
          <a:prstGeom prst="rect">
            <a:avLst/>
          </a:prstGeom>
          <a:ln/>
        </p:spPr>
        <p:style>
          <a:lnRef idx="1">
            <a:schemeClr val="accent2"/>
          </a:lnRef>
          <a:fillRef idx="3">
            <a:schemeClr val="accent2"/>
          </a:fillRef>
          <a:effectRef idx="2">
            <a:schemeClr val="accent2"/>
          </a:effectRef>
          <a:fontRef idx="minor">
            <a:schemeClr val="lt1"/>
          </a:fontRef>
        </p:style>
        <p:txBody>
          <a:bodyPr rtlCol="0" anchor="t">
            <a:normAutofit fontScale="8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145" name="Rectangle 144"/>
          <p:cNvSpPr>
            <a:spLocks noChangeAspect="1"/>
          </p:cNvSpPr>
          <p:nvPr/>
        </p:nvSpPr>
        <p:spPr>
          <a:xfrm>
            <a:off x="4852943" y="2852574"/>
            <a:ext cx="274202" cy="274318"/>
          </a:xfrm>
          <a:prstGeom prst="rect">
            <a:avLst/>
          </a:prstGeom>
          <a:ln/>
        </p:spPr>
        <p:style>
          <a:lnRef idx="1">
            <a:schemeClr val="accent2"/>
          </a:lnRef>
          <a:fillRef idx="3">
            <a:schemeClr val="accent2"/>
          </a:fillRef>
          <a:effectRef idx="2">
            <a:schemeClr val="accent2"/>
          </a:effectRef>
          <a:fontRef idx="minor">
            <a:schemeClr val="lt1"/>
          </a:fontRef>
        </p:style>
        <p:txBody>
          <a:bodyPr rtlCol="0" anchor="t">
            <a:normAutofit fontScale="85000" lnSpcReduction="20000"/>
          </a:bodyPr>
          <a:lstStyle/>
          <a:p>
            <a:pPr algn="ctr"/>
            <a:endParaRPr lang="en-US" sz="1600" dirty="0" err="1" smtClean="0">
              <a:solidFill>
                <a:schemeClr val="tx1"/>
              </a:solidFill>
              <a:latin typeface="Arial" pitchFamily="34" charset="0"/>
              <a:cs typeface="Arial" pitchFamily="34" charset="0"/>
            </a:endParaRPr>
          </a:p>
        </p:txBody>
      </p:sp>
      <p:cxnSp>
        <p:nvCxnSpPr>
          <p:cNvPr id="161" name="Curved Connector 160"/>
          <p:cNvCxnSpPr>
            <a:stCxn id="134" idx="2"/>
            <a:endCxn id="53" idx="0"/>
          </p:cNvCxnSpPr>
          <p:nvPr/>
        </p:nvCxnSpPr>
        <p:spPr>
          <a:xfrm rot="16200000" flipH="1">
            <a:off x="3120036" y="3170956"/>
            <a:ext cx="1021771" cy="933642"/>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Curved Connector 162"/>
          <p:cNvCxnSpPr>
            <a:stCxn id="133" idx="2"/>
          </p:cNvCxnSpPr>
          <p:nvPr/>
        </p:nvCxnSpPr>
        <p:spPr>
          <a:xfrm rot="16200000" flipH="1">
            <a:off x="3786360" y="3113280"/>
            <a:ext cx="443922" cy="471146"/>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5" name="Curved Connector 164"/>
          <p:cNvCxnSpPr>
            <a:stCxn id="132" idx="2"/>
            <a:endCxn id="52" idx="0"/>
          </p:cNvCxnSpPr>
          <p:nvPr/>
        </p:nvCxnSpPr>
        <p:spPr>
          <a:xfrm rot="5400000">
            <a:off x="3252946" y="3324536"/>
            <a:ext cx="1021771" cy="626482"/>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67" name="Curved Connector 166"/>
          <p:cNvCxnSpPr>
            <a:stCxn id="144" idx="2"/>
            <a:endCxn id="50" idx="0"/>
          </p:cNvCxnSpPr>
          <p:nvPr/>
        </p:nvCxnSpPr>
        <p:spPr>
          <a:xfrm rot="5400000">
            <a:off x="2910574" y="2677840"/>
            <a:ext cx="1021771" cy="1919874"/>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1" name="Curved Connector 170"/>
          <p:cNvCxnSpPr>
            <a:stCxn id="143" idx="2"/>
          </p:cNvCxnSpPr>
          <p:nvPr/>
        </p:nvCxnSpPr>
        <p:spPr>
          <a:xfrm rot="16200000" flipH="1">
            <a:off x="5008143" y="2804468"/>
            <a:ext cx="443922" cy="1088769"/>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Curved Connector 172"/>
          <p:cNvCxnSpPr>
            <a:stCxn id="145" idx="2"/>
          </p:cNvCxnSpPr>
          <p:nvPr/>
        </p:nvCxnSpPr>
        <p:spPr>
          <a:xfrm rot="5400000">
            <a:off x="4665772" y="3246542"/>
            <a:ext cx="443922" cy="204623"/>
          </a:xfrm>
          <a:prstGeom prst="curvedConnector3">
            <a:avLst/>
          </a:prstGeom>
          <a:ln w="63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45" name="Right Brace 44"/>
          <p:cNvSpPr/>
          <p:nvPr/>
        </p:nvSpPr>
        <p:spPr>
          <a:xfrm>
            <a:off x="6895888" y="2630535"/>
            <a:ext cx="224791" cy="567234"/>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6" name="TextBox 45"/>
          <p:cNvSpPr txBox="1"/>
          <p:nvPr/>
        </p:nvSpPr>
        <p:spPr>
          <a:xfrm>
            <a:off x="7077759" y="2469190"/>
            <a:ext cx="914400" cy="914400"/>
          </a:xfrm>
          <a:prstGeom prst="rect">
            <a:avLst/>
          </a:prstGeom>
          <a:noFill/>
          <a:ln>
            <a:noFill/>
          </a:ln>
        </p:spPr>
        <p:txBody>
          <a:bodyPr wrap="none" rtlCol="0">
            <a:normAutofit/>
          </a:bodyPr>
          <a:lstStyle/>
          <a:p>
            <a:r>
              <a:rPr lang="en-US" sz="1600" dirty="0"/>
              <a:t>Cell </a:t>
            </a:r>
            <a:r>
              <a:rPr lang="en-US" sz="1600" dirty="0" smtClean="0"/>
              <a:t>Array</a:t>
            </a:r>
          </a:p>
          <a:p>
            <a:r>
              <a:rPr lang="en-US" sz="1600" b="1" dirty="0" smtClean="0"/>
              <a:t>binary search </a:t>
            </a:r>
          </a:p>
          <a:p>
            <a:r>
              <a:rPr lang="en-US" sz="1600" dirty="0" smtClean="0"/>
              <a:t>to the cell’s info </a:t>
            </a:r>
          </a:p>
        </p:txBody>
      </p:sp>
      <p:sp>
        <p:nvSpPr>
          <p:cNvPr id="36" name="Rectangle 35"/>
          <p:cNvSpPr/>
          <p:nvPr/>
        </p:nvSpPr>
        <p:spPr>
          <a:xfrm>
            <a:off x="3863229"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Hhjjuuyrqaass</a:t>
            </a:r>
            <a:r>
              <a:rPr lang="en-US" sz="700" dirty="0" smtClean="0">
                <a:solidFill>
                  <a:schemeClr val="tx1"/>
                </a:solidFill>
                <a:latin typeface="Arial" pitchFamily="34" charset="0"/>
                <a:cs typeface="Arial" pitchFamily="34" charset="0"/>
              </a:rPr>
              <a:t> </a:t>
            </a:r>
            <a:r>
              <a:rPr lang="en-US" sz="700" dirty="0" err="1" smtClean="0">
                <a:solidFill>
                  <a:schemeClr val="tx1"/>
                </a:solidFill>
                <a:latin typeface="Arial" pitchFamily="34" charset="0"/>
                <a:cs typeface="Arial" pitchFamily="34" charset="0"/>
              </a:rPr>
              <a:t>iutkldfk;wjt;wiej;iwjerg;iopppqqqyrtaaajeutkiyt</a:t>
            </a:r>
            <a:endParaRPr lang="en-US" sz="700" dirty="0" smtClean="0">
              <a:solidFill>
                <a:schemeClr val="tx1"/>
              </a:solidFill>
              <a:latin typeface="Arial" pitchFamily="34" charset="0"/>
              <a:cs typeface="Arial" pitchFamily="34" charset="0"/>
            </a:endParaRPr>
          </a:p>
        </p:txBody>
      </p:sp>
      <p:sp>
        <p:nvSpPr>
          <p:cNvPr id="37" name="Rectangle 36"/>
          <p:cNvSpPr/>
          <p:nvPr/>
        </p:nvSpPr>
        <p:spPr>
          <a:xfrm>
            <a:off x="4609905"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r>
              <a:rPr lang="en-US" sz="700" dirty="0" err="1" smtClean="0">
                <a:solidFill>
                  <a:schemeClr val="tx1"/>
                </a:solidFill>
                <a:latin typeface="Arial" pitchFamily="34" charset="0"/>
                <a:cs typeface="Arial" pitchFamily="34" charset="0"/>
              </a:rPr>
              <a:t>Jkkgkykytktgkg;diwpoqqqaaabHfilesddeiuyoweuoweiuoieu</a:t>
            </a:r>
            <a:endParaRPr lang="en-US" sz="700" dirty="0" smtClean="0">
              <a:solidFill>
                <a:schemeClr val="tx1"/>
              </a:solidFill>
              <a:latin typeface="Arial" pitchFamily="34" charset="0"/>
              <a:cs typeface="Arial" pitchFamily="34" charset="0"/>
            </a:endParaRPr>
          </a:p>
        </p:txBody>
      </p:sp>
      <p:sp>
        <p:nvSpPr>
          <p:cNvPr id="38" name="Rectangle 37"/>
          <p:cNvSpPr/>
          <p:nvPr/>
        </p:nvSpPr>
        <p:spPr>
          <a:xfrm>
            <a:off x="5384055"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rmAutofit fontScale="47500" lnSpcReduction="20000"/>
          </a:bodyPr>
          <a:lstStyle/>
          <a:p>
            <a:pPr algn="ctr"/>
            <a:r>
              <a:rPr lang="en-US" sz="1600" dirty="0" err="1" smtClean="0">
                <a:solidFill>
                  <a:schemeClr val="tx1"/>
                </a:solidFill>
                <a:latin typeface="Arial" pitchFamily="34" charset="0"/>
                <a:cs typeface="Arial" pitchFamily="34" charset="0"/>
              </a:rPr>
              <a:t>qqqwertyuioasdfghjklrtyuioplkjhgfpppwwwmnbvcmnb</a:t>
            </a:r>
            <a:endParaRPr lang="en-US" sz="1600" dirty="0" smtClean="0">
              <a:solidFill>
                <a:schemeClr val="tx1"/>
              </a:solidFill>
              <a:latin typeface="Arial" pitchFamily="34" charset="0"/>
              <a:cs typeface="Arial" pitchFamily="34" charset="0"/>
            </a:endParaRPr>
          </a:p>
        </p:txBody>
      </p:sp>
      <p:sp>
        <p:nvSpPr>
          <p:cNvPr id="39" name="Rectangle 38"/>
          <p:cNvSpPr/>
          <p:nvPr/>
        </p:nvSpPr>
        <p:spPr>
          <a:xfrm>
            <a:off x="6077001" y="3570814"/>
            <a:ext cx="605025" cy="412750"/>
          </a:xfrm>
          <a:prstGeom prst="rect">
            <a:avLst/>
          </a:prstGeom>
          <a:solidFill>
            <a:schemeClr val="bg1"/>
          </a:solidFill>
          <a:ln w="28575" cmpd="sng">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algn="ctr">
              <a:lnSpc>
                <a:spcPct val="90000"/>
              </a:lnSpc>
            </a:pPr>
            <a:r>
              <a:rPr lang="en-US" sz="600" dirty="0" smtClean="0">
                <a:solidFill>
                  <a:schemeClr val="tx1"/>
                </a:solidFill>
                <a:latin typeface="Arial" pitchFamily="34" charset="0"/>
                <a:cs typeface="Arial" pitchFamily="34" charset="0"/>
              </a:rPr>
              <a:t>Jkkgkykytktgkg;diwpjjjjjjoooooooqqqaaabbhghfhfngfhfgbccHfilesddeiuyoweuoweiuoieu</a:t>
            </a:r>
          </a:p>
        </p:txBody>
      </p:sp>
      <p:sp>
        <p:nvSpPr>
          <p:cNvPr id="40" name="TextBox 39"/>
          <p:cNvSpPr txBox="1"/>
          <p:nvPr/>
        </p:nvSpPr>
        <p:spPr>
          <a:xfrm>
            <a:off x="5502573" y="3962879"/>
            <a:ext cx="914400" cy="914400"/>
          </a:xfrm>
          <a:prstGeom prst="rect">
            <a:avLst/>
          </a:prstGeom>
          <a:noFill/>
          <a:ln>
            <a:noFill/>
          </a:ln>
        </p:spPr>
        <p:txBody>
          <a:bodyPr wrap="none" rtlCol="0">
            <a:normAutofit/>
          </a:bodyPr>
          <a:lstStyle/>
          <a:p>
            <a:r>
              <a:rPr lang="en-US" sz="1600" dirty="0" smtClean="0"/>
              <a:t>JAVA HEAP</a:t>
            </a:r>
            <a:endParaRPr lang="en-US" sz="1600" dirty="0" smtClean="0"/>
          </a:p>
        </p:txBody>
      </p:sp>
    </p:spTree>
    <p:custDataLst>
      <p:tags r:id="rId1"/>
    </p:custDataLst>
    <p:extLst>
      <p:ext uri="{BB962C8B-B14F-4D97-AF65-F5344CB8AC3E}">
        <p14:creationId xmlns:p14="http://schemas.microsoft.com/office/powerpoint/2010/main" val="1718823297"/>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Exploit the Immutability of a Segment after In-Memory Flush</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22</a:t>
            </a:fld>
            <a:endParaRPr lang="en-US"/>
          </a:p>
        </p:txBody>
      </p:sp>
      <p:sp>
        <p:nvSpPr>
          <p:cNvPr id="5" name="Content Placeholder 4"/>
          <p:cNvSpPr>
            <a:spLocks noGrp="1"/>
          </p:cNvSpPr>
          <p:nvPr>
            <p:ph sz="quarter" idx="18"/>
          </p:nvPr>
        </p:nvSpPr>
        <p:spPr/>
        <p:txBody>
          <a:bodyPr>
            <a:normAutofit/>
          </a:bodyPr>
          <a:lstStyle/>
          <a:p>
            <a:pPr marL="233363" lvl="1" indent="-233363">
              <a:buSzTx/>
              <a:buFont typeface="Wingdings" pitchFamily="2" charset="2"/>
              <a:buChar char="§"/>
            </a:pPr>
            <a:r>
              <a:rPr lang="en-US" sz="2100" dirty="0" smtClean="0"/>
              <a:t>New </a:t>
            </a:r>
            <a:r>
              <a:rPr lang="en-US" sz="2100" dirty="0"/>
              <a:t>Design: Flat layout for immutable segments index</a:t>
            </a:r>
          </a:p>
          <a:p>
            <a:pPr lvl="1"/>
            <a:r>
              <a:rPr lang="en-US" dirty="0" smtClean="0"/>
              <a:t>Less overhead per cell</a:t>
            </a:r>
          </a:p>
          <a:p>
            <a:pPr lvl="1"/>
            <a:r>
              <a:rPr lang="en-US" dirty="0" smtClean="0"/>
              <a:t>Manage (allocate, store, release) data buffers off-heap</a:t>
            </a:r>
          </a:p>
          <a:p>
            <a:pPr lvl="1"/>
            <a:endParaRPr lang="en-US" dirty="0"/>
          </a:p>
          <a:p>
            <a:pPr lvl="1"/>
            <a:endParaRPr lang="en-US" dirty="0" smtClean="0"/>
          </a:p>
          <a:p>
            <a:r>
              <a:rPr lang="en-US" dirty="0" smtClean="0"/>
              <a:t>Pros</a:t>
            </a:r>
          </a:p>
          <a:p>
            <a:pPr lvl="1"/>
            <a:r>
              <a:rPr lang="en-US" dirty="0"/>
              <a:t>Better utilization of memory and CPU</a:t>
            </a:r>
          </a:p>
          <a:p>
            <a:pPr lvl="1"/>
            <a:r>
              <a:rPr lang="en-US" dirty="0" smtClean="0"/>
              <a:t>Locality in access to index</a:t>
            </a:r>
          </a:p>
          <a:p>
            <a:pPr lvl="1"/>
            <a:r>
              <a:rPr lang="en-US" dirty="0" smtClean="0"/>
              <a:t>Reduce memory fragmentation</a:t>
            </a:r>
          </a:p>
        </p:txBody>
      </p:sp>
    </p:spTree>
    <p:extLst>
      <p:ext uri="{BB962C8B-B14F-4D97-AF65-F5344CB8AC3E}">
        <p14:creationId xmlns:p14="http://schemas.microsoft.com/office/powerpoint/2010/main" val="3511371011"/>
      </p:ext>
    </p:extLst>
  </p:cSld>
  <p:clrMapOvr>
    <a:masterClrMapping/>
  </p:clrMapOvr>
  <mc:AlternateContent xmlns:mc="http://schemas.openxmlformats.org/markup-compatibility/2006" xmlns:p14="http://schemas.microsoft.com/office/powerpoint/2010/main">
    <mc:Choice Requires="p14">
      <p:transition spd="slow" p14:dur="2000" advTm="330"/>
    </mc:Choice>
    <mc:Fallback xmlns="">
      <p:transition xmlns:p14="http://schemas.microsoft.com/office/powerpoint/2010/main" spd="slow" advTm="33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23</a:t>
            </a:fld>
            <a:endParaRPr lang="en-US"/>
          </a:p>
        </p:txBody>
      </p:sp>
      <p:sp>
        <p:nvSpPr>
          <p:cNvPr id="5" name="Content Placeholder 4"/>
          <p:cNvSpPr>
            <a:spLocks noGrp="1"/>
          </p:cNvSpPr>
          <p:nvPr>
            <p:ph sz="quarter" idx="18"/>
          </p:nvPr>
        </p:nvSpPr>
        <p:spPr/>
        <p:txBody>
          <a:bodyPr/>
          <a:lstStyle/>
          <a:p>
            <a:r>
              <a:rPr lang="en-US" dirty="0" smtClean="0"/>
              <a:t>Motivation &amp; </a:t>
            </a:r>
            <a:r>
              <a:rPr lang="en-US" dirty="0" smtClean="0"/>
              <a:t>Background</a:t>
            </a:r>
            <a:endParaRPr lang="en-US" dirty="0"/>
          </a:p>
          <a:p>
            <a:r>
              <a:rPr lang="en-US" dirty="0"/>
              <a:t>In-Memory Basic Compaction</a:t>
            </a:r>
          </a:p>
          <a:p>
            <a:r>
              <a:rPr lang="en-US" dirty="0"/>
              <a:t>In-Memory Eager Compaction </a:t>
            </a:r>
          </a:p>
          <a:p>
            <a:r>
              <a:rPr lang="en-US" dirty="0"/>
              <a:t>Evaluation</a:t>
            </a:r>
          </a:p>
          <a:p>
            <a:endParaRPr lang="en-US" dirty="0" smtClean="0"/>
          </a:p>
          <a:p>
            <a:endParaRPr lang="en-US" dirty="0"/>
          </a:p>
        </p:txBody>
      </p:sp>
      <p:pic>
        <p:nvPicPr>
          <p:cNvPr id="9" name="Picture 8" descr="rbm2_25.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6546" y="60194"/>
            <a:ext cx="4339506" cy="5039578"/>
          </a:xfrm>
          <a:prstGeom prst="rect">
            <a:avLst/>
          </a:prstGeom>
        </p:spPr>
      </p:pic>
      <p:sp>
        <p:nvSpPr>
          <p:cNvPr id="7" name="TextBox 6"/>
          <p:cNvSpPr txBox="1"/>
          <p:nvPr/>
        </p:nvSpPr>
        <p:spPr>
          <a:xfrm>
            <a:off x="4763374" y="1249363"/>
            <a:ext cx="2750438" cy="1321712"/>
          </a:xfrm>
          <a:prstGeom prst="rect">
            <a:avLst/>
          </a:prstGeom>
          <a:noFill/>
          <a:ln>
            <a:noFill/>
          </a:ln>
        </p:spPr>
        <p:txBody>
          <a:bodyPr wrap="none" rtlCol="0">
            <a:normAutofit/>
          </a:bodyPr>
          <a:lstStyle/>
          <a:p>
            <a:pPr algn="ctr"/>
            <a:r>
              <a:rPr lang="en-US" sz="2300" dirty="0" smtClean="0">
                <a:solidFill>
                  <a:schemeClr val="bg1"/>
                </a:solidFill>
              </a:rPr>
              <a:t>In-Memory</a:t>
            </a:r>
          </a:p>
          <a:p>
            <a:pPr algn="ctr"/>
            <a:r>
              <a:rPr lang="en-US" sz="2300" b="1" dirty="0" smtClean="0">
                <a:solidFill>
                  <a:schemeClr val="bg1"/>
                </a:solidFill>
              </a:rPr>
              <a:t>Eager</a:t>
            </a:r>
          </a:p>
          <a:p>
            <a:pPr algn="ctr"/>
            <a:r>
              <a:rPr lang="en-US" sz="2300" dirty="0" smtClean="0">
                <a:solidFill>
                  <a:schemeClr val="bg1"/>
                </a:solidFill>
              </a:rPr>
              <a:t>Compaction</a:t>
            </a:r>
          </a:p>
        </p:txBody>
      </p:sp>
    </p:spTree>
    <p:extLst>
      <p:ext uri="{BB962C8B-B14F-4D97-AF65-F5344CB8AC3E}">
        <p14:creationId xmlns:p14="http://schemas.microsoft.com/office/powerpoint/2010/main" val="275182932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9921478-9A63-450E-8942-C240FE31B1C1}" type="slidenum">
              <a:rPr lang="en-US" smtClean="0"/>
              <a:pPr/>
              <a:t>24</a:t>
            </a:fld>
            <a:endParaRPr lang="en-US" dirty="0"/>
          </a:p>
        </p:txBody>
      </p:sp>
      <p:sp>
        <p:nvSpPr>
          <p:cNvPr id="6" name="Title 5"/>
          <p:cNvSpPr>
            <a:spLocks noGrp="1"/>
          </p:cNvSpPr>
          <p:nvPr>
            <p:ph type="title"/>
          </p:nvPr>
        </p:nvSpPr>
        <p:spPr/>
        <p:txBody>
          <a:bodyPr/>
          <a:lstStyle/>
          <a:p>
            <a:r>
              <a:rPr lang="en-US" dirty="0" err="1" smtClean="0"/>
              <a:t>Hbase</a:t>
            </a:r>
            <a:r>
              <a:rPr lang="en-US" dirty="0" smtClean="0"/>
              <a:t> In-Memory Compaction</a:t>
            </a:r>
            <a:endParaRPr lang="en-US" dirty="0"/>
          </a:p>
        </p:txBody>
      </p:sp>
      <p:cxnSp>
        <p:nvCxnSpPr>
          <p:cNvPr id="7" name="Straight Connector 6"/>
          <p:cNvCxnSpPr/>
          <p:nvPr/>
        </p:nvCxnSpPr>
        <p:spPr>
          <a:xfrm>
            <a:off x="5236284" y="1273658"/>
            <a:ext cx="0" cy="2479156"/>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1" name="Rounded Rectangle 10"/>
          <p:cNvSpPr/>
          <p:nvPr/>
        </p:nvSpPr>
        <p:spPr>
          <a:xfrm>
            <a:off x="2407610" y="299809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100" dirty="0" smtClean="0">
                <a:solidFill>
                  <a:srgbClr val="000000"/>
                </a:solidFill>
                <a:effectLst/>
                <a:ea typeface="ＭＳ 明朝"/>
                <a:cs typeface="Times New Roman"/>
              </a:rPr>
              <a:t>Snap-shot</a:t>
            </a:r>
            <a:endParaRPr lang="en-US" sz="900" dirty="0">
              <a:effectLst/>
              <a:ea typeface="ＭＳ 明朝"/>
              <a:cs typeface="Times New Roman"/>
            </a:endParaRPr>
          </a:p>
        </p:txBody>
      </p:sp>
      <p:sp>
        <p:nvSpPr>
          <p:cNvPr id="12" name="Rounded Rectangle 11"/>
          <p:cNvSpPr/>
          <p:nvPr/>
        </p:nvSpPr>
        <p:spPr>
          <a:xfrm>
            <a:off x="5997308" y="21276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16" name="TextBox 15"/>
          <p:cNvSpPr txBox="1"/>
          <p:nvPr/>
        </p:nvSpPr>
        <p:spPr>
          <a:xfrm>
            <a:off x="5781153" y="2917721"/>
            <a:ext cx="590338" cy="276999"/>
          </a:xfrm>
          <a:prstGeom prst="rect">
            <a:avLst/>
          </a:prstGeom>
          <a:noFill/>
        </p:spPr>
        <p:txBody>
          <a:bodyPr wrap="none" rtlCol="0">
            <a:spAutoFit/>
          </a:bodyPr>
          <a:lstStyle/>
          <a:p>
            <a:r>
              <a:rPr lang="en-US" sz="1200" b="1" i="1" dirty="0" smtClean="0">
                <a:solidFill>
                  <a:schemeClr val="tx1"/>
                </a:solidFill>
              </a:rPr>
              <a:t>flush</a:t>
            </a:r>
            <a:endParaRPr lang="en-US" sz="1200" i="1" dirty="0"/>
          </a:p>
        </p:txBody>
      </p:sp>
      <p:sp>
        <p:nvSpPr>
          <p:cNvPr id="17" name="TextBox 16"/>
          <p:cNvSpPr txBox="1"/>
          <p:nvPr/>
        </p:nvSpPr>
        <p:spPr>
          <a:xfrm>
            <a:off x="4323727" y="3431576"/>
            <a:ext cx="851515" cy="307777"/>
          </a:xfrm>
          <a:prstGeom prst="rect">
            <a:avLst/>
          </a:prstGeom>
          <a:noFill/>
        </p:spPr>
        <p:txBody>
          <a:bodyPr wrap="none" rtlCol="0">
            <a:spAutoFit/>
          </a:bodyPr>
          <a:lstStyle/>
          <a:p>
            <a:r>
              <a:rPr lang="en-US" sz="1400" dirty="0" smtClean="0">
                <a:solidFill>
                  <a:schemeClr val="tx1"/>
                </a:solidFill>
              </a:rPr>
              <a:t>memory</a:t>
            </a:r>
            <a:endParaRPr lang="en-US" sz="1400" dirty="0"/>
          </a:p>
        </p:txBody>
      </p:sp>
      <p:sp>
        <p:nvSpPr>
          <p:cNvPr id="18" name="TextBox 17"/>
          <p:cNvSpPr txBox="1"/>
          <p:nvPr/>
        </p:nvSpPr>
        <p:spPr>
          <a:xfrm>
            <a:off x="5298587" y="3431576"/>
            <a:ext cx="673394" cy="307777"/>
          </a:xfrm>
          <a:prstGeom prst="rect">
            <a:avLst/>
          </a:prstGeom>
          <a:noFill/>
        </p:spPr>
        <p:txBody>
          <a:bodyPr wrap="none" rtlCol="0">
            <a:spAutoFit/>
          </a:bodyPr>
          <a:lstStyle/>
          <a:p>
            <a:r>
              <a:rPr lang="en-US" sz="1400" dirty="0" smtClean="0">
                <a:solidFill>
                  <a:schemeClr val="tx1"/>
                </a:solidFill>
              </a:rPr>
              <a:t>HDFS</a:t>
            </a:r>
            <a:endParaRPr lang="en-US" sz="1400" dirty="0"/>
          </a:p>
        </p:txBody>
      </p:sp>
      <p:sp>
        <p:nvSpPr>
          <p:cNvPr id="19" name="Down Arrow 18"/>
          <p:cNvSpPr/>
          <p:nvPr/>
        </p:nvSpPr>
        <p:spPr>
          <a:xfrm>
            <a:off x="2644650" y="1749099"/>
            <a:ext cx="222250" cy="122489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p:nvSpPr>
        <p:spPr>
          <a:xfrm>
            <a:off x="2405924" y="1320475"/>
            <a:ext cx="685800" cy="428625"/>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dirty="0" smtClean="0">
                <a:solidFill>
                  <a:srgbClr val="000000"/>
                </a:solidFill>
                <a:effectLst/>
                <a:ea typeface="ＭＳ 明朝"/>
                <a:cs typeface="Times New Roman"/>
              </a:rPr>
              <a:t>active</a:t>
            </a:r>
            <a:endParaRPr lang="en-US" sz="1000" dirty="0">
              <a:effectLst/>
              <a:ea typeface="ＭＳ 明朝"/>
              <a:cs typeface="Times New Roman"/>
            </a:endParaRPr>
          </a:p>
        </p:txBody>
      </p:sp>
      <p:sp>
        <p:nvSpPr>
          <p:cNvPr id="21" name="TextBox 20"/>
          <p:cNvSpPr txBox="1"/>
          <p:nvPr/>
        </p:nvSpPr>
        <p:spPr>
          <a:xfrm>
            <a:off x="1286327" y="1780217"/>
            <a:ext cx="1432971" cy="276999"/>
          </a:xfrm>
          <a:prstGeom prst="rect">
            <a:avLst/>
          </a:prstGeom>
          <a:noFill/>
        </p:spPr>
        <p:txBody>
          <a:bodyPr wrap="none" rtlCol="0">
            <a:spAutoFit/>
          </a:bodyPr>
          <a:lstStyle/>
          <a:p>
            <a:r>
              <a:rPr lang="en-US" sz="1200" b="1" i="1" dirty="0"/>
              <a:t>i</a:t>
            </a:r>
            <a:r>
              <a:rPr lang="en-US" sz="1200" b="1" i="1" dirty="0" smtClean="0">
                <a:solidFill>
                  <a:schemeClr val="tx1"/>
                </a:solidFill>
              </a:rPr>
              <a:t>n-memory-flush</a:t>
            </a:r>
            <a:endParaRPr lang="en-US" sz="1200" i="1" dirty="0"/>
          </a:p>
        </p:txBody>
      </p:sp>
      <p:sp>
        <p:nvSpPr>
          <p:cNvPr id="22" name="Right Brace 21"/>
          <p:cNvSpPr/>
          <p:nvPr/>
        </p:nvSpPr>
        <p:spPr>
          <a:xfrm>
            <a:off x="7277760" y="2127641"/>
            <a:ext cx="224791" cy="771525"/>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7433940" y="2375573"/>
            <a:ext cx="462018" cy="923330"/>
          </a:xfrm>
          <a:prstGeom prst="rect">
            <a:avLst/>
          </a:prstGeom>
          <a:noFill/>
        </p:spPr>
        <p:txBody>
          <a:bodyPr wrap="square" rtlCol="0">
            <a:spAutoFit/>
          </a:bodyPr>
          <a:lstStyle/>
          <a:p>
            <a:pPr algn="ctr"/>
            <a:r>
              <a:rPr lang="en-US" dirty="0" err="1" smtClean="0"/>
              <a:t>Hfiles</a:t>
            </a:r>
            <a:endParaRPr lang="en-US" baseline="-25000" dirty="0"/>
          </a:p>
        </p:txBody>
      </p:sp>
      <p:sp>
        <p:nvSpPr>
          <p:cNvPr id="24" name="Rounded Rectangle 23"/>
          <p:cNvSpPr/>
          <p:nvPr/>
        </p:nvSpPr>
        <p:spPr>
          <a:xfrm>
            <a:off x="6149708" y="22419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5" name="Rounded Rectangle 24"/>
          <p:cNvSpPr/>
          <p:nvPr/>
        </p:nvSpPr>
        <p:spPr>
          <a:xfrm>
            <a:off x="6302108" y="23562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6" name="Rounded Rectangle 25"/>
          <p:cNvSpPr/>
          <p:nvPr/>
        </p:nvSpPr>
        <p:spPr>
          <a:xfrm>
            <a:off x="6454508" y="2470541"/>
            <a:ext cx="685800" cy="428625"/>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7" name="Bent-Up Arrow 26"/>
          <p:cNvSpPr/>
          <p:nvPr/>
        </p:nvSpPr>
        <p:spPr>
          <a:xfrm>
            <a:off x="3093410" y="2904666"/>
            <a:ext cx="3742097" cy="309563"/>
          </a:xfrm>
          <a:prstGeom prst="bentUpArrow">
            <a:avLst>
              <a:gd name="adj1" fmla="val 21969"/>
              <a:gd name="adj2" fmla="val 21465"/>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solidFill>
                <a:schemeClr val="tx1"/>
              </a:solidFill>
            </a:endParaRPr>
          </a:p>
        </p:txBody>
      </p:sp>
      <p:sp>
        <p:nvSpPr>
          <p:cNvPr id="34" name="Rectangle 33"/>
          <p:cNvSpPr/>
          <p:nvPr/>
        </p:nvSpPr>
        <p:spPr>
          <a:xfrm>
            <a:off x="553688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5" name="Rectangle 34"/>
          <p:cNvSpPr/>
          <p:nvPr/>
        </p:nvSpPr>
        <p:spPr>
          <a:xfrm>
            <a:off x="5697822"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6" name="Rectangle 35"/>
          <p:cNvSpPr/>
          <p:nvPr/>
        </p:nvSpPr>
        <p:spPr>
          <a:xfrm>
            <a:off x="5858763"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7" name="Rectangle 36"/>
          <p:cNvSpPr/>
          <p:nvPr/>
        </p:nvSpPr>
        <p:spPr>
          <a:xfrm>
            <a:off x="6019704"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8" name="Rectangle 37"/>
          <p:cNvSpPr/>
          <p:nvPr/>
        </p:nvSpPr>
        <p:spPr>
          <a:xfrm>
            <a:off x="6180645"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39" name="Rectangle 38"/>
          <p:cNvSpPr/>
          <p:nvPr/>
        </p:nvSpPr>
        <p:spPr>
          <a:xfrm>
            <a:off x="6341586"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0" name="Rectangle 39"/>
          <p:cNvSpPr/>
          <p:nvPr/>
        </p:nvSpPr>
        <p:spPr>
          <a:xfrm>
            <a:off x="6502527"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1" name="Rectangle 40"/>
          <p:cNvSpPr/>
          <p:nvPr/>
        </p:nvSpPr>
        <p:spPr>
          <a:xfrm>
            <a:off x="6663468"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2" name="Rectangle 41"/>
          <p:cNvSpPr/>
          <p:nvPr/>
        </p:nvSpPr>
        <p:spPr>
          <a:xfrm>
            <a:off x="6824411" y="1820565"/>
            <a:ext cx="162140" cy="137459"/>
          </a:xfrm>
          <a:prstGeom prst="rect">
            <a:avLst/>
          </a:prstGeom>
          <a:solidFill>
            <a:schemeClr val="tx2">
              <a:lumMod val="20000"/>
              <a:lumOff val="8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250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3" name="TextBox 42"/>
          <p:cNvSpPr txBox="1"/>
          <p:nvPr/>
        </p:nvSpPr>
        <p:spPr>
          <a:xfrm>
            <a:off x="7107672" y="1752076"/>
            <a:ext cx="569387" cy="307777"/>
          </a:xfrm>
          <a:prstGeom prst="rect">
            <a:avLst/>
          </a:prstGeom>
          <a:noFill/>
        </p:spPr>
        <p:txBody>
          <a:bodyPr wrap="none" rtlCol="0">
            <a:spAutoFit/>
          </a:bodyPr>
          <a:lstStyle/>
          <a:p>
            <a:r>
              <a:rPr lang="en-US" sz="1400" dirty="0" smtClean="0">
                <a:solidFill>
                  <a:schemeClr val="tx1"/>
                </a:solidFill>
              </a:rPr>
              <a:t>WAL</a:t>
            </a:r>
            <a:endParaRPr lang="en-US" sz="1400" dirty="0"/>
          </a:p>
        </p:txBody>
      </p:sp>
      <p:grpSp>
        <p:nvGrpSpPr>
          <p:cNvPr id="15" name="Group 14"/>
          <p:cNvGrpSpPr/>
          <p:nvPr/>
        </p:nvGrpSpPr>
        <p:grpSpPr>
          <a:xfrm>
            <a:off x="3083378" y="1605008"/>
            <a:ext cx="1750684" cy="691197"/>
            <a:chOff x="6767857" y="2977632"/>
            <a:chExt cx="1750684" cy="691197"/>
          </a:xfrm>
        </p:grpSpPr>
        <p:sp>
          <p:nvSpPr>
            <p:cNvPr id="3" name="Curved Left Arrow 2"/>
            <p:cNvSpPr/>
            <p:nvPr/>
          </p:nvSpPr>
          <p:spPr>
            <a:xfrm>
              <a:off x="7639508" y="3164486"/>
              <a:ext cx="573518" cy="327672"/>
            </a:xfrm>
            <a:prstGeom prst="curvedLeftArrow">
              <a:avLst>
                <a:gd name="adj1" fmla="val 25000"/>
                <a:gd name="adj2" fmla="val 50000"/>
                <a:gd name="adj3" fmla="val 38422"/>
              </a:avLst>
            </a:prstGeom>
            <a:solidFill>
              <a:schemeClr val="accent1">
                <a:lumMod val="40000"/>
                <a:lumOff val="6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lnSpcReduction="10000"/>
            </a:bodyPr>
            <a:lstStyle/>
            <a:p>
              <a:pPr algn="ctr"/>
              <a:endParaRPr lang="en-US"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31" name="Curved Left Arrow 30"/>
            <p:cNvSpPr/>
            <p:nvPr/>
          </p:nvSpPr>
          <p:spPr>
            <a:xfrm rot="10800000">
              <a:off x="7075282" y="3124059"/>
              <a:ext cx="523995" cy="336602"/>
            </a:xfrm>
            <a:prstGeom prst="curvedLeftArrow">
              <a:avLst>
                <a:gd name="adj1" fmla="val 25000"/>
                <a:gd name="adj2" fmla="val 50000"/>
                <a:gd name="adj3" fmla="val 41333"/>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5" name="Rectangle 4"/>
            <p:cNvSpPr/>
            <p:nvPr/>
          </p:nvSpPr>
          <p:spPr>
            <a:xfrm>
              <a:off x="6767857" y="2977632"/>
              <a:ext cx="1750684" cy="691197"/>
            </a:xfrm>
            <a:prstGeom prst="rect">
              <a:avLst/>
            </a:prstGeom>
            <a:noFill/>
          </p:spPr>
          <p:txBody>
            <a:bodyPr wrap="none" lIns="91440" tIns="45720" rIns="91440" bIns="45720">
              <a:prstTxWarp prst="textButtonPour">
                <a:avLst>
                  <a:gd name="adj1" fmla="val 10764349"/>
                  <a:gd name="adj2" fmla="val 56486"/>
                </a:avLst>
              </a:prstTxWarp>
              <a:spAutoFit/>
            </a:bodyPr>
            <a:lstStyle/>
            <a:p>
              <a:pPr algn="ctr"/>
              <a:r>
                <a:rPr lang="en-US" sz="5400" b="1" dirty="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rPr>
                <a:t>i</a:t>
              </a:r>
              <a:r>
                <a:rPr lang="en-US" sz="54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rPr>
                <a:t>n-memory</a:t>
              </a:r>
            </a:p>
            <a:p>
              <a:pPr algn="ctr"/>
              <a:endParaRPr lang="en-US" sz="54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endParaRPr>
            </a:p>
            <a:p>
              <a:pPr algn="ctr"/>
              <a:r>
                <a:rPr lang="en-US" sz="54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rPr>
                <a:t>compaction</a:t>
              </a:r>
              <a:endParaRPr lang="en-US" sz="5400" b="1" dirty="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endParaRPr>
            </a:p>
          </p:txBody>
        </p:sp>
      </p:grpSp>
      <p:grpSp>
        <p:nvGrpSpPr>
          <p:cNvPr id="44" name="Group 43"/>
          <p:cNvGrpSpPr/>
          <p:nvPr/>
        </p:nvGrpSpPr>
        <p:grpSpPr>
          <a:xfrm>
            <a:off x="4865966" y="1207497"/>
            <a:ext cx="225240" cy="785910"/>
            <a:chOff x="3786500" y="2121697"/>
            <a:chExt cx="225240" cy="1047880"/>
          </a:xfrm>
        </p:grpSpPr>
        <p:sp>
          <p:nvSpPr>
            <p:cNvPr id="45" name="Rectangle 44"/>
            <p:cNvSpPr/>
            <p:nvPr/>
          </p:nvSpPr>
          <p:spPr>
            <a:xfrm>
              <a:off x="3786500" y="2121697"/>
              <a:ext cx="225240" cy="215900"/>
            </a:xfrm>
            <a:prstGeom prst="rect">
              <a:avLst/>
            </a:prstGeom>
            <a:solidFill>
              <a:schemeClr val="accent4">
                <a:lumMod val="60000"/>
                <a:lumOff val="40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6" name="Rectangle 45"/>
            <p:cNvSpPr/>
            <p:nvPr/>
          </p:nvSpPr>
          <p:spPr>
            <a:xfrm>
              <a:off x="3786500" y="232969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7" name="Rectangle 46"/>
            <p:cNvSpPr/>
            <p:nvPr/>
          </p:nvSpPr>
          <p:spPr>
            <a:xfrm>
              <a:off x="3786500" y="253768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8" name="Rectangle 47"/>
            <p:cNvSpPr/>
            <p:nvPr/>
          </p:nvSpPr>
          <p:spPr>
            <a:xfrm>
              <a:off x="3786500" y="2745682"/>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49" name="Rectangle 48"/>
            <p:cNvSpPr/>
            <p:nvPr/>
          </p:nvSpPr>
          <p:spPr>
            <a:xfrm>
              <a:off x="3786500" y="2953677"/>
              <a:ext cx="225240" cy="215900"/>
            </a:xfrm>
            <a:prstGeom prst="rect">
              <a:avLst/>
            </a:prstGeom>
            <a:solidFill>
              <a:srgbClr val="AB66FF"/>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54" name="TextBox 53"/>
          <p:cNvSpPr txBox="1"/>
          <p:nvPr/>
        </p:nvSpPr>
        <p:spPr>
          <a:xfrm>
            <a:off x="4417454" y="870005"/>
            <a:ext cx="1247620" cy="307777"/>
          </a:xfrm>
          <a:prstGeom prst="rect">
            <a:avLst/>
          </a:prstGeom>
          <a:noFill/>
        </p:spPr>
        <p:txBody>
          <a:bodyPr wrap="square" rtlCol="0">
            <a:spAutoFit/>
          </a:bodyPr>
          <a:lstStyle/>
          <a:p>
            <a:r>
              <a:rPr lang="en-US" sz="1400" dirty="0" smtClean="0">
                <a:solidFill>
                  <a:schemeClr val="tx1"/>
                </a:solidFill>
              </a:rPr>
              <a:t>Block </a:t>
            </a:r>
            <a:r>
              <a:rPr lang="en-US" sz="1400" dirty="0" smtClean="0"/>
              <a:t>cache</a:t>
            </a:r>
            <a:endParaRPr lang="en-US" sz="1400" dirty="0"/>
          </a:p>
        </p:txBody>
      </p:sp>
      <p:grpSp>
        <p:nvGrpSpPr>
          <p:cNvPr id="55" name="Group 54"/>
          <p:cNvGrpSpPr/>
          <p:nvPr/>
        </p:nvGrpSpPr>
        <p:grpSpPr>
          <a:xfrm>
            <a:off x="4868954" y="1209729"/>
            <a:ext cx="225240" cy="785910"/>
            <a:chOff x="3786500" y="2121697"/>
            <a:chExt cx="225240" cy="1047880"/>
          </a:xfrm>
          <a:noFill/>
        </p:grpSpPr>
        <p:sp>
          <p:nvSpPr>
            <p:cNvPr id="56" name="Rectangle 55"/>
            <p:cNvSpPr/>
            <p:nvPr/>
          </p:nvSpPr>
          <p:spPr>
            <a:xfrm>
              <a:off x="3786500" y="212169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7" name="Rectangle 56"/>
            <p:cNvSpPr/>
            <p:nvPr/>
          </p:nvSpPr>
          <p:spPr>
            <a:xfrm>
              <a:off x="3786500" y="232969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8" name="Rectangle 57"/>
            <p:cNvSpPr/>
            <p:nvPr/>
          </p:nvSpPr>
          <p:spPr>
            <a:xfrm>
              <a:off x="3786500" y="253768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59" name="Rectangle 58"/>
            <p:cNvSpPr/>
            <p:nvPr/>
          </p:nvSpPr>
          <p:spPr>
            <a:xfrm>
              <a:off x="3786500" y="2745682"/>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sp>
          <p:nvSpPr>
            <p:cNvPr id="60" name="Rectangle 59"/>
            <p:cNvSpPr/>
            <p:nvPr/>
          </p:nvSpPr>
          <p:spPr>
            <a:xfrm>
              <a:off x="3786500" y="2953677"/>
              <a:ext cx="225240" cy="215900"/>
            </a:xfrm>
            <a:prstGeom prst="rect">
              <a:avLst/>
            </a:prstGeom>
            <a:grp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32500" lnSpcReduction="20000"/>
            </a:bodyPr>
            <a:lstStyle/>
            <a:p>
              <a:pPr algn="ctr"/>
              <a:endParaRPr lang="en-US" sz="1600" dirty="0" err="1" smtClean="0">
                <a:solidFill>
                  <a:schemeClr val="tx1"/>
                </a:solidFill>
                <a:latin typeface="Arial" pitchFamily="34" charset="0"/>
                <a:cs typeface="Arial" pitchFamily="34" charset="0"/>
              </a:endParaRPr>
            </a:p>
          </p:txBody>
        </p:sp>
      </p:grpSp>
      <p:sp>
        <p:nvSpPr>
          <p:cNvPr id="61" name="Down Arrow 60"/>
          <p:cNvSpPr/>
          <p:nvPr/>
        </p:nvSpPr>
        <p:spPr>
          <a:xfrm>
            <a:off x="2644650" y="1747024"/>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ounded Rectangle 61"/>
          <p:cNvSpPr/>
          <p:nvPr/>
        </p:nvSpPr>
        <p:spPr>
          <a:xfrm>
            <a:off x="2301134" y="2051717"/>
            <a:ext cx="685800" cy="428625"/>
          </a:xfrm>
          <a:prstGeom prst="roundRect">
            <a:avLst/>
          </a:prstGeom>
          <a:solidFill>
            <a:schemeClr val="accent3">
              <a:lumMod val="20000"/>
              <a:lumOff val="80000"/>
            </a:schemeClr>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3" name="Rounded Rectangle 62"/>
          <p:cNvSpPr/>
          <p:nvPr/>
        </p:nvSpPr>
        <p:spPr>
          <a:xfrm>
            <a:off x="2453534" y="2166017"/>
            <a:ext cx="685800" cy="428625"/>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4" name="Rounded Rectangle 63"/>
          <p:cNvSpPr/>
          <p:nvPr/>
        </p:nvSpPr>
        <p:spPr>
          <a:xfrm>
            <a:off x="2605934" y="2280317"/>
            <a:ext cx="685800" cy="428625"/>
          </a:xfrm>
          <a:prstGeom prst="roundRect">
            <a:avLst/>
          </a:prstGeom>
          <a:solidFill>
            <a:srgbClr val="EDBAFF"/>
          </a:solidFill>
          <a:ln>
            <a:solidFill>
              <a:schemeClr val="accent1">
                <a:alpha val="70000"/>
              </a:schemeClr>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65" name="Right Brace 64"/>
          <p:cNvSpPr/>
          <p:nvPr/>
        </p:nvSpPr>
        <p:spPr>
          <a:xfrm flipH="1">
            <a:off x="1948234" y="2044955"/>
            <a:ext cx="224791" cy="771525"/>
          </a:xfrm>
          <a:prstGeom prst="rightBrace">
            <a:avLst>
              <a:gd name="adj1" fmla="val 30936"/>
              <a:gd name="adj2" fmla="val 51051"/>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6" name="TextBox 65"/>
          <p:cNvSpPr txBox="1"/>
          <p:nvPr/>
        </p:nvSpPr>
        <p:spPr>
          <a:xfrm>
            <a:off x="790148" y="2185722"/>
            <a:ext cx="1225183" cy="523220"/>
          </a:xfrm>
          <a:prstGeom prst="rect">
            <a:avLst/>
          </a:prstGeom>
          <a:noFill/>
        </p:spPr>
        <p:txBody>
          <a:bodyPr wrap="square" rtlCol="0">
            <a:spAutoFit/>
          </a:bodyPr>
          <a:lstStyle/>
          <a:p>
            <a:pPr algn="ctr"/>
            <a:r>
              <a:rPr lang="en-US" sz="1400" dirty="0" smtClean="0"/>
              <a:t>Compaction pipeline</a:t>
            </a:r>
            <a:endParaRPr lang="en-US" sz="1400" baseline="-25000" dirty="0"/>
          </a:p>
        </p:txBody>
      </p:sp>
      <p:sp>
        <p:nvSpPr>
          <p:cNvPr id="52" name="Content Placeholder 1"/>
          <p:cNvSpPr>
            <a:spLocks noGrp="1"/>
          </p:cNvSpPr>
          <p:nvPr>
            <p:ph sz="half" idx="1"/>
          </p:nvPr>
        </p:nvSpPr>
        <p:spPr>
          <a:xfrm>
            <a:off x="337312" y="4074303"/>
            <a:ext cx="7905147" cy="1232279"/>
          </a:xfrm>
        </p:spPr>
        <p:txBody>
          <a:bodyPr vert="horz" lIns="0" tIns="0" rIns="0" bIns="0" rtlCol="0">
            <a:normAutofit/>
          </a:bodyPr>
          <a:lstStyle/>
          <a:p>
            <a:pPr marL="127000" indent="0">
              <a:buNone/>
            </a:pPr>
            <a:r>
              <a:rPr lang="en-US" sz="1600" dirty="0"/>
              <a:t>New </a:t>
            </a:r>
            <a:r>
              <a:rPr lang="en-US" sz="1600" b="1" dirty="0">
                <a:solidFill>
                  <a:schemeClr val="accent3"/>
                </a:solidFill>
              </a:rPr>
              <a:t>compaction </a:t>
            </a:r>
            <a:r>
              <a:rPr lang="en-US" sz="1600" b="1" dirty="0" smtClean="0">
                <a:solidFill>
                  <a:schemeClr val="accent3"/>
                </a:solidFill>
              </a:rPr>
              <a:t>pipeline</a:t>
            </a:r>
            <a:r>
              <a:rPr lang="en-US" sz="1600" dirty="0" smtClean="0"/>
              <a:t>:	Active </a:t>
            </a:r>
            <a:r>
              <a:rPr lang="en-US" sz="1600" dirty="0"/>
              <a:t>segment flushed to </a:t>
            </a:r>
            <a:r>
              <a:rPr lang="en-US" sz="1600" dirty="0" smtClean="0"/>
              <a:t>pipeline</a:t>
            </a:r>
          </a:p>
          <a:p>
            <a:pPr marL="127000" indent="0">
              <a:buNone/>
            </a:pPr>
            <a:r>
              <a:rPr lang="en-US" sz="1600" dirty="0" smtClean="0"/>
              <a:t>			Pipeline </a:t>
            </a:r>
            <a:r>
              <a:rPr lang="en-US" sz="1600" dirty="0"/>
              <a:t>segments </a:t>
            </a:r>
            <a:r>
              <a:rPr lang="en-US" sz="1600" dirty="0" smtClean="0"/>
              <a:t>compacted in memory</a:t>
            </a:r>
            <a:endParaRPr lang="en-US" sz="1600" dirty="0"/>
          </a:p>
          <a:p>
            <a:pPr marL="127000" indent="0">
              <a:buNone/>
            </a:pPr>
            <a:r>
              <a:rPr lang="en-US" sz="1600" dirty="0"/>
              <a:t>	</a:t>
            </a:r>
            <a:r>
              <a:rPr lang="en-US" sz="1600" dirty="0" smtClean="0"/>
              <a:t>		Flush </a:t>
            </a:r>
            <a:r>
              <a:rPr lang="en-US" sz="1600" dirty="0"/>
              <a:t>to disk only when </a:t>
            </a:r>
            <a:r>
              <a:rPr lang="en-US" sz="1600" dirty="0" smtClean="0"/>
              <a:t>needed</a:t>
            </a:r>
            <a:endParaRPr lang="en-US" sz="1600" dirty="0"/>
          </a:p>
        </p:txBody>
      </p:sp>
      <p:sp>
        <p:nvSpPr>
          <p:cNvPr id="67" name="Down Arrow 66"/>
          <p:cNvSpPr/>
          <p:nvPr/>
        </p:nvSpPr>
        <p:spPr>
          <a:xfrm>
            <a:off x="2644650" y="2670566"/>
            <a:ext cx="222250" cy="3073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Frame 67"/>
          <p:cNvSpPr/>
          <p:nvPr/>
        </p:nvSpPr>
        <p:spPr>
          <a:xfrm>
            <a:off x="646181" y="1097857"/>
            <a:ext cx="3008078" cy="2555782"/>
          </a:xfrm>
          <a:prstGeom prst="frame">
            <a:avLst>
              <a:gd name="adj1" fmla="val 3056"/>
            </a:avLst>
          </a:prstGeom>
          <a:solidFill>
            <a:schemeClr val="accent6">
              <a:lumMod val="20000"/>
              <a:lumOff val="80000"/>
            </a:schemeClr>
          </a:solidFill>
          <a:ln w="3175">
            <a:solidFill>
              <a:schemeClr val="accent6"/>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algn="ctr"/>
            <a:endParaRPr lang="en-US" sz="1600" dirty="0" err="1" smtClean="0">
              <a:solidFill>
                <a:schemeClr val="tx1"/>
              </a:solidFill>
              <a:latin typeface="Arial" pitchFamily="34" charset="0"/>
              <a:cs typeface="Arial" pitchFamily="34" charset="0"/>
            </a:endParaRPr>
          </a:p>
        </p:txBody>
      </p:sp>
      <p:sp>
        <p:nvSpPr>
          <p:cNvPr id="69" name="TextBox 68"/>
          <p:cNvSpPr txBox="1"/>
          <p:nvPr/>
        </p:nvSpPr>
        <p:spPr>
          <a:xfrm>
            <a:off x="1537466" y="902268"/>
            <a:ext cx="914400" cy="816530"/>
          </a:xfrm>
          <a:prstGeom prst="rect">
            <a:avLst/>
          </a:prstGeom>
          <a:noFill/>
          <a:ln>
            <a:noFill/>
          </a:ln>
        </p:spPr>
        <p:txBody>
          <a:bodyPr wrap="none" rtlCol="0">
            <a:normAutofit/>
          </a:bodyPr>
          <a:lstStyle/>
          <a:p>
            <a:r>
              <a:rPr lang="en-US" sz="1600" dirty="0" err="1" smtClean="0"/>
              <a:t>CompactingMemStore</a:t>
            </a:r>
            <a:endParaRPr lang="en-US" sz="1600" dirty="0" smtClean="0"/>
          </a:p>
        </p:txBody>
      </p:sp>
    </p:spTree>
    <p:custDataLst>
      <p:tags r:id="rId1"/>
    </p:custDataLst>
    <p:extLst>
      <p:ext uri="{BB962C8B-B14F-4D97-AF65-F5344CB8AC3E}">
        <p14:creationId xmlns:p14="http://schemas.microsoft.com/office/powerpoint/2010/main" val="1893369838"/>
      </p:ext>
    </p:extLst>
  </p:cSld>
  <p:clrMapOvr>
    <a:masterClrMapping/>
  </p:clrMapOvr>
  <mc:AlternateContent xmlns:mc="http://schemas.openxmlformats.org/markup-compatibility/2006" xmlns:p14="http://schemas.microsoft.com/office/powerpoint/2010/main">
    <mc:Choice Requires="p14">
      <p:transition spd="slow" p14:dur="2000" advTm="945"/>
    </mc:Choice>
    <mc:Fallback xmlns="">
      <p:transition xmlns:p14="http://schemas.microsoft.com/office/powerpoint/2010/main" spd="slow" advTm="945"/>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par>
                          <p:cTn id="41" fill="hold">
                            <p:stCondLst>
                              <p:cond delay="0"/>
                            </p:stCondLst>
                            <p:childTnLst>
                              <p:par>
                                <p:cTn id="42" presetID="1" presetClass="exit" presetSubtype="0" fill="hold" grpId="1" nodeType="afterEffect">
                                  <p:stCondLst>
                                    <p:cond delay="0"/>
                                  </p:stCondLst>
                                  <p:childTnLst>
                                    <p:set>
                                      <p:cBhvr>
                                        <p:cTn id="43" dur="1" fill="hold">
                                          <p:stCondLst>
                                            <p:cond delay="0"/>
                                          </p:stCondLst>
                                        </p:cTn>
                                        <p:tgtEl>
                                          <p:spTgt spid="62"/>
                                        </p:tgtEl>
                                        <p:attrNameLst>
                                          <p:attrName>style.visibility</p:attrName>
                                        </p:attrNameLst>
                                      </p:cBhvr>
                                      <p:to>
                                        <p:strVal val="hidden"/>
                                      </p:to>
                                    </p:set>
                                  </p:childTnLst>
                                </p:cTn>
                              </p:par>
                            </p:childTnLst>
                          </p:cTn>
                        </p:par>
                        <p:par>
                          <p:cTn id="44" fill="hold">
                            <p:stCondLst>
                              <p:cond delay="0"/>
                            </p:stCondLst>
                            <p:childTnLst>
                              <p:par>
                                <p:cTn id="45" presetID="1" presetClass="exit" presetSubtype="0" fill="hold" grpId="1" nodeType="afterEffect">
                                  <p:stCondLst>
                                    <p:cond delay="0"/>
                                  </p:stCondLst>
                                  <p:childTnLst>
                                    <p:set>
                                      <p:cBhvr>
                                        <p:cTn id="46" dur="1" fill="hold">
                                          <p:stCondLst>
                                            <p:cond delay="0"/>
                                          </p:stCondLst>
                                        </p:cTn>
                                        <p:tgtEl>
                                          <p:spTgt spid="64"/>
                                        </p:tgtEl>
                                        <p:attrNameLst>
                                          <p:attrName>style.visibility</p:attrName>
                                        </p:attrNameLst>
                                      </p:cBhvr>
                                      <p:to>
                                        <p:strVal val="hidden"/>
                                      </p:to>
                                    </p:set>
                                  </p:childTnLst>
                                </p:cTn>
                              </p:par>
                            </p:childTnLst>
                          </p:cTn>
                        </p:par>
                        <p:par>
                          <p:cTn id="47" fill="hold">
                            <p:stCondLst>
                              <p:cond delay="0"/>
                            </p:stCondLst>
                            <p:childTnLst>
                              <p:par>
                                <p:cTn id="48" presetID="6" presetClass="emph" presetSubtype="0" fill="hold" grpId="1" nodeType="afterEffect">
                                  <p:stCondLst>
                                    <p:cond delay="0"/>
                                  </p:stCondLst>
                                  <p:childTnLst>
                                    <p:animScale>
                                      <p:cBhvr>
                                        <p:cTn id="49" dur="2000" fill="hold"/>
                                        <p:tgtEl>
                                          <p:spTgt spid="63"/>
                                        </p:tgtEl>
                                      </p:cBhvr>
                                      <p:by x="150000" y="150000"/>
                                    </p:animScale>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52">
                                            <p:txEl>
                                              <p:pRg st="2" end="2"/>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6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69"/>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p:bldP spid="61" grpId="0" animBg="1"/>
      <p:bldP spid="62" grpId="0" animBg="1"/>
      <p:bldP spid="62" grpId="1" animBg="1"/>
      <p:bldP spid="63" grpId="0" animBg="1"/>
      <p:bldP spid="63" grpId="1" animBg="1"/>
      <p:bldP spid="64" grpId="0" animBg="1"/>
      <p:bldP spid="64" grpId="1" animBg="1"/>
      <p:bldP spid="65" grpId="0" animBg="1"/>
      <p:bldP spid="66" grpId="0"/>
      <p:bldP spid="67" grpId="0" animBg="1"/>
      <p:bldP spid="68" grpId="0" animBg="1"/>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Remove the Duplicates of Cells while still in memory</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25</a:t>
            </a:fld>
            <a:endParaRPr lang="en-US"/>
          </a:p>
        </p:txBody>
      </p:sp>
      <p:sp>
        <p:nvSpPr>
          <p:cNvPr id="5" name="Content Placeholder 4"/>
          <p:cNvSpPr>
            <a:spLocks noGrp="1"/>
          </p:cNvSpPr>
          <p:nvPr>
            <p:ph sz="quarter" idx="18"/>
          </p:nvPr>
        </p:nvSpPr>
        <p:spPr/>
        <p:txBody>
          <a:bodyPr>
            <a:normAutofit lnSpcReduction="10000"/>
          </a:bodyPr>
          <a:lstStyle/>
          <a:p>
            <a:pPr marL="233363" lvl="1" indent="-233363">
              <a:buSzTx/>
              <a:buFont typeface="Wingdings" pitchFamily="2" charset="2"/>
              <a:buChar char="§"/>
            </a:pPr>
            <a:r>
              <a:rPr lang="en-US" sz="2100" dirty="0" smtClean="0"/>
              <a:t>New </a:t>
            </a:r>
            <a:r>
              <a:rPr lang="en-US" sz="2100" dirty="0"/>
              <a:t>Design: </a:t>
            </a:r>
            <a:r>
              <a:rPr lang="en-US" sz="2100" dirty="0" smtClean="0"/>
              <a:t>eliminate redundancy while still in memory</a:t>
            </a:r>
            <a:endParaRPr lang="en-US" sz="2100" dirty="0"/>
          </a:p>
          <a:p>
            <a:pPr lvl="1"/>
            <a:r>
              <a:rPr lang="en-US" dirty="0" smtClean="0"/>
              <a:t>Less I/O upon flush</a:t>
            </a:r>
          </a:p>
          <a:p>
            <a:pPr lvl="1"/>
            <a:r>
              <a:rPr lang="en-US" dirty="0" smtClean="0"/>
              <a:t>Less work for on disk compaction</a:t>
            </a:r>
          </a:p>
          <a:p>
            <a:pPr lvl="1"/>
            <a:endParaRPr lang="en-US" dirty="0"/>
          </a:p>
          <a:p>
            <a:pPr lvl="1"/>
            <a:endParaRPr lang="en-US" dirty="0" smtClean="0"/>
          </a:p>
          <a:p>
            <a:r>
              <a:rPr lang="en-US" dirty="0" smtClean="0"/>
              <a:t>Pros</a:t>
            </a:r>
          </a:p>
          <a:p>
            <a:pPr lvl="1"/>
            <a:r>
              <a:rPr lang="en-US" dirty="0" smtClean="0"/>
              <a:t>Data stays in memory for longer</a:t>
            </a:r>
          </a:p>
          <a:p>
            <a:pPr lvl="1"/>
            <a:r>
              <a:rPr lang="en-US" dirty="0" smtClean="0"/>
              <a:t>Larger files flushed to disk</a:t>
            </a:r>
          </a:p>
          <a:p>
            <a:pPr lvl="1"/>
            <a:r>
              <a:rPr lang="en-US" dirty="0" smtClean="0"/>
              <a:t>Less write </a:t>
            </a:r>
            <a:r>
              <a:rPr lang="en-US" dirty="0" smtClean="0"/>
              <a:t>amplification</a:t>
            </a:r>
          </a:p>
          <a:p>
            <a:pPr lvl="1"/>
            <a:r>
              <a:rPr lang="en-US" dirty="0" smtClean="0"/>
              <a:t>It includes index compaction</a:t>
            </a:r>
            <a:endParaRPr lang="en-US" dirty="0"/>
          </a:p>
        </p:txBody>
      </p:sp>
    </p:spTree>
    <p:extLst>
      <p:ext uri="{BB962C8B-B14F-4D97-AF65-F5344CB8AC3E}">
        <p14:creationId xmlns:p14="http://schemas.microsoft.com/office/powerpoint/2010/main" val="3849759272"/>
      </p:ext>
    </p:extLst>
  </p:cSld>
  <p:clrMapOvr>
    <a:masterClrMapping/>
  </p:clrMapOvr>
  <mc:AlternateContent xmlns:mc="http://schemas.openxmlformats.org/markup-compatibility/2006" xmlns:p14="http://schemas.microsoft.com/office/powerpoint/2010/main">
    <mc:Choice Requires="p14">
      <p:transition spd="slow" p14:dur="2000" advTm="330"/>
    </mc:Choice>
    <mc:Fallback xmlns="">
      <p:transition xmlns:p14="http://schemas.microsoft.com/office/powerpoint/2010/main" spd="slow" advTm="33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policies to compact a </a:t>
            </a:r>
            <a:r>
              <a:rPr lang="en-US" dirty="0" err="1" smtClean="0"/>
              <a:t>MemStore</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26</a:t>
            </a:fld>
            <a:endParaRPr lang="en-US"/>
          </a:p>
        </p:txBody>
      </p:sp>
      <p:sp>
        <p:nvSpPr>
          <p:cNvPr id="5" name="Content Placeholder 4"/>
          <p:cNvSpPr>
            <a:spLocks noGrp="1"/>
          </p:cNvSpPr>
          <p:nvPr>
            <p:ph sz="quarter" idx="18"/>
          </p:nvPr>
        </p:nvSpPr>
        <p:spPr>
          <a:xfrm>
            <a:off x="516573" y="1035538"/>
            <a:ext cx="8301990" cy="3653693"/>
          </a:xfrm>
        </p:spPr>
        <p:txBody>
          <a:bodyPr>
            <a:normAutofit fontScale="92500" lnSpcReduction="10000"/>
          </a:bodyPr>
          <a:lstStyle/>
          <a:p>
            <a:r>
              <a:rPr lang="en-US" dirty="0" smtClean="0"/>
              <a:t>NONE</a:t>
            </a:r>
          </a:p>
          <a:p>
            <a:pPr lvl="1"/>
            <a:r>
              <a:rPr lang="en-US" dirty="0" smtClean="0"/>
              <a:t>No </a:t>
            </a:r>
            <a:r>
              <a:rPr lang="en-US" dirty="0" err="1" smtClean="0"/>
              <a:t>CompactingMemStore</a:t>
            </a:r>
            <a:r>
              <a:rPr lang="en-US" dirty="0" smtClean="0"/>
              <a:t> is used </a:t>
            </a:r>
            <a:r>
              <a:rPr lang="en-US" dirty="0" smtClean="0">
                <a:sym typeface="Wingdings"/>
              </a:rPr>
              <a:t> everything as before</a:t>
            </a:r>
          </a:p>
          <a:p>
            <a:pPr lvl="1"/>
            <a:endParaRPr lang="en-US" dirty="0" smtClean="0">
              <a:sym typeface="Wingdings"/>
            </a:endParaRPr>
          </a:p>
          <a:p>
            <a:r>
              <a:rPr lang="en-US" dirty="0" smtClean="0">
                <a:sym typeface="Wingdings"/>
              </a:rPr>
              <a:t>BASIC</a:t>
            </a:r>
          </a:p>
          <a:p>
            <a:pPr lvl="1"/>
            <a:r>
              <a:rPr lang="en-US" dirty="0" err="1" smtClean="0">
                <a:sym typeface="Wingdings"/>
              </a:rPr>
              <a:t>CompactingMemStore</a:t>
            </a:r>
            <a:r>
              <a:rPr lang="en-US" dirty="0" smtClean="0">
                <a:sym typeface="Wingdings"/>
              </a:rPr>
              <a:t> only with flattening (changing the index)</a:t>
            </a:r>
          </a:p>
          <a:p>
            <a:pPr lvl="1"/>
            <a:r>
              <a:rPr lang="en-US" dirty="0">
                <a:sym typeface="Wingdings"/>
              </a:rPr>
              <a:t>E</a:t>
            </a:r>
            <a:r>
              <a:rPr lang="en-US" dirty="0" smtClean="0">
                <a:sym typeface="Wingdings"/>
              </a:rPr>
              <a:t>ach active segment is flattened upon in-memory flush</a:t>
            </a:r>
          </a:p>
          <a:p>
            <a:pPr lvl="1"/>
            <a:r>
              <a:rPr lang="en-US" dirty="0" smtClean="0">
                <a:sym typeface="Wingdings"/>
              </a:rPr>
              <a:t>Multiple segments remain in the compaction pipeline</a:t>
            </a:r>
          </a:p>
          <a:p>
            <a:pPr lvl="1"/>
            <a:endParaRPr lang="en-US" dirty="0" smtClean="0">
              <a:sym typeface="Wingdings"/>
            </a:endParaRPr>
          </a:p>
          <a:p>
            <a:r>
              <a:rPr lang="en-US" dirty="0" smtClean="0">
                <a:sym typeface="Wingdings"/>
              </a:rPr>
              <a:t>EAGER</a:t>
            </a:r>
          </a:p>
          <a:p>
            <a:pPr lvl="1"/>
            <a:r>
              <a:rPr lang="en-US" dirty="0" err="1" smtClean="0">
                <a:sym typeface="Wingdings"/>
              </a:rPr>
              <a:t>CompactingMemStore</a:t>
            </a:r>
            <a:r>
              <a:rPr lang="en-US" dirty="0" smtClean="0">
                <a:sym typeface="Wingdings"/>
              </a:rPr>
              <a:t> with data compaction</a:t>
            </a:r>
          </a:p>
          <a:p>
            <a:pPr lvl="1"/>
            <a:r>
              <a:rPr lang="en-US" dirty="0" smtClean="0">
                <a:sym typeface="Wingdings"/>
              </a:rPr>
              <a:t>Each active segment is compacted with compaction pipeline upon in-memory flush</a:t>
            </a:r>
          </a:p>
          <a:p>
            <a:pPr lvl="1"/>
            <a:r>
              <a:rPr lang="en-US" dirty="0" smtClean="0">
                <a:sym typeface="Wingdings"/>
              </a:rPr>
              <a:t>Results of the previous compaction is the single segment in the compaction pipeline</a:t>
            </a:r>
          </a:p>
          <a:p>
            <a:pPr lvl="1"/>
            <a:endParaRPr lang="en-US" dirty="0"/>
          </a:p>
        </p:txBody>
      </p:sp>
    </p:spTree>
    <p:extLst>
      <p:ext uri="{BB962C8B-B14F-4D97-AF65-F5344CB8AC3E}">
        <p14:creationId xmlns:p14="http://schemas.microsoft.com/office/powerpoint/2010/main" val="27961847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How to </a:t>
            </a:r>
            <a:r>
              <a:rPr lang="en-US" dirty="0" smtClean="0"/>
              <a:t>use? </a:t>
            </a:r>
            <a:endParaRPr lang="en-US" dirty="0"/>
          </a:p>
        </p:txBody>
      </p:sp>
      <p:sp>
        <p:nvSpPr>
          <p:cNvPr id="4" name="Slide Number Placeholder 3"/>
          <p:cNvSpPr>
            <a:spLocks noGrp="1"/>
          </p:cNvSpPr>
          <p:nvPr>
            <p:ph type="sldNum" sz="quarter" idx="15"/>
          </p:nvPr>
        </p:nvSpPr>
        <p:spPr/>
        <p:txBody>
          <a:bodyPr/>
          <a:lstStyle/>
          <a:p>
            <a:fld id="{99921478-9A63-450E-8942-C240FE31B1C1}" type="slidenum">
              <a:rPr lang="en-US" smtClean="0"/>
              <a:pPr/>
              <a:t>27</a:t>
            </a:fld>
            <a:endParaRPr lang="en-US"/>
          </a:p>
        </p:txBody>
      </p:sp>
      <p:sp>
        <p:nvSpPr>
          <p:cNvPr id="7" name="Content Placeholder 6"/>
          <p:cNvSpPr>
            <a:spLocks noGrp="1"/>
          </p:cNvSpPr>
          <p:nvPr>
            <p:ph sz="quarter" idx="18"/>
          </p:nvPr>
        </p:nvSpPr>
        <p:spPr/>
        <p:txBody>
          <a:bodyPr>
            <a:normAutofit fontScale="92500" lnSpcReduction="10000"/>
          </a:bodyPr>
          <a:lstStyle/>
          <a:p>
            <a:r>
              <a:rPr lang="en-US" dirty="0" smtClean="0"/>
              <a:t>Globally and per</a:t>
            </a:r>
            <a:r>
              <a:rPr lang="en-US" dirty="0"/>
              <a:t> </a:t>
            </a:r>
            <a:r>
              <a:rPr lang="en-US" dirty="0" smtClean="0"/>
              <a:t>column</a:t>
            </a:r>
            <a:r>
              <a:rPr lang="en-US" dirty="0"/>
              <a:t> </a:t>
            </a:r>
            <a:r>
              <a:rPr lang="en-US" dirty="0" smtClean="0"/>
              <a:t>family</a:t>
            </a:r>
          </a:p>
          <a:p>
            <a:endParaRPr lang="en-US" dirty="0" smtClean="0"/>
          </a:p>
          <a:p>
            <a:r>
              <a:rPr lang="en-US" dirty="0" smtClean="0"/>
              <a:t>By default, all</a:t>
            </a:r>
            <a:r>
              <a:rPr lang="en-US" dirty="0"/>
              <a:t> </a:t>
            </a:r>
            <a:r>
              <a:rPr lang="en-US" dirty="0" smtClean="0"/>
              <a:t>tables</a:t>
            </a:r>
            <a:r>
              <a:rPr lang="en-US" dirty="0"/>
              <a:t> </a:t>
            </a:r>
            <a:r>
              <a:rPr lang="en-US" dirty="0" smtClean="0"/>
              <a:t>apply</a:t>
            </a:r>
            <a:r>
              <a:rPr lang="en-US" dirty="0"/>
              <a:t> </a:t>
            </a:r>
            <a:r>
              <a:rPr lang="en-US" b="1" dirty="0" smtClean="0"/>
              <a:t>basic</a:t>
            </a:r>
            <a:r>
              <a:rPr lang="en-US" dirty="0"/>
              <a:t> </a:t>
            </a:r>
            <a:r>
              <a:rPr lang="en-US" dirty="0" err="1" smtClean="0"/>
              <a:t>in­memory</a:t>
            </a:r>
            <a:r>
              <a:rPr lang="en-US" dirty="0"/>
              <a:t> </a:t>
            </a:r>
            <a:r>
              <a:rPr lang="en-US" dirty="0" smtClean="0"/>
              <a:t>compaction</a:t>
            </a:r>
          </a:p>
          <a:p>
            <a:endParaRPr lang="en-US" dirty="0"/>
          </a:p>
          <a:p>
            <a:r>
              <a:rPr lang="en-US" dirty="0" smtClean="0"/>
              <a:t>This global</a:t>
            </a:r>
            <a:r>
              <a:rPr lang="en-US" dirty="0"/>
              <a:t> </a:t>
            </a:r>
            <a:r>
              <a:rPr lang="en-US" dirty="0" smtClean="0"/>
              <a:t>configuration</a:t>
            </a:r>
            <a:r>
              <a:rPr lang="en-US" dirty="0"/>
              <a:t> </a:t>
            </a:r>
            <a:r>
              <a:rPr lang="en-US" dirty="0" smtClean="0"/>
              <a:t>can</a:t>
            </a:r>
            <a:r>
              <a:rPr lang="en-US" dirty="0"/>
              <a:t> </a:t>
            </a:r>
            <a:r>
              <a:rPr lang="en-US" dirty="0" smtClean="0"/>
              <a:t>be</a:t>
            </a:r>
            <a:r>
              <a:rPr lang="en-US" dirty="0"/>
              <a:t> </a:t>
            </a:r>
            <a:r>
              <a:rPr lang="en-US" dirty="0" smtClean="0"/>
              <a:t>overridden in </a:t>
            </a:r>
            <a:r>
              <a:rPr lang="en-US" b="1" dirty="0" err="1" smtClean="0"/>
              <a:t>hbase­site.xml</a:t>
            </a:r>
            <a:r>
              <a:rPr lang="en-US" dirty="0"/>
              <a:t>, </a:t>
            </a:r>
            <a:r>
              <a:rPr lang="en-US" dirty="0" smtClean="0"/>
              <a:t>as follows:</a:t>
            </a:r>
          </a:p>
          <a:p>
            <a:pPr marL="0" indent="0">
              <a:buNone/>
            </a:pPr>
            <a:r>
              <a:rPr lang="en-US" dirty="0" smtClean="0">
                <a:solidFill>
                  <a:schemeClr val="accent4"/>
                </a:solidFill>
              </a:rPr>
              <a:t>&lt;</a:t>
            </a:r>
            <a:r>
              <a:rPr lang="en-US" dirty="0">
                <a:solidFill>
                  <a:schemeClr val="accent4"/>
                </a:solidFill>
              </a:rPr>
              <a:t>property&gt;</a:t>
            </a:r>
          </a:p>
          <a:p>
            <a:pPr marL="0" indent="0">
              <a:buNone/>
            </a:pPr>
            <a:r>
              <a:rPr lang="en-US" dirty="0" smtClean="0">
                <a:solidFill>
                  <a:schemeClr val="accent4"/>
                </a:solidFill>
              </a:rPr>
              <a:t>	&lt;</a:t>
            </a:r>
            <a:r>
              <a:rPr lang="en-US" dirty="0">
                <a:solidFill>
                  <a:schemeClr val="accent4"/>
                </a:solidFill>
              </a:rPr>
              <a:t>name&gt;</a:t>
            </a:r>
            <a:r>
              <a:rPr lang="en-US" dirty="0" err="1">
                <a:solidFill>
                  <a:schemeClr val="accent4"/>
                </a:solidFill>
              </a:rPr>
              <a:t>hbase.hregion.compacting.memstore.type</a:t>
            </a:r>
            <a:r>
              <a:rPr lang="en-US" dirty="0">
                <a:solidFill>
                  <a:schemeClr val="accent4"/>
                </a:solidFill>
              </a:rPr>
              <a:t>&lt;/name&gt;</a:t>
            </a:r>
          </a:p>
          <a:p>
            <a:pPr marL="0" indent="0">
              <a:buNone/>
            </a:pPr>
            <a:r>
              <a:rPr lang="en-US" dirty="0" smtClean="0">
                <a:solidFill>
                  <a:schemeClr val="accent4"/>
                </a:solidFill>
              </a:rPr>
              <a:t>	&lt;</a:t>
            </a:r>
            <a:r>
              <a:rPr lang="en-US" dirty="0">
                <a:solidFill>
                  <a:schemeClr val="accent4"/>
                </a:solidFill>
              </a:rPr>
              <a:t>value&gt;</a:t>
            </a:r>
            <a:r>
              <a:rPr lang="en-US" dirty="0" smtClean="0">
                <a:solidFill>
                  <a:schemeClr val="accent4"/>
                </a:solidFill>
              </a:rPr>
              <a:t>&lt; </a:t>
            </a:r>
            <a:r>
              <a:rPr lang="en-US" b="1" dirty="0" smtClean="0">
                <a:solidFill>
                  <a:schemeClr val="accent4"/>
                </a:solidFill>
              </a:rPr>
              <a:t>none</a:t>
            </a:r>
            <a:r>
              <a:rPr lang="en-US" dirty="0" smtClean="0">
                <a:solidFill>
                  <a:schemeClr val="accent4"/>
                </a:solidFill>
              </a:rPr>
              <a:t> | </a:t>
            </a:r>
            <a:r>
              <a:rPr lang="en-US" b="1" dirty="0" smtClean="0">
                <a:solidFill>
                  <a:schemeClr val="accent4"/>
                </a:solidFill>
              </a:rPr>
              <a:t>eager</a:t>
            </a:r>
            <a:r>
              <a:rPr lang="en-US" dirty="0" smtClean="0">
                <a:solidFill>
                  <a:schemeClr val="accent4"/>
                </a:solidFill>
              </a:rPr>
              <a:t> &gt;</a:t>
            </a:r>
            <a:r>
              <a:rPr lang="en-US" dirty="0">
                <a:solidFill>
                  <a:schemeClr val="accent4"/>
                </a:solidFill>
              </a:rPr>
              <a:t>&lt;/value&gt;</a:t>
            </a:r>
          </a:p>
          <a:p>
            <a:pPr marL="0" indent="0">
              <a:buNone/>
            </a:pPr>
            <a:r>
              <a:rPr lang="en-US" dirty="0">
                <a:solidFill>
                  <a:schemeClr val="accent4"/>
                </a:solidFill>
              </a:rPr>
              <a:t>&lt;/property&gt;</a:t>
            </a:r>
          </a:p>
          <a:p>
            <a:endParaRPr lang="en-US" dirty="0" smtClean="0"/>
          </a:p>
        </p:txBody>
      </p:sp>
    </p:spTree>
    <p:extLst>
      <p:ext uri="{BB962C8B-B14F-4D97-AF65-F5344CB8AC3E}">
        <p14:creationId xmlns:p14="http://schemas.microsoft.com/office/powerpoint/2010/main" val="206088381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use per column family?</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28</a:t>
            </a:fld>
            <a:endParaRPr lang="en-US"/>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normAutofit/>
          </a:bodyPr>
          <a:lstStyle/>
          <a:p>
            <a:r>
              <a:rPr lang="en-US" dirty="0" smtClean="0"/>
              <a:t>The policy can be also configured in </a:t>
            </a:r>
            <a:r>
              <a:rPr lang="en-US" dirty="0" err="1" smtClean="0"/>
              <a:t>Hbase</a:t>
            </a:r>
            <a:r>
              <a:rPr lang="en-US" dirty="0" smtClean="0"/>
              <a:t> shell per column family:</a:t>
            </a:r>
          </a:p>
          <a:p>
            <a:endParaRPr lang="en-US" dirty="0"/>
          </a:p>
          <a:p>
            <a:pPr marL="0" indent="0">
              <a:buNone/>
            </a:pPr>
            <a:r>
              <a:rPr lang="en-US" dirty="0">
                <a:solidFill>
                  <a:srgbClr val="7300FF"/>
                </a:solidFill>
              </a:rPr>
              <a:t>c</a:t>
            </a:r>
            <a:r>
              <a:rPr lang="en-US" dirty="0" smtClean="0">
                <a:solidFill>
                  <a:srgbClr val="7300FF"/>
                </a:solidFill>
              </a:rPr>
              <a:t>reate ‘</a:t>
            </a:r>
            <a:r>
              <a:rPr lang="en-US" dirty="0">
                <a:solidFill>
                  <a:srgbClr val="7300FF"/>
                </a:solidFill>
              </a:rPr>
              <a:t>&lt;</a:t>
            </a:r>
            <a:r>
              <a:rPr lang="en-US" dirty="0" err="1">
                <a:solidFill>
                  <a:srgbClr val="7300FF"/>
                </a:solidFill>
              </a:rPr>
              <a:t>tablename</a:t>
            </a:r>
            <a:r>
              <a:rPr lang="en-US" dirty="0">
                <a:solidFill>
                  <a:srgbClr val="7300FF"/>
                </a:solidFill>
              </a:rPr>
              <a:t>&gt;’</a:t>
            </a:r>
            <a:r>
              <a:rPr lang="en-US" dirty="0" smtClean="0">
                <a:solidFill>
                  <a:srgbClr val="7300FF"/>
                </a:solidFill>
              </a:rPr>
              <a:t>,{</a:t>
            </a:r>
            <a:r>
              <a:rPr lang="en-US" dirty="0">
                <a:solidFill>
                  <a:srgbClr val="7300FF"/>
                </a:solidFill>
              </a:rPr>
              <a:t>NAME </a:t>
            </a:r>
            <a:r>
              <a:rPr lang="en-US" dirty="0" smtClean="0">
                <a:solidFill>
                  <a:srgbClr val="7300FF"/>
                </a:solidFill>
              </a:rPr>
              <a:t>=</a:t>
            </a:r>
            <a:r>
              <a:rPr lang="en-US" dirty="0">
                <a:solidFill>
                  <a:srgbClr val="7300FF"/>
                </a:solidFill>
              </a:rPr>
              <a:t>&gt; </a:t>
            </a:r>
            <a:r>
              <a:rPr lang="en-US" dirty="0" smtClean="0">
                <a:solidFill>
                  <a:srgbClr val="7300FF"/>
                </a:solidFill>
              </a:rPr>
              <a:t>‘</a:t>
            </a:r>
            <a:r>
              <a:rPr lang="en-US" dirty="0">
                <a:solidFill>
                  <a:srgbClr val="7300FF"/>
                </a:solidFill>
              </a:rPr>
              <a:t>&lt;</a:t>
            </a:r>
            <a:r>
              <a:rPr lang="en-US" dirty="0" err="1">
                <a:solidFill>
                  <a:srgbClr val="7300FF"/>
                </a:solidFill>
              </a:rPr>
              <a:t>cfname</a:t>
            </a:r>
            <a:r>
              <a:rPr lang="en-US" dirty="0">
                <a:solidFill>
                  <a:srgbClr val="7300FF"/>
                </a:solidFill>
              </a:rPr>
              <a:t>&gt;’</a:t>
            </a:r>
            <a:r>
              <a:rPr lang="en-US" dirty="0" smtClean="0">
                <a:solidFill>
                  <a:srgbClr val="7300FF"/>
                </a:solidFill>
              </a:rPr>
              <a:t>, </a:t>
            </a:r>
          </a:p>
          <a:p>
            <a:pPr marL="0" indent="0">
              <a:buNone/>
            </a:pPr>
            <a:r>
              <a:rPr lang="en-US" dirty="0">
                <a:solidFill>
                  <a:srgbClr val="7300FF"/>
                </a:solidFill>
              </a:rPr>
              <a:t>	</a:t>
            </a:r>
            <a:r>
              <a:rPr lang="en-US" dirty="0" smtClean="0">
                <a:solidFill>
                  <a:srgbClr val="7300FF"/>
                </a:solidFill>
              </a:rPr>
              <a:t>IN_MEMORY_COMPACTION =</a:t>
            </a:r>
            <a:r>
              <a:rPr lang="en-US" dirty="0">
                <a:solidFill>
                  <a:srgbClr val="7300FF"/>
                </a:solidFill>
              </a:rPr>
              <a:t>&gt; </a:t>
            </a:r>
            <a:r>
              <a:rPr lang="en-US" dirty="0" smtClean="0">
                <a:solidFill>
                  <a:srgbClr val="7300FF"/>
                </a:solidFill>
              </a:rPr>
              <a:t>‘ &lt;</a:t>
            </a:r>
            <a:r>
              <a:rPr lang="en-US" dirty="0">
                <a:solidFill>
                  <a:srgbClr val="7300FF"/>
                </a:solidFill>
              </a:rPr>
              <a:t>NONE|BASIC|EAGER&gt;’ </a:t>
            </a:r>
          </a:p>
          <a:p>
            <a:endParaRPr lang="en-US" dirty="0"/>
          </a:p>
        </p:txBody>
      </p:sp>
    </p:spTree>
    <p:extLst>
      <p:ext uri="{BB962C8B-B14F-4D97-AF65-F5344CB8AC3E}">
        <p14:creationId xmlns:p14="http://schemas.microsoft.com/office/powerpoint/2010/main" val="404476032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rbm2_6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3152" y="244860"/>
            <a:ext cx="4152692" cy="4813550"/>
          </a:xfrm>
          <a:prstGeom prst="rect">
            <a:avLst/>
          </a:prstGeom>
        </p:spPr>
      </p:pic>
      <p:sp>
        <p:nvSpPr>
          <p:cNvPr id="2" name="Title 1"/>
          <p:cNvSpPr>
            <a:spLocks noGrp="1"/>
          </p:cNvSpPr>
          <p:nvPr>
            <p:ph type="title"/>
          </p:nvPr>
        </p:nvSpPr>
        <p:spPr/>
        <p:txBody>
          <a:bodyPr/>
          <a:lstStyle/>
          <a:p>
            <a:r>
              <a:rPr lang="en-US" dirty="0" smtClean="0"/>
              <a:t>Outline</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29</a:t>
            </a:fld>
            <a:endParaRPr lang="en-US"/>
          </a:p>
        </p:txBody>
      </p:sp>
      <p:sp>
        <p:nvSpPr>
          <p:cNvPr id="5" name="Content Placeholder 4"/>
          <p:cNvSpPr>
            <a:spLocks noGrp="1"/>
          </p:cNvSpPr>
          <p:nvPr>
            <p:ph sz="quarter" idx="18"/>
          </p:nvPr>
        </p:nvSpPr>
        <p:spPr/>
        <p:txBody>
          <a:bodyPr/>
          <a:lstStyle/>
          <a:p>
            <a:r>
              <a:rPr lang="en-US" dirty="0"/>
              <a:t>Motivation &amp; Background</a:t>
            </a:r>
          </a:p>
          <a:p>
            <a:r>
              <a:rPr lang="en-US" dirty="0"/>
              <a:t>In-Memory Basic Compaction</a:t>
            </a:r>
          </a:p>
          <a:p>
            <a:r>
              <a:rPr lang="en-US" dirty="0"/>
              <a:t>In-Memory Eager Compaction </a:t>
            </a:r>
          </a:p>
          <a:p>
            <a:r>
              <a:rPr lang="en-US" dirty="0"/>
              <a:t>Evaluation</a:t>
            </a:r>
          </a:p>
          <a:p>
            <a:endParaRPr lang="en-US" dirty="0" smtClean="0"/>
          </a:p>
          <a:p>
            <a:endParaRPr lang="en-US" dirty="0"/>
          </a:p>
        </p:txBody>
      </p:sp>
      <p:sp>
        <p:nvSpPr>
          <p:cNvPr id="7" name="TextBox 6"/>
          <p:cNvSpPr txBox="1"/>
          <p:nvPr/>
        </p:nvSpPr>
        <p:spPr>
          <a:xfrm rot="935490">
            <a:off x="5459193" y="1470177"/>
            <a:ext cx="1814231" cy="1249987"/>
          </a:xfrm>
          <a:prstGeom prst="rect">
            <a:avLst/>
          </a:prstGeom>
          <a:noFill/>
          <a:ln>
            <a:noFill/>
          </a:ln>
        </p:spPr>
        <p:txBody>
          <a:bodyPr wrap="none" rtlCol="0">
            <a:normAutofit/>
          </a:bodyPr>
          <a:lstStyle/>
          <a:p>
            <a:pPr algn="ctr"/>
            <a:r>
              <a:rPr lang="en-US" sz="2400" dirty="0" smtClean="0">
                <a:solidFill>
                  <a:schemeClr val="bg2"/>
                </a:solidFill>
              </a:rPr>
              <a:t>In-Memory Compaction</a:t>
            </a:r>
          </a:p>
          <a:p>
            <a:pPr algn="ctr"/>
            <a:r>
              <a:rPr lang="en-US" sz="2400" b="1" dirty="0" smtClean="0">
                <a:solidFill>
                  <a:schemeClr val="bg2"/>
                </a:solidFill>
              </a:rPr>
              <a:t>Evaluation</a:t>
            </a:r>
            <a:endParaRPr lang="en-US" sz="2400" dirty="0" smtClean="0">
              <a:solidFill>
                <a:schemeClr val="bg2"/>
              </a:solidFill>
            </a:endParaRPr>
          </a:p>
        </p:txBody>
      </p:sp>
    </p:spTree>
    <p:extLst>
      <p:ext uri="{BB962C8B-B14F-4D97-AF65-F5344CB8AC3E}">
        <p14:creationId xmlns:p14="http://schemas.microsoft.com/office/powerpoint/2010/main" val="3617545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HBase</a:t>
            </a:r>
            <a:r>
              <a:rPr lang="en-US" dirty="0" smtClean="0"/>
              <a:t> Accelerated: Mission Definition</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a:t>
            </a:fld>
            <a:endParaRPr lang="en-US"/>
          </a:p>
        </p:txBody>
      </p:sp>
      <p:sp>
        <p:nvSpPr>
          <p:cNvPr id="5" name="Content Placeholder 4"/>
          <p:cNvSpPr>
            <a:spLocks noGrp="1"/>
          </p:cNvSpPr>
          <p:nvPr>
            <p:ph sz="quarter" idx="18"/>
          </p:nvPr>
        </p:nvSpPr>
        <p:spPr>
          <a:xfrm>
            <a:off x="516573" y="1204090"/>
            <a:ext cx="8301990" cy="3540796"/>
          </a:xfrm>
        </p:spPr>
        <p:txBody>
          <a:bodyPr>
            <a:normAutofit/>
          </a:bodyPr>
          <a:lstStyle/>
          <a:p>
            <a:pPr marL="0" indent="0">
              <a:buNone/>
            </a:pPr>
            <a:r>
              <a:rPr lang="en-US" sz="2300" b="1" dirty="0" smtClean="0">
                <a:solidFill>
                  <a:srgbClr val="370080"/>
                </a:solidFill>
              </a:rPr>
              <a:t>Goal: </a:t>
            </a:r>
          </a:p>
          <a:p>
            <a:pPr marL="0" indent="0">
              <a:buNone/>
            </a:pPr>
            <a:r>
              <a:rPr lang="en-US" sz="2300" i="1" dirty="0" smtClean="0">
                <a:solidFill>
                  <a:schemeClr val="tx1"/>
                </a:solidFill>
              </a:rPr>
              <a:t>Real-time performance in persistent KV-stores</a:t>
            </a:r>
            <a:endParaRPr lang="en-US" b="1" dirty="0" smtClean="0">
              <a:solidFill>
                <a:srgbClr val="370080"/>
              </a:solidFill>
            </a:endParaRPr>
          </a:p>
          <a:p>
            <a:pPr marL="0" indent="0">
              <a:buNone/>
            </a:pPr>
            <a:endParaRPr lang="en-US" b="1" dirty="0" smtClean="0">
              <a:solidFill>
                <a:srgbClr val="370080"/>
              </a:solidFill>
            </a:endParaRPr>
          </a:p>
          <a:p>
            <a:pPr marL="0" indent="0">
              <a:buNone/>
            </a:pPr>
            <a:r>
              <a:rPr lang="en-US" b="1" dirty="0" smtClean="0">
                <a:solidFill>
                  <a:srgbClr val="370080"/>
                </a:solidFill>
              </a:rPr>
              <a:t>How</a:t>
            </a:r>
            <a:r>
              <a:rPr lang="en-US" b="1" dirty="0">
                <a:solidFill>
                  <a:srgbClr val="370080"/>
                </a:solidFill>
              </a:rPr>
              <a:t>:</a:t>
            </a:r>
            <a:endParaRPr lang="en-US" b="1" dirty="0" smtClean="0">
              <a:solidFill>
                <a:srgbClr val="370080"/>
              </a:solidFill>
            </a:endParaRPr>
          </a:p>
          <a:p>
            <a:pPr marL="0" indent="0">
              <a:buNone/>
            </a:pPr>
            <a:r>
              <a:rPr lang="en-US" sz="2300" i="1" dirty="0" smtClean="0">
                <a:solidFill>
                  <a:schemeClr val="tx1"/>
                </a:solidFill>
              </a:rPr>
              <a:t>Use the memory more efficiently </a:t>
            </a:r>
            <a:r>
              <a:rPr lang="en-US" sz="2300" i="1" dirty="0" smtClean="0">
                <a:solidFill>
                  <a:schemeClr val="tx1"/>
                </a:solidFill>
                <a:sym typeface="Wingdings"/>
              </a:rPr>
              <a:t> </a:t>
            </a:r>
            <a:r>
              <a:rPr lang="en-US" sz="2300" i="1" dirty="0" smtClean="0">
                <a:solidFill>
                  <a:schemeClr val="tx1"/>
                </a:solidFill>
              </a:rPr>
              <a:t>less </a:t>
            </a:r>
            <a:r>
              <a:rPr lang="en-US" sz="2300" i="1" dirty="0">
                <a:solidFill>
                  <a:schemeClr val="tx1"/>
                </a:solidFill>
              </a:rPr>
              <a:t>I/O </a:t>
            </a:r>
            <a:endParaRPr lang="en-US" sz="2300" b="1" dirty="0">
              <a:solidFill>
                <a:srgbClr val="370080"/>
              </a:solidFill>
            </a:endParaRPr>
          </a:p>
          <a:p>
            <a:pPr marL="0" indent="0">
              <a:buNone/>
            </a:pPr>
            <a:endParaRPr lang="en-US" dirty="0"/>
          </a:p>
        </p:txBody>
      </p:sp>
    </p:spTree>
    <p:custDataLst>
      <p:tags r:id="rId1"/>
    </p:custDataLst>
    <p:extLst>
      <p:ext uri="{BB962C8B-B14F-4D97-AF65-F5344CB8AC3E}">
        <p14:creationId xmlns:p14="http://schemas.microsoft.com/office/powerpoint/2010/main" val="2523470997"/>
      </p:ext>
    </p:extLst>
  </p:cSld>
  <p:clrMapOvr>
    <a:masterClrMapping/>
  </p:clrMapOvr>
  <mc:AlternateContent xmlns:mc="http://schemas.openxmlformats.org/markup-compatibility/2006" xmlns:p14="http://schemas.microsoft.com/office/powerpoint/2010/main">
    <mc:Choice Requires="p14">
      <p:transition spd="slow" p14:dur="2000" advTm="522"/>
    </mc:Choice>
    <mc:Fallback xmlns="">
      <p:transition xmlns:p14="http://schemas.microsoft.com/office/powerpoint/2010/main" spd="slow" advTm="522"/>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30</a:t>
            </a:fld>
            <a:endParaRPr lang="en-US"/>
          </a:p>
        </p:txBody>
      </p:sp>
      <p:sp>
        <p:nvSpPr>
          <p:cNvPr id="5" name="Content Placeholder 4"/>
          <p:cNvSpPr>
            <a:spLocks noGrp="1"/>
          </p:cNvSpPr>
          <p:nvPr>
            <p:ph sz="quarter" idx="18"/>
          </p:nvPr>
        </p:nvSpPr>
        <p:spPr/>
        <p:txBody>
          <a:bodyPr/>
          <a:lstStyle/>
          <a:p>
            <a:pPr marL="233363" lvl="1" indent="-233363">
              <a:lnSpc>
                <a:spcPct val="110000"/>
              </a:lnSpc>
              <a:buSzTx/>
              <a:buFont typeface="Wingdings" pitchFamily="2" charset="2"/>
              <a:buChar char="§"/>
            </a:pPr>
            <a:r>
              <a:rPr lang="en-US" sz="1800" dirty="0" smtClean="0"/>
              <a:t>Write Throughput</a:t>
            </a:r>
          </a:p>
          <a:p>
            <a:pPr marL="233363" lvl="1" indent="-233363">
              <a:lnSpc>
                <a:spcPct val="110000"/>
              </a:lnSpc>
              <a:buSzTx/>
              <a:buFont typeface="Wingdings" pitchFamily="2" charset="2"/>
              <a:buChar char="§"/>
            </a:pPr>
            <a:r>
              <a:rPr lang="en-US" sz="1800" dirty="0"/>
              <a:t>Write </a:t>
            </a:r>
            <a:r>
              <a:rPr lang="en-US" sz="1800" dirty="0" smtClean="0"/>
              <a:t>Latency</a:t>
            </a:r>
          </a:p>
          <a:p>
            <a:pPr marL="233363" lvl="1" indent="-233363">
              <a:lnSpc>
                <a:spcPct val="110000"/>
              </a:lnSpc>
              <a:buSzTx/>
              <a:buFont typeface="Wingdings" pitchFamily="2" charset="2"/>
              <a:buChar char="§"/>
            </a:pPr>
            <a:r>
              <a:rPr lang="en-US" sz="1800" dirty="0" smtClean="0"/>
              <a:t>Write Amplification</a:t>
            </a:r>
          </a:p>
          <a:p>
            <a:pPr lvl="2"/>
            <a:r>
              <a:rPr lang="en-US" dirty="0" smtClean="0"/>
              <a:t>Data </a:t>
            </a:r>
            <a:r>
              <a:rPr lang="en-US" dirty="0"/>
              <a:t>written to </a:t>
            </a:r>
            <a:r>
              <a:rPr lang="en-US" dirty="0" smtClean="0"/>
              <a:t>disk / data submitted by </a:t>
            </a:r>
            <a:r>
              <a:rPr lang="en-US" dirty="0"/>
              <a:t>the </a:t>
            </a:r>
            <a:r>
              <a:rPr lang="en-US" dirty="0" smtClean="0"/>
              <a:t>client</a:t>
            </a:r>
          </a:p>
          <a:p>
            <a:pPr marL="233363" lvl="1" indent="-233363">
              <a:lnSpc>
                <a:spcPct val="110000"/>
              </a:lnSpc>
              <a:buSzTx/>
              <a:buFont typeface="Wingdings" pitchFamily="2" charset="2"/>
              <a:buChar char="§"/>
            </a:pPr>
            <a:endParaRPr lang="en-US" sz="1800" dirty="0" smtClean="0"/>
          </a:p>
          <a:p>
            <a:pPr marL="233363" lvl="1" indent="-233363">
              <a:lnSpc>
                <a:spcPct val="110000"/>
              </a:lnSpc>
              <a:buSzTx/>
              <a:buFont typeface="Wingdings" pitchFamily="2" charset="2"/>
              <a:buChar char="§"/>
            </a:pPr>
            <a:r>
              <a:rPr lang="en-US" sz="1800" dirty="0" smtClean="0"/>
              <a:t>Read </a:t>
            </a:r>
            <a:r>
              <a:rPr lang="en-US" sz="1800" dirty="0"/>
              <a:t>Latency</a:t>
            </a:r>
            <a:endParaRPr lang="en-US" dirty="0"/>
          </a:p>
        </p:txBody>
      </p:sp>
    </p:spTree>
    <p:extLst>
      <p:ext uri="{BB962C8B-B14F-4D97-AF65-F5344CB8AC3E}">
        <p14:creationId xmlns:p14="http://schemas.microsoft.com/office/powerpoint/2010/main" val="207401944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Framework</a:t>
            </a:r>
            <a:r>
              <a:rPr lang="en-US" dirty="0"/>
              <a:t/>
            </a:r>
            <a:br>
              <a:rPr lang="en-US" dirty="0"/>
            </a:b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31</a:t>
            </a:fld>
            <a:endParaRPr lang="en-US"/>
          </a:p>
        </p:txBody>
      </p:sp>
      <p:sp>
        <p:nvSpPr>
          <p:cNvPr id="5" name="Content Placeholder 4"/>
          <p:cNvSpPr>
            <a:spLocks noGrp="1"/>
          </p:cNvSpPr>
          <p:nvPr>
            <p:ph sz="quarter" idx="18"/>
          </p:nvPr>
        </p:nvSpPr>
        <p:spPr>
          <a:xfrm>
            <a:off x="516573" y="1025768"/>
            <a:ext cx="8301990" cy="3842037"/>
          </a:xfrm>
        </p:spPr>
        <p:txBody>
          <a:bodyPr>
            <a:normAutofit/>
          </a:bodyPr>
          <a:lstStyle/>
          <a:p>
            <a:pPr marL="352425" lvl="1" indent="-342900">
              <a:lnSpc>
                <a:spcPct val="110000"/>
              </a:lnSpc>
            </a:pPr>
            <a:r>
              <a:rPr lang="en-US" sz="2000" dirty="0"/>
              <a:t>Benchmarking tool: </a:t>
            </a:r>
            <a:r>
              <a:rPr lang="en-US" sz="2000" dirty="0" smtClean="0"/>
              <a:t>YCSB</a:t>
            </a:r>
          </a:p>
          <a:p>
            <a:pPr marL="352425" lvl="1" indent="-342900">
              <a:lnSpc>
                <a:spcPct val="110000"/>
              </a:lnSpc>
            </a:pPr>
            <a:r>
              <a:rPr lang="en-US" sz="2000" dirty="0" smtClean="0"/>
              <a:t>Data</a:t>
            </a:r>
            <a:r>
              <a:rPr lang="en-US" sz="2000" dirty="0"/>
              <a:t>:</a:t>
            </a:r>
          </a:p>
          <a:p>
            <a:pPr marL="466726" lvl="2">
              <a:lnSpc>
                <a:spcPct val="110000"/>
              </a:lnSpc>
              <a:buFont typeface="Wingdings" pitchFamily="2" charset="2"/>
              <a:buChar char="§"/>
            </a:pPr>
            <a:r>
              <a:rPr lang="en-US" sz="2000" dirty="0"/>
              <a:t>1 table, </a:t>
            </a:r>
            <a:r>
              <a:rPr lang="en-US" sz="2000" dirty="0" smtClean="0"/>
              <a:t>100 </a:t>
            </a:r>
            <a:r>
              <a:rPr lang="en-US" sz="2000" dirty="0"/>
              <a:t>regions (50 per RS</a:t>
            </a:r>
            <a:r>
              <a:rPr lang="en-US" sz="2000" dirty="0" smtClean="0"/>
              <a:t>)</a:t>
            </a:r>
          </a:p>
          <a:p>
            <a:pPr marL="466726" lvl="2">
              <a:lnSpc>
                <a:spcPct val="110000"/>
              </a:lnSpc>
              <a:buFont typeface="Wingdings" pitchFamily="2" charset="2"/>
              <a:buChar char="§"/>
            </a:pPr>
            <a:r>
              <a:rPr lang="en-US" sz="2000" dirty="0" smtClean="0"/>
              <a:t>Cell size 100 byte</a:t>
            </a:r>
            <a:endParaRPr lang="en-US" sz="2200" dirty="0" smtClean="0"/>
          </a:p>
          <a:p>
            <a:pPr marL="233363" lvl="1" indent="-233363">
              <a:lnSpc>
                <a:spcPct val="110000"/>
              </a:lnSpc>
              <a:buSzTx/>
              <a:buFont typeface="Wingdings" pitchFamily="2" charset="2"/>
              <a:buChar char="§"/>
            </a:pPr>
            <a:r>
              <a:rPr lang="en-US" sz="2000" dirty="0" smtClean="0"/>
              <a:t>Cluster</a:t>
            </a:r>
          </a:p>
          <a:p>
            <a:pPr marL="466726" lvl="2">
              <a:lnSpc>
                <a:spcPct val="110000"/>
              </a:lnSpc>
              <a:buFont typeface="Wingdings" pitchFamily="2" charset="2"/>
              <a:buChar char="§"/>
            </a:pPr>
            <a:r>
              <a:rPr lang="en-US" sz="1800" dirty="0"/>
              <a:t>3</a:t>
            </a:r>
            <a:r>
              <a:rPr lang="en-US" sz="1800" dirty="0" smtClean="0"/>
              <a:t> SSD machines, 48GB RAM, 12 cores</a:t>
            </a:r>
          </a:p>
          <a:p>
            <a:pPr marL="466726" lvl="2">
              <a:lnSpc>
                <a:spcPct val="110000"/>
              </a:lnSpc>
              <a:buFont typeface="Wingdings" pitchFamily="2" charset="2"/>
              <a:buChar char="§"/>
            </a:pPr>
            <a:r>
              <a:rPr lang="en-US" sz="1800" dirty="0" err="1" smtClean="0"/>
              <a:t>Hbase</a:t>
            </a:r>
            <a:r>
              <a:rPr lang="en-US" sz="1800" dirty="0" smtClean="0"/>
              <a:t>: 2RS + Master. HDFS: 3 </a:t>
            </a:r>
            <a:r>
              <a:rPr lang="en-US" sz="1800" dirty="0" err="1" smtClean="0"/>
              <a:t>datanodes</a:t>
            </a:r>
            <a:r>
              <a:rPr lang="en-US" sz="1800" dirty="0" smtClean="0"/>
              <a:t>. </a:t>
            </a:r>
          </a:p>
          <a:p>
            <a:pPr>
              <a:lnSpc>
                <a:spcPct val="110000"/>
              </a:lnSpc>
            </a:pPr>
            <a:r>
              <a:rPr lang="en-US" dirty="0" smtClean="0"/>
              <a:t>Configuration:</a:t>
            </a:r>
            <a:endParaRPr lang="en-US" dirty="0"/>
          </a:p>
          <a:p>
            <a:pPr lvl="1"/>
            <a:r>
              <a:rPr lang="en-US" dirty="0" smtClean="0"/>
              <a:t>16GB heap, </a:t>
            </a:r>
            <a:r>
              <a:rPr lang="en-US" dirty="0"/>
              <a:t>from which 40% allocated to </a:t>
            </a:r>
            <a:r>
              <a:rPr lang="en-US" dirty="0" err="1" smtClean="0"/>
              <a:t>MemStore</a:t>
            </a:r>
            <a:r>
              <a:rPr lang="en-US" dirty="0" smtClean="0"/>
              <a:t> and </a:t>
            </a:r>
            <a:r>
              <a:rPr lang="en-US" dirty="0"/>
              <a:t>40% to </a:t>
            </a:r>
            <a:r>
              <a:rPr lang="en-US" dirty="0" smtClean="0"/>
              <a:t>Block Cache</a:t>
            </a:r>
            <a:endParaRPr lang="en-US" dirty="0"/>
          </a:p>
          <a:p>
            <a:pPr lvl="1">
              <a:lnSpc>
                <a:spcPct val="110000"/>
              </a:lnSpc>
            </a:pPr>
            <a:r>
              <a:rPr lang="en-US" dirty="0" smtClean="0"/>
              <a:t>10 flush threads</a:t>
            </a:r>
            <a:endParaRPr lang="en-US" dirty="0" smtClean="0"/>
          </a:p>
        </p:txBody>
      </p:sp>
    </p:spTree>
    <p:extLst>
      <p:ext uri="{BB962C8B-B14F-4D97-AF65-F5344CB8AC3E}">
        <p14:creationId xmlns:p14="http://schemas.microsoft.com/office/powerpoint/2010/main" val="3867575971"/>
      </p:ext>
    </p:extLst>
  </p:cSld>
  <p:clrMapOvr>
    <a:masterClrMapping/>
  </p:clrMapOvr>
  <mc:AlternateContent xmlns:mc="http://schemas.openxmlformats.org/markup-compatibility/2006" xmlns:p14="http://schemas.microsoft.com/office/powerpoint/2010/main">
    <mc:Choice Requires="p14">
      <p:transition spd="slow" p14:dur="2000" advTm="36"/>
    </mc:Choice>
    <mc:Fallback xmlns="">
      <p:transition xmlns:p14="http://schemas.microsoft.com/office/powerpoint/2010/main" spd="slow" advTm="36"/>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0" end="0"/>
                                            </p:txEl>
                                          </p:spTgt>
                                        </p:tgtEl>
                                        <p:attrNameLst>
                                          <p:attrName>ppt_c</p:attrName>
                                        </p:attrNameLst>
                                      </p:cBhvr>
                                      <p:to>
                                        <a:schemeClr val="tx2"/>
                                      </p:to>
                                    </p:animClr>
                                  </p:sub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1" end="1"/>
                                            </p:txEl>
                                          </p:spTgt>
                                        </p:tgtEl>
                                        <p:attrNameLst>
                                          <p:attrName>ppt_c</p:attrName>
                                        </p:attrNameLst>
                                      </p:cBhvr>
                                      <p:to>
                                        <a:schemeClr val="tx2"/>
                                      </p:to>
                                    </p:animClr>
                                  </p:sub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2" end="2"/>
                                            </p:txEl>
                                          </p:spTgt>
                                        </p:tgtEl>
                                        <p:attrNameLst>
                                          <p:attrName>ppt_c</p:attrName>
                                        </p:attrNameLst>
                                      </p:cBhvr>
                                      <p:to>
                                        <a:schemeClr val="tx2"/>
                                      </p:to>
                                    </p:animClr>
                                  </p:sub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3" end="3"/>
                                            </p:txEl>
                                          </p:spTgt>
                                        </p:tgtEl>
                                        <p:attrNameLst>
                                          <p:attrName>ppt_c</p:attrName>
                                        </p:attrNameLst>
                                      </p:cBhvr>
                                      <p:to>
                                        <a:schemeClr val="tx2"/>
                                      </p:to>
                                    </p:animClr>
                                  </p:sub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4" end="4"/>
                                            </p:txEl>
                                          </p:spTgt>
                                        </p:tgtEl>
                                        <p:attrNameLst>
                                          <p:attrName>ppt_c</p:attrName>
                                        </p:attrNameLst>
                                      </p:cBhvr>
                                      <p:to>
                                        <a:schemeClr val="tx2"/>
                                      </p:to>
                                    </p:animClr>
                                  </p:sub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5" end="5"/>
                                            </p:txEl>
                                          </p:spTgt>
                                        </p:tgtEl>
                                        <p:attrNameLst>
                                          <p:attrName>ppt_c</p:attrName>
                                        </p:attrNameLst>
                                      </p:cBhvr>
                                      <p:to>
                                        <a:schemeClr val="tx2"/>
                                      </p:to>
                                    </p:animClr>
                                  </p:subTnLst>
                                </p:cTn>
                              </p:par>
                              <p:par>
                                <p:cTn id="17" presetID="1"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6" end="6"/>
                                            </p:txEl>
                                          </p:spTgt>
                                        </p:tgtEl>
                                        <p:attrNameLst>
                                          <p:attrName>ppt_c</p:attrName>
                                        </p:attrNameLst>
                                      </p:cBhvr>
                                      <p:to>
                                        <a:schemeClr val="tx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7" end="7"/>
                                            </p:txEl>
                                          </p:spTgt>
                                        </p:tgtEl>
                                        <p:attrNameLst>
                                          <p:attrName>ppt_c</p:attrName>
                                        </p:attrNameLst>
                                      </p:cBhvr>
                                      <p:to>
                                        <a:schemeClr val="tx2"/>
                                      </p:to>
                                    </p:animClr>
                                  </p:subTnLst>
                                </p:cTn>
                              </p:par>
                              <p:par>
                                <p:cTn id="23" presetID="1" presetClass="entr" presetSubtype="0" fill="hold" grpId="0"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8" end="8"/>
                                            </p:txEl>
                                          </p:spTgt>
                                        </p:tgtEl>
                                        <p:attrNameLst>
                                          <p:attrName>ppt_c</p:attrName>
                                        </p:attrNameLst>
                                      </p:cBhvr>
                                      <p:to>
                                        <a:schemeClr val="tx2"/>
                                      </p:to>
                                    </p:animClr>
                                  </p:subTnLst>
                                </p:cTn>
                              </p:par>
                              <p:par>
                                <p:cTn id="25" presetID="1" presetClass="entr" presetSubtype="0" fill="hold" grpId="0" nodeType="withEffect">
                                  <p:stCondLst>
                                    <p:cond delay="0"/>
                                  </p:stCondLst>
                                  <p:childTnLst>
                                    <p:set>
                                      <p:cBhvr>
                                        <p:cTn id="26" dur="1" fill="hold">
                                          <p:stCondLst>
                                            <p:cond delay="0"/>
                                          </p:stCondLst>
                                        </p:cTn>
                                        <p:tgtEl>
                                          <p:spTgt spid="5">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9" end="9"/>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Workload #1: 100% Writes</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32</a:t>
            </a:fld>
            <a:endParaRPr lang="en-US"/>
          </a:p>
        </p:txBody>
      </p:sp>
      <p:sp>
        <p:nvSpPr>
          <p:cNvPr id="5" name="Content Placeholder 4"/>
          <p:cNvSpPr>
            <a:spLocks noGrp="1"/>
          </p:cNvSpPr>
          <p:nvPr>
            <p:ph sz="quarter" idx="18"/>
          </p:nvPr>
        </p:nvSpPr>
        <p:spPr/>
        <p:txBody>
          <a:bodyPr>
            <a:normAutofit/>
          </a:bodyPr>
          <a:lstStyle/>
          <a:p>
            <a:r>
              <a:rPr lang="en-US" dirty="0" smtClean="0"/>
              <a:t>Focus: Write throughput, latency, amplification</a:t>
            </a:r>
          </a:p>
          <a:p>
            <a:endParaRPr lang="en-US" dirty="0" smtClean="0"/>
          </a:p>
          <a:p>
            <a:r>
              <a:rPr lang="en-US" dirty="0" err="1" smtClean="0"/>
              <a:t>Zipfian</a:t>
            </a:r>
            <a:r>
              <a:rPr lang="en-US" dirty="0" smtClean="0"/>
              <a:t> distribution sampled from </a:t>
            </a:r>
            <a:r>
              <a:rPr lang="en-US" dirty="0"/>
              <a:t>200M keys</a:t>
            </a:r>
          </a:p>
          <a:p>
            <a:r>
              <a:rPr lang="en-US" dirty="0" smtClean="0"/>
              <a:t>100GB data written</a:t>
            </a:r>
          </a:p>
          <a:p>
            <a:r>
              <a:rPr lang="en-US" dirty="0" smtClean="0"/>
              <a:t>20 threads driving workload</a:t>
            </a:r>
          </a:p>
        </p:txBody>
      </p:sp>
    </p:spTree>
    <p:extLst>
      <p:ext uri="{BB962C8B-B14F-4D97-AF65-F5344CB8AC3E}">
        <p14:creationId xmlns:p14="http://schemas.microsoft.com/office/powerpoint/2010/main" val="31162173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Performance</a:t>
            </a:r>
            <a:endParaRPr lang="en-US" dirty="0"/>
          </a:p>
        </p:txBody>
      </p:sp>
      <p:sp>
        <p:nvSpPr>
          <p:cNvPr id="3" name="Slide Number Placeholder 2"/>
          <p:cNvSpPr>
            <a:spLocks noGrp="1"/>
          </p:cNvSpPr>
          <p:nvPr>
            <p:ph type="sldNum" sz="quarter" idx="11"/>
          </p:nvPr>
        </p:nvSpPr>
        <p:spPr/>
        <p:txBody>
          <a:bodyPr/>
          <a:lstStyle/>
          <a:p>
            <a:fld id="{99921478-9A63-450E-8942-C240FE31B1C1}" type="slidenum">
              <a:rPr lang="en-US" smtClean="0"/>
              <a:pPr/>
              <a:t>33</a:t>
            </a:fld>
            <a:endParaRPr lang="en-US"/>
          </a:p>
        </p:txBody>
      </p:sp>
      <p:graphicFrame>
        <p:nvGraphicFramePr>
          <p:cNvPr id="6" name="Chart 5"/>
          <p:cNvGraphicFramePr>
            <a:graphicFrameLocks/>
          </p:cNvGraphicFramePr>
          <p:nvPr>
            <p:extLst>
              <p:ext uri="{D42A27DB-BD31-4B8C-83A1-F6EECF244321}">
                <p14:modId xmlns:p14="http://schemas.microsoft.com/office/powerpoint/2010/main" val="87106238"/>
              </p:ext>
            </p:extLst>
          </p:nvPr>
        </p:nvGraphicFramePr>
        <p:xfrm>
          <a:off x="-120747" y="1326227"/>
          <a:ext cx="4722055" cy="28916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ext uri="{D42A27DB-BD31-4B8C-83A1-F6EECF244321}">
                <p14:modId xmlns:p14="http://schemas.microsoft.com/office/powerpoint/2010/main" val="460843514"/>
              </p:ext>
            </p:extLst>
          </p:nvPr>
        </p:nvGraphicFramePr>
        <p:xfrm>
          <a:off x="4679462" y="1355535"/>
          <a:ext cx="4464538" cy="28745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6797575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99921478-9A63-450E-8942-C240FE31B1C1}" type="slidenum">
              <a:rPr lang="en-US" smtClean="0"/>
              <a:pPr/>
              <a:t>34</a:t>
            </a:fld>
            <a:endParaRPr lang="en-US"/>
          </a:p>
        </p:txBody>
      </p:sp>
      <p:sp>
        <p:nvSpPr>
          <p:cNvPr id="2" name="Title 1"/>
          <p:cNvSpPr>
            <a:spLocks noGrp="1"/>
          </p:cNvSpPr>
          <p:nvPr>
            <p:ph type="title"/>
          </p:nvPr>
        </p:nvSpPr>
        <p:spPr/>
        <p:txBody>
          <a:bodyPr/>
          <a:lstStyle/>
          <a:p>
            <a:r>
              <a:rPr lang="en-US" dirty="0" smtClean="0"/>
              <a:t>Data Written</a:t>
            </a: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897893838"/>
              </p:ext>
            </p:extLst>
          </p:nvPr>
        </p:nvGraphicFramePr>
        <p:xfrm>
          <a:off x="1748692" y="911065"/>
          <a:ext cx="5588000" cy="3873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67164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Write Amplification</a:t>
            </a:r>
            <a:endParaRPr lang="en-US" dirty="0"/>
          </a:p>
        </p:txBody>
      </p:sp>
      <p:sp>
        <p:nvSpPr>
          <p:cNvPr id="4" name="Slide Number Placeholder 3"/>
          <p:cNvSpPr>
            <a:spLocks noGrp="1"/>
          </p:cNvSpPr>
          <p:nvPr>
            <p:ph type="sldNum" sz="quarter" idx="15"/>
          </p:nvPr>
        </p:nvSpPr>
        <p:spPr/>
        <p:txBody>
          <a:bodyPr/>
          <a:lstStyle/>
          <a:p>
            <a:fld id="{99921478-9A63-450E-8942-C240FE31B1C1}" type="slidenum">
              <a:rPr lang="en-US" smtClean="0"/>
              <a:pPr/>
              <a:t>35</a:t>
            </a:fld>
            <a:endParaRPr lang="en-US"/>
          </a:p>
        </p:txBody>
      </p:sp>
      <p:graphicFrame>
        <p:nvGraphicFramePr>
          <p:cNvPr id="8" name="Content Placeholder 7"/>
          <p:cNvGraphicFramePr>
            <a:graphicFrameLocks noGrp="1"/>
          </p:cNvGraphicFramePr>
          <p:nvPr>
            <p:ph sz="quarter" idx="18"/>
            <p:extLst>
              <p:ext uri="{D42A27DB-BD31-4B8C-83A1-F6EECF244321}">
                <p14:modId xmlns:p14="http://schemas.microsoft.com/office/powerpoint/2010/main" val="2171224001"/>
              </p:ext>
            </p:extLst>
          </p:nvPr>
        </p:nvGraphicFramePr>
        <p:xfrm>
          <a:off x="515938" y="1360488"/>
          <a:ext cx="8302626" cy="1483360"/>
        </p:xfrm>
        <a:graphic>
          <a:graphicData uri="http://schemas.openxmlformats.org/drawingml/2006/table">
            <a:tbl>
              <a:tblPr firstRow="1" bandRow="1">
                <a:tableStyleId>{775DCB02-9BB8-47FD-8907-85C794F793BA}</a:tableStyleId>
              </a:tblPr>
              <a:tblGrid>
                <a:gridCol w="1955677"/>
                <a:gridCol w="3579407"/>
                <a:gridCol w="2767542"/>
              </a:tblGrid>
              <a:tr h="370840">
                <a:tc>
                  <a:txBody>
                    <a:bodyPr/>
                    <a:lstStyle/>
                    <a:p>
                      <a:r>
                        <a:rPr lang="en-US" dirty="0" smtClean="0"/>
                        <a:t>Policy</a:t>
                      </a:r>
                      <a:endParaRPr lang="en-US" dirty="0"/>
                    </a:p>
                  </a:txBody>
                  <a:tcPr/>
                </a:tc>
                <a:tc>
                  <a:txBody>
                    <a:bodyPr/>
                    <a:lstStyle/>
                    <a:p>
                      <a:r>
                        <a:rPr lang="en-US" dirty="0" smtClean="0"/>
                        <a:t>Write Amplification</a:t>
                      </a:r>
                      <a:endParaRPr lang="en-US" dirty="0"/>
                    </a:p>
                  </a:txBody>
                  <a:tcPr/>
                </a:tc>
                <a:tc>
                  <a:txBody>
                    <a:bodyPr/>
                    <a:lstStyle/>
                    <a:p>
                      <a:r>
                        <a:rPr lang="en-US" dirty="0" smtClean="0"/>
                        <a:t>Improvement</a:t>
                      </a:r>
                      <a:endParaRPr lang="en-US" dirty="0"/>
                    </a:p>
                  </a:txBody>
                  <a:tcPr/>
                </a:tc>
              </a:tr>
              <a:tr h="370840">
                <a:tc>
                  <a:txBody>
                    <a:bodyPr/>
                    <a:lstStyle/>
                    <a:p>
                      <a:r>
                        <a:rPr lang="en-US" dirty="0" smtClean="0"/>
                        <a:t>None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800" kern="1200" dirty="0" smtClean="0">
                          <a:solidFill>
                            <a:schemeClr val="dk1"/>
                          </a:solidFill>
                          <a:effectLst/>
                          <a:latin typeface="+mn-lt"/>
                          <a:ea typeface="+mn-ea"/>
                          <a:cs typeface="+mn-cs"/>
                        </a:rPr>
                        <a:t>2.201</a:t>
                      </a:r>
                    </a:p>
                  </a:txBody>
                  <a:tcPr/>
                </a:tc>
                <a:tc>
                  <a:txBody>
                    <a:bodyPr/>
                    <a:lstStyle/>
                    <a:p>
                      <a:endParaRPr lang="en-US" dirty="0"/>
                    </a:p>
                  </a:txBody>
                  <a:tcPr/>
                </a:tc>
              </a:tr>
              <a:tr h="370840">
                <a:tc>
                  <a:txBody>
                    <a:bodyPr/>
                    <a:lstStyle/>
                    <a:p>
                      <a:r>
                        <a:rPr lang="en-US" dirty="0" smtClean="0"/>
                        <a:t>Basic</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sz="1800" kern="1200" dirty="0" smtClean="0">
                          <a:solidFill>
                            <a:schemeClr val="dk1"/>
                          </a:solidFill>
                          <a:effectLst/>
                          <a:latin typeface="+mn-lt"/>
                          <a:ea typeface="+mn-ea"/>
                          <a:cs typeface="+mn-cs"/>
                        </a:rPr>
                        <a:t>1.865</a:t>
                      </a:r>
                    </a:p>
                  </a:txBody>
                  <a:tcPr/>
                </a:tc>
                <a:tc>
                  <a:txBody>
                    <a:bodyPr/>
                    <a:lstStyle/>
                    <a:p>
                      <a:r>
                        <a:rPr lang="en-US" dirty="0" smtClean="0"/>
                        <a:t>15%</a:t>
                      </a:r>
                      <a:endParaRPr lang="en-US" dirty="0"/>
                    </a:p>
                  </a:txBody>
                  <a:tcPr/>
                </a:tc>
              </a:tr>
              <a:tr h="370840">
                <a:tc>
                  <a:txBody>
                    <a:bodyPr/>
                    <a:lstStyle/>
                    <a:p>
                      <a:r>
                        <a:rPr lang="en-US" dirty="0" smtClean="0"/>
                        <a:t>Eager</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b-NO" sz="1800" kern="1200" dirty="0" smtClean="0">
                          <a:solidFill>
                            <a:schemeClr val="dk1"/>
                          </a:solidFill>
                          <a:effectLst/>
                          <a:latin typeface="+mn-lt"/>
                          <a:ea typeface="+mn-ea"/>
                          <a:cs typeface="+mn-cs"/>
                        </a:rPr>
                        <a:t>1.743</a:t>
                      </a:r>
                    </a:p>
                  </a:txBody>
                  <a:tcPr/>
                </a:tc>
                <a:tc>
                  <a:txBody>
                    <a:bodyPr/>
                    <a:lstStyle/>
                    <a:p>
                      <a:r>
                        <a:rPr lang="en-US" dirty="0" smtClean="0"/>
                        <a:t>21%</a:t>
                      </a:r>
                      <a:endParaRPr lang="en-US" dirty="0"/>
                    </a:p>
                  </a:txBody>
                  <a:tcPr/>
                </a:tc>
              </a:tr>
            </a:tbl>
          </a:graphicData>
        </a:graphic>
      </p:graphicFrame>
    </p:spTree>
    <p:extLst>
      <p:ext uri="{BB962C8B-B14F-4D97-AF65-F5344CB8AC3E}">
        <p14:creationId xmlns:p14="http://schemas.microsoft.com/office/powerpoint/2010/main" val="312219497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Workload #2: 95% write/5% read</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36</a:t>
            </a:fld>
            <a:endParaRPr lang="en-US"/>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normAutofit/>
          </a:bodyPr>
          <a:lstStyle/>
          <a:p>
            <a:pPr lvl="1"/>
            <a:r>
              <a:rPr lang="en-US" dirty="0" smtClean="0"/>
              <a:t>Focus: read latency</a:t>
            </a:r>
          </a:p>
          <a:p>
            <a:pPr lvl="1"/>
            <a:r>
              <a:rPr lang="en-US" dirty="0" smtClean="0"/>
              <a:t>Start from a 20GB dataset</a:t>
            </a:r>
          </a:p>
          <a:p>
            <a:endParaRPr lang="en-US" dirty="0" smtClean="0"/>
          </a:p>
          <a:p>
            <a:endParaRPr lang="en-US" dirty="0"/>
          </a:p>
        </p:txBody>
      </p:sp>
    </p:spTree>
    <p:extLst>
      <p:ext uri="{BB962C8B-B14F-4D97-AF65-F5344CB8AC3E}">
        <p14:creationId xmlns:p14="http://schemas.microsoft.com/office/powerpoint/2010/main" val="36546220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Cache Accesses &amp; Cache </a:t>
            </a:r>
            <a:r>
              <a:rPr lang="en-US" dirty="0"/>
              <a:t>M</a:t>
            </a:r>
            <a:r>
              <a:rPr lang="en-US" dirty="0" smtClean="0"/>
              <a:t>isses</a:t>
            </a:r>
            <a:r>
              <a:rPr lang="en-US" dirty="0"/>
              <a:t/>
            </a:r>
            <a:br>
              <a:rPr lang="en-US" dirty="0"/>
            </a:b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37</a:t>
            </a:fld>
            <a:endParaRPr lang="en-US"/>
          </a:p>
        </p:txBody>
      </p:sp>
      <p:graphicFrame>
        <p:nvGraphicFramePr>
          <p:cNvPr id="6" name="Content Placeholder 5"/>
          <p:cNvGraphicFramePr>
            <a:graphicFrameLocks noGrp="1"/>
          </p:cNvGraphicFramePr>
          <p:nvPr>
            <p:ph sz="quarter" idx="18"/>
            <p:extLst>
              <p:ext uri="{D42A27DB-BD31-4B8C-83A1-F6EECF244321}">
                <p14:modId xmlns:p14="http://schemas.microsoft.com/office/powerpoint/2010/main" val="323161845"/>
              </p:ext>
            </p:extLst>
          </p:nvPr>
        </p:nvGraphicFramePr>
        <p:xfrm>
          <a:off x="515938" y="1360488"/>
          <a:ext cx="8302624" cy="1483360"/>
        </p:xfrm>
        <a:graphic>
          <a:graphicData uri="http://schemas.openxmlformats.org/drawingml/2006/table">
            <a:tbl>
              <a:tblPr firstRow="1" bandRow="1">
                <a:tableStyleId>{775DCB02-9BB8-47FD-8907-85C794F793BA}</a:tableStyleId>
              </a:tblPr>
              <a:tblGrid>
                <a:gridCol w="1779831"/>
                <a:gridCol w="2371481"/>
                <a:gridCol w="2075656"/>
                <a:gridCol w="2075656"/>
              </a:tblGrid>
              <a:tr h="370840">
                <a:tc>
                  <a:txBody>
                    <a:bodyPr/>
                    <a:lstStyle/>
                    <a:p>
                      <a:r>
                        <a:rPr lang="en-US" dirty="0" smtClean="0"/>
                        <a:t>Policy</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#Cache Accesses</a:t>
                      </a:r>
                    </a:p>
                  </a:txBody>
                  <a:tcPr/>
                </a:tc>
                <a:tc>
                  <a:txBody>
                    <a:bodyPr/>
                    <a:lstStyle/>
                    <a:p>
                      <a:r>
                        <a:rPr lang="en-US" dirty="0" smtClean="0"/>
                        <a:t>Hit Ratio</a:t>
                      </a:r>
                      <a:endParaRPr lang="en-US" dirty="0"/>
                    </a:p>
                  </a:txBody>
                  <a:tcPr/>
                </a:tc>
                <a:tc>
                  <a:txBody>
                    <a:bodyPr/>
                    <a:lstStyle/>
                    <a:p>
                      <a:r>
                        <a:rPr lang="en-US" dirty="0" smtClean="0"/>
                        <a:t>#Cache Misses</a:t>
                      </a:r>
                      <a:endParaRPr lang="en-US" dirty="0"/>
                    </a:p>
                  </a:txBody>
                  <a:tcPr/>
                </a:tc>
              </a:tr>
              <a:tr h="370840">
                <a:tc>
                  <a:txBody>
                    <a:bodyPr/>
                    <a:lstStyle/>
                    <a:p>
                      <a:r>
                        <a:rPr lang="en-US" dirty="0" smtClean="0"/>
                        <a:t>None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37,000,000</a:t>
                      </a:r>
                    </a:p>
                  </a:txBody>
                  <a:tcPr/>
                </a:tc>
                <a:tc>
                  <a:txBody>
                    <a:bodyPr/>
                    <a:lstStyle/>
                    <a:p>
                      <a:r>
                        <a:rPr lang="en-US" dirty="0" smtClean="0"/>
                        <a:t>90%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3,700,000</a:t>
                      </a:r>
                    </a:p>
                  </a:txBody>
                  <a:tcPr/>
                </a:tc>
              </a:tr>
              <a:tr h="370840">
                <a:tc>
                  <a:txBody>
                    <a:bodyPr/>
                    <a:lstStyle/>
                    <a:p>
                      <a:r>
                        <a:rPr lang="en-US" dirty="0" smtClean="0"/>
                        <a:t>Basic</a:t>
                      </a:r>
                      <a:endParaRPr lang="en-US" dirty="0"/>
                    </a:p>
                  </a:txBody>
                  <a:tcPr/>
                </a:tc>
                <a:tc>
                  <a:txBody>
                    <a:bodyPr/>
                    <a:lstStyle/>
                    <a:p>
                      <a:r>
                        <a:rPr lang="en-US" dirty="0" smtClean="0"/>
                        <a:t>35,500,000</a:t>
                      </a:r>
                      <a:endParaRPr lang="en-US" dirty="0"/>
                    </a:p>
                  </a:txBody>
                  <a:tcPr/>
                </a:tc>
                <a:tc>
                  <a:txBody>
                    <a:bodyPr/>
                    <a:lstStyle/>
                    <a:p>
                      <a:r>
                        <a:rPr lang="en-US" dirty="0" smtClean="0"/>
                        <a:t>90%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3,550,000</a:t>
                      </a:r>
                    </a:p>
                  </a:txBody>
                  <a:tcPr/>
                </a:tc>
              </a:tr>
              <a:tr h="370840">
                <a:tc>
                  <a:txBody>
                    <a:bodyPr/>
                    <a:lstStyle/>
                    <a:p>
                      <a:r>
                        <a:rPr lang="en-US" dirty="0" smtClean="0"/>
                        <a:t>Eager</a:t>
                      </a:r>
                      <a:endParaRPr lang="en-US" dirty="0"/>
                    </a:p>
                  </a:txBody>
                  <a:tcPr/>
                </a:tc>
                <a:tc>
                  <a:txBody>
                    <a:bodyPr/>
                    <a:lstStyle/>
                    <a:p>
                      <a:r>
                        <a:rPr lang="en-US" dirty="0" smtClean="0"/>
                        <a:t>29,500,000</a:t>
                      </a:r>
                      <a:endParaRPr lang="en-US" dirty="0"/>
                    </a:p>
                  </a:txBody>
                  <a:tcPr/>
                </a:tc>
                <a:tc>
                  <a:txBody>
                    <a:bodyPr/>
                    <a:lstStyle/>
                    <a:p>
                      <a:r>
                        <a:rPr lang="en-US" dirty="0" smtClean="0"/>
                        <a:t>89%</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3,245,000</a:t>
                      </a:r>
                    </a:p>
                  </a:txBody>
                  <a:tcPr/>
                </a:tc>
              </a:tr>
            </a:tbl>
          </a:graphicData>
        </a:graphic>
      </p:graphicFrame>
    </p:spTree>
    <p:extLst>
      <p:ext uri="{BB962C8B-B14F-4D97-AF65-F5344CB8AC3E}">
        <p14:creationId xmlns:p14="http://schemas.microsoft.com/office/powerpoint/2010/main" val="29940420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Latency</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38</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388566007"/>
              </p:ext>
            </p:extLst>
          </p:nvPr>
        </p:nvGraphicFramePr>
        <p:xfrm>
          <a:off x="1719384" y="849923"/>
          <a:ext cx="6428153" cy="36146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32002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Very Different Experiment </a:t>
            </a:r>
            <a:r>
              <a:rPr lang="is-IS" dirty="0" smtClean="0"/>
              <a:t>…</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39</a:t>
            </a:fld>
            <a:endParaRPr lang="en-US"/>
          </a:p>
        </p:txBody>
      </p:sp>
      <p:sp>
        <p:nvSpPr>
          <p:cNvPr id="5" name="Content Placeholder 4"/>
          <p:cNvSpPr>
            <a:spLocks noGrp="1"/>
          </p:cNvSpPr>
          <p:nvPr>
            <p:ph sz="quarter" idx="18"/>
          </p:nvPr>
        </p:nvSpPr>
        <p:spPr/>
        <p:txBody>
          <a:bodyPr/>
          <a:lstStyle/>
          <a:p>
            <a:pPr marL="0" indent="0">
              <a:buNone/>
            </a:pPr>
            <a:r>
              <a:rPr lang="en-US" dirty="0" smtClean="0"/>
              <a:t>HDD hardware</a:t>
            </a:r>
          </a:p>
          <a:p>
            <a:pPr>
              <a:buFontTx/>
              <a:buChar char="-"/>
            </a:pPr>
            <a:r>
              <a:rPr lang="en-US" dirty="0" smtClean="0"/>
              <a:t>1 table, 1 region</a:t>
            </a:r>
          </a:p>
          <a:p>
            <a:pPr>
              <a:buFontTx/>
              <a:buChar char="-"/>
            </a:pPr>
            <a:r>
              <a:rPr lang="en-US" dirty="0" smtClean="0"/>
              <a:t>small heap (1G, simulating contention at a large scale) </a:t>
            </a:r>
          </a:p>
          <a:p>
            <a:pPr>
              <a:buFontTx/>
              <a:buChar char="-"/>
            </a:pPr>
            <a:r>
              <a:rPr lang="en-US" dirty="0"/>
              <a:t>5G </a:t>
            </a:r>
            <a:r>
              <a:rPr lang="en-US" dirty="0" smtClean="0"/>
              <a:t>data</a:t>
            </a:r>
            <a:endParaRPr lang="en-US" dirty="0"/>
          </a:p>
          <a:p>
            <a:pPr>
              <a:buFontTx/>
              <a:buChar char="-"/>
            </a:pPr>
            <a:r>
              <a:rPr lang="en-US" dirty="0" smtClean="0"/>
              <a:t>50% writes, 50% reads</a:t>
            </a:r>
          </a:p>
          <a:p>
            <a:pPr marL="0" indent="0">
              <a:buNone/>
            </a:pPr>
            <a:endParaRPr lang="en-US" dirty="0"/>
          </a:p>
        </p:txBody>
      </p:sp>
    </p:spTree>
    <p:extLst>
      <p:ext uri="{BB962C8B-B14F-4D97-AF65-F5344CB8AC3E}">
        <p14:creationId xmlns:p14="http://schemas.microsoft.com/office/powerpoint/2010/main" val="62051605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the memory more efficiently </a:t>
            </a:r>
            <a:r>
              <a:rPr lang="en-US" dirty="0">
                <a:sym typeface="Wingdings"/>
              </a:rPr>
              <a:t> </a:t>
            </a:r>
            <a:r>
              <a:rPr lang="en-US" dirty="0"/>
              <a:t>less I/O </a:t>
            </a:r>
            <a:endParaRPr lang="en-US" dirty="0"/>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normAutofit/>
          </a:bodyPr>
          <a:lstStyle/>
          <a:p>
            <a:r>
              <a:rPr lang="en-US" dirty="0"/>
              <a:t>Upon write request: data is first written into the </a:t>
            </a:r>
            <a:r>
              <a:rPr lang="en-US" dirty="0" err="1"/>
              <a:t>MemStore</a:t>
            </a:r>
            <a:r>
              <a:rPr lang="en-US" dirty="0"/>
              <a:t>, when certain memory limit is met </a:t>
            </a:r>
            <a:r>
              <a:rPr lang="en-US" dirty="0" err="1"/>
              <a:t>MemStore</a:t>
            </a:r>
            <a:r>
              <a:rPr lang="en-US" dirty="0"/>
              <a:t> data is flushed into </a:t>
            </a:r>
            <a:r>
              <a:rPr lang="en-US" dirty="0" err="1"/>
              <a:t>Hfile</a:t>
            </a:r>
            <a:r>
              <a:rPr lang="en-US" dirty="0"/>
              <a:t>. </a:t>
            </a:r>
          </a:p>
        </p:txBody>
      </p:sp>
      <p:sp>
        <p:nvSpPr>
          <p:cNvPr id="6" name="Rounded Rectangle 5"/>
          <p:cNvSpPr/>
          <p:nvPr/>
        </p:nvSpPr>
        <p:spPr>
          <a:xfrm>
            <a:off x="5441387" y="2926299"/>
            <a:ext cx="1600200" cy="547493"/>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7" name="Rounded Rectangle 6"/>
          <p:cNvSpPr/>
          <p:nvPr/>
        </p:nvSpPr>
        <p:spPr>
          <a:xfrm>
            <a:off x="2798816" y="2926299"/>
            <a:ext cx="1600200" cy="547493"/>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000" dirty="0">
              <a:effectLst/>
              <a:ea typeface="ＭＳ 明朝"/>
              <a:cs typeface="Times New Roman"/>
            </a:endParaRPr>
          </a:p>
        </p:txBody>
      </p:sp>
      <p:sp>
        <p:nvSpPr>
          <p:cNvPr id="8" name="TextBox 7"/>
          <p:cNvSpPr txBox="1"/>
          <p:nvPr/>
        </p:nvSpPr>
        <p:spPr>
          <a:xfrm>
            <a:off x="5751570" y="3656565"/>
            <a:ext cx="914400" cy="369332"/>
          </a:xfrm>
          <a:prstGeom prst="rect">
            <a:avLst/>
          </a:prstGeom>
          <a:noFill/>
        </p:spPr>
        <p:txBody>
          <a:bodyPr wrap="square" rtlCol="0">
            <a:spAutoFit/>
          </a:bodyPr>
          <a:lstStyle/>
          <a:p>
            <a:pPr algn="ctr"/>
            <a:r>
              <a:rPr lang="en-US" dirty="0" err="1" smtClean="0"/>
              <a:t>Hfile</a:t>
            </a:r>
            <a:endParaRPr lang="en-US" baseline="-25000" dirty="0"/>
          </a:p>
        </p:txBody>
      </p:sp>
      <p:grpSp>
        <p:nvGrpSpPr>
          <p:cNvPr id="10" name="Group 9"/>
          <p:cNvGrpSpPr/>
          <p:nvPr/>
        </p:nvGrpSpPr>
        <p:grpSpPr>
          <a:xfrm>
            <a:off x="847767" y="2868231"/>
            <a:ext cx="1961296" cy="369332"/>
            <a:chOff x="1228298" y="4889804"/>
            <a:chExt cx="1961296" cy="656587"/>
          </a:xfrm>
        </p:grpSpPr>
        <p:cxnSp>
          <p:nvCxnSpPr>
            <p:cNvPr id="11" name="Straight Arrow Connector 10"/>
            <p:cNvCxnSpPr/>
            <p:nvPr/>
          </p:nvCxnSpPr>
          <p:spPr>
            <a:xfrm>
              <a:off x="1228298" y="5534827"/>
              <a:ext cx="1961296" cy="8409"/>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14943" y="4889804"/>
              <a:ext cx="684853" cy="656587"/>
            </a:xfrm>
            <a:prstGeom prst="rect">
              <a:avLst/>
            </a:prstGeom>
            <a:noFill/>
          </p:spPr>
          <p:txBody>
            <a:bodyPr wrap="none" rtlCol="0">
              <a:spAutoFit/>
            </a:bodyPr>
            <a:lstStyle/>
            <a:p>
              <a:r>
                <a:rPr lang="en-US" dirty="0" smtClean="0"/>
                <a:t>write</a:t>
              </a:r>
              <a:endParaRPr lang="en-US" dirty="0"/>
            </a:p>
          </p:txBody>
        </p:sp>
      </p:grpSp>
      <p:sp>
        <p:nvSpPr>
          <p:cNvPr id="13" name="Oval 12"/>
          <p:cNvSpPr/>
          <p:nvPr/>
        </p:nvSpPr>
        <p:spPr>
          <a:xfrm>
            <a:off x="4053907"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chemeClr val="bg2"/>
                </a:solidFill>
                <a:latin typeface="Arial" pitchFamily="34" charset="0"/>
                <a:cs typeface="Arial" pitchFamily="34" charset="0"/>
              </a:rPr>
              <a:t>1</a:t>
            </a:r>
            <a:endParaRPr lang="en-US" sz="1600" b="1" dirty="0" smtClean="0">
              <a:solidFill>
                <a:schemeClr val="bg2"/>
              </a:solidFill>
              <a:latin typeface="Arial" pitchFamily="34" charset="0"/>
              <a:cs typeface="Arial" pitchFamily="34" charset="0"/>
            </a:endParaRPr>
          </a:p>
        </p:txBody>
      </p:sp>
      <p:sp>
        <p:nvSpPr>
          <p:cNvPr id="15" name="TextBox 14"/>
          <p:cNvSpPr txBox="1"/>
          <p:nvPr/>
        </p:nvSpPr>
        <p:spPr>
          <a:xfrm>
            <a:off x="2915477" y="3668990"/>
            <a:ext cx="1336261" cy="369332"/>
          </a:xfrm>
          <a:prstGeom prst="rect">
            <a:avLst/>
          </a:prstGeom>
          <a:noFill/>
        </p:spPr>
        <p:txBody>
          <a:bodyPr wrap="square" rtlCol="0">
            <a:spAutoFit/>
          </a:bodyPr>
          <a:lstStyle/>
          <a:p>
            <a:pPr algn="ctr"/>
            <a:r>
              <a:rPr lang="en-US" dirty="0" err="1" smtClean="0"/>
              <a:t>MemStore</a:t>
            </a:r>
            <a:endParaRPr lang="en-US" baseline="-25000" dirty="0"/>
          </a:p>
        </p:txBody>
      </p:sp>
      <p:sp>
        <p:nvSpPr>
          <p:cNvPr id="16" name="Oval 15"/>
          <p:cNvSpPr/>
          <p:nvPr/>
        </p:nvSpPr>
        <p:spPr>
          <a:xfrm>
            <a:off x="3677322"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2</a:t>
            </a:r>
            <a:endParaRPr lang="en-US" sz="1600" b="1" dirty="0" smtClean="0">
              <a:solidFill>
                <a:srgbClr val="FFFFFF"/>
              </a:solidFill>
              <a:latin typeface="Arial" pitchFamily="34" charset="0"/>
              <a:cs typeface="Arial" pitchFamily="34" charset="0"/>
            </a:endParaRPr>
          </a:p>
        </p:txBody>
      </p:sp>
      <p:sp>
        <p:nvSpPr>
          <p:cNvPr id="17" name="Oval 16"/>
          <p:cNvSpPr/>
          <p:nvPr/>
        </p:nvSpPr>
        <p:spPr>
          <a:xfrm>
            <a:off x="3300736"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3</a:t>
            </a:r>
            <a:endParaRPr lang="en-US" sz="1600" b="1" dirty="0" smtClean="0">
              <a:solidFill>
                <a:srgbClr val="FFFFFF"/>
              </a:solidFill>
              <a:latin typeface="Arial" pitchFamily="34" charset="0"/>
              <a:cs typeface="Arial" pitchFamily="34" charset="0"/>
            </a:endParaRPr>
          </a:p>
        </p:txBody>
      </p:sp>
      <p:sp>
        <p:nvSpPr>
          <p:cNvPr id="18" name="Oval 17"/>
          <p:cNvSpPr/>
          <p:nvPr/>
        </p:nvSpPr>
        <p:spPr>
          <a:xfrm>
            <a:off x="2915477"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4</a:t>
            </a:r>
            <a:endParaRPr lang="en-US" sz="1600" b="1" dirty="0" smtClean="0">
              <a:solidFill>
                <a:srgbClr val="FFFFFF"/>
              </a:solidFill>
              <a:latin typeface="Arial" pitchFamily="34" charset="0"/>
              <a:cs typeface="Arial" pitchFamily="34" charset="0"/>
            </a:endParaRPr>
          </a:p>
        </p:txBody>
      </p:sp>
      <p:cxnSp>
        <p:nvCxnSpPr>
          <p:cNvPr id="19" name="Straight Connector 18"/>
          <p:cNvCxnSpPr/>
          <p:nvPr/>
        </p:nvCxnSpPr>
        <p:spPr>
          <a:xfrm>
            <a:off x="4773909" y="2471545"/>
            <a:ext cx="1825" cy="228600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906241" y="4482139"/>
            <a:ext cx="883174" cy="307777"/>
          </a:xfrm>
          <a:prstGeom prst="rect">
            <a:avLst/>
          </a:prstGeom>
          <a:noFill/>
        </p:spPr>
        <p:txBody>
          <a:bodyPr wrap="none" rtlCol="0">
            <a:spAutoFit/>
          </a:bodyPr>
          <a:lstStyle/>
          <a:p>
            <a:r>
              <a:rPr lang="en-US" sz="1400" b="1" dirty="0" smtClean="0">
                <a:solidFill>
                  <a:schemeClr val="tx1"/>
                </a:solidFill>
              </a:rPr>
              <a:t>memory</a:t>
            </a:r>
            <a:endParaRPr lang="en-US" sz="1400" b="1" dirty="0"/>
          </a:p>
        </p:txBody>
      </p:sp>
      <p:sp>
        <p:nvSpPr>
          <p:cNvPr id="21" name="TextBox 20"/>
          <p:cNvSpPr txBox="1"/>
          <p:nvPr/>
        </p:nvSpPr>
        <p:spPr>
          <a:xfrm>
            <a:off x="4828186" y="4491664"/>
            <a:ext cx="673394" cy="307777"/>
          </a:xfrm>
          <a:prstGeom prst="rect">
            <a:avLst/>
          </a:prstGeom>
          <a:noFill/>
        </p:spPr>
        <p:txBody>
          <a:bodyPr wrap="none" rtlCol="0">
            <a:spAutoFit/>
          </a:bodyPr>
          <a:lstStyle/>
          <a:p>
            <a:r>
              <a:rPr lang="en-US" sz="1400" b="1" dirty="0" smtClean="0">
                <a:solidFill>
                  <a:schemeClr val="tx1"/>
                </a:solidFill>
              </a:rPr>
              <a:t>HDFS</a:t>
            </a:r>
            <a:endParaRPr lang="en-US" sz="1400" b="1" dirty="0"/>
          </a:p>
        </p:txBody>
      </p:sp>
    </p:spTree>
    <p:extLst>
      <p:ext uri="{BB962C8B-B14F-4D97-AF65-F5344CB8AC3E}">
        <p14:creationId xmlns:p14="http://schemas.microsoft.com/office/powerpoint/2010/main" val="41655067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0-#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grpId="1" nodeType="clickEffect">
                                  <p:stCondLst>
                                    <p:cond delay="0"/>
                                  </p:stCondLst>
                                  <p:childTnLst>
                                    <p:animMotion origin="layout" path="M 0 0 L 0.29237 -0.00216 " pathEditMode="relative" ptsTypes="AA">
                                      <p:cBhvr>
                                        <p:cTn id="36" dur="2000" fill="hold"/>
                                        <p:tgtEl>
                                          <p:spTgt spid="13"/>
                                        </p:tgtEl>
                                        <p:attrNameLst>
                                          <p:attrName>ppt_x</p:attrName>
                                          <p:attrName>ppt_y</p:attrName>
                                        </p:attrNameLst>
                                      </p:cBhvr>
                                    </p:animMotion>
                                  </p:childTnLst>
                                </p:cTn>
                              </p:par>
                              <p:par>
                                <p:cTn id="37" presetID="0" presetClass="path" presetSubtype="0" accel="50000" decel="50000" fill="hold" grpId="1" nodeType="withEffect">
                                  <p:stCondLst>
                                    <p:cond delay="0"/>
                                  </p:stCondLst>
                                  <p:childTnLst>
                                    <p:animMotion origin="layout" path="M 0 0 L 0.29237 -0.00216 " pathEditMode="relative" ptsTypes="AA">
                                      <p:cBhvr>
                                        <p:cTn id="38" dur="2000" fill="hold"/>
                                        <p:tgtEl>
                                          <p:spTgt spid="16"/>
                                        </p:tgtEl>
                                        <p:attrNameLst>
                                          <p:attrName>ppt_x</p:attrName>
                                          <p:attrName>ppt_y</p:attrName>
                                        </p:attrNameLst>
                                      </p:cBhvr>
                                    </p:animMotion>
                                  </p:childTnLst>
                                </p:cTn>
                              </p:par>
                              <p:par>
                                <p:cTn id="39" presetID="0" presetClass="path" presetSubtype="0" accel="50000" decel="50000" fill="hold" grpId="1" nodeType="withEffect">
                                  <p:stCondLst>
                                    <p:cond delay="0"/>
                                  </p:stCondLst>
                                  <p:childTnLst>
                                    <p:animMotion origin="layout" path="M 0 0 L 0.29237 -0.00216 " pathEditMode="relative" ptsTypes="AA">
                                      <p:cBhvr>
                                        <p:cTn id="40" dur="2000" fill="hold"/>
                                        <p:tgtEl>
                                          <p:spTgt spid="17"/>
                                        </p:tgtEl>
                                        <p:attrNameLst>
                                          <p:attrName>ppt_x</p:attrName>
                                          <p:attrName>ppt_y</p:attrName>
                                        </p:attrNameLst>
                                      </p:cBhvr>
                                    </p:animMotion>
                                  </p:childTnLst>
                                </p:cTn>
                              </p:par>
                              <p:par>
                                <p:cTn id="41" presetID="0" presetClass="path" presetSubtype="0" accel="50000" decel="50000" fill="hold" grpId="1" nodeType="withEffect">
                                  <p:stCondLst>
                                    <p:cond delay="0"/>
                                  </p:stCondLst>
                                  <p:childTnLst>
                                    <p:animMotion origin="layout" path="M 0 0 L 0.29237 -0.00216 " pathEditMode="relative" ptsTypes="AA">
                                      <p:cBhvr>
                                        <p:cTn id="42" dur="2000" fill="hold"/>
                                        <p:tgtEl>
                                          <p:spTgt spid="1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3" grpId="0" animBg="1"/>
      <p:bldP spid="13" grpId="1" animBg="1"/>
      <p:bldP spid="16" grpId="0" animBg="1"/>
      <p:bldP spid="16" grpId="1" animBg="1"/>
      <p:bldP spid="17" grpId="0" animBg="1"/>
      <p:bldP spid="17" grpId="1" animBg="1"/>
      <p:bldP spid="18" grpId="0" animBg="1"/>
      <p:bldP spid="18"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99921478-9A63-450E-8942-C240FE31B1C1}" type="slidenum">
              <a:rPr lang="en-US" smtClean="0"/>
              <a:pPr/>
              <a:t>40</a:t>
            </a:fld>
            <a:endParaRPr lang="en-US"/>
          </a:p>
        </p:txBody>
      </p:sp>
      <p:pic>
        <p:nvPicPr>
          <p:cNvPr id="6" name="Picture 5" descr="Des.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09600"/>
            <a:ext cx="9144000" cy="3916498"/>
          </a:xfrm>
          <a:prstGeom prst="rect">
            <a:avLst/>
          </a:prstGeom>
        </p:spPr>
      </p:pic>
      <p:sp>
        <p:nvSpPr>
          <p:cNvPr id="7" name="Title 6"/>
          <p:cNvSpPr>
            <a:spLocks noGrp="1"/>
          </p:cNvSpPr>
          <p:nvPr>
            <p:ph type="title"/>
          </p:nvPr>
        </p:nvSpPr>
        <p:spPr/>
        <p:txBody>
          <a:bodyPr/>
          <a:lstStyle/>
          <a:p>
            <a:r>
              <a:rPr lang="en-US" dirty="0" smtClean="0"/>
              <a:t>Zoom-In Read Latency over Time</a:t>
            </a:r>
            <a:endParaRPr lang="en-US" dirty="0"/>
          </a:p>
        </p:txBody>
      </p:sp>
    </p:spTree>
    <p:extLst>
      <p:ext uri="{BB962C8B-B14F-4D97-AF65-F5344CB8AC3E}">
        <p14:creationId xmlns:p14="http://schemas.microsoft.com/office/powerpoint/2010/main" val="427749598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99921478-9A63-450E-8942-C240FE31B1C1}" type="slidenum">
              <a:rPr lang="en-US" smtClean="0"/>
              <a:pPr/>
              <a:t>41</a:t>
            </a:fld>
            <a:endParaRPr lang="en-US"/>
          </a:p>
        </p:txBody>
      </p:sp>
      <p:pic>
        <p:nvPicPr>
          <p:cNvPr id="7" name="Picture 6" descr="DesBas.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09600"/>
            <a:ext cx="9144000" cy="3916498"/>
          </a:xfrm>
          <a:prstGeom prst="rect">
            <a:avLst/>
          </a:prstGeom>
        </p:spPr>
      </p:pic>
      <p:sp>
        <p:nvSpPr>
          <p:cNvPr id="8" name="Title 6"/>
          <p:cNvSpPr txBox="1">
            <a:spLocks/>
          </p:cNvSpPr>
          <p:nvPr/>
        </p:nvSpPr>
        <p:spPr>
          <a:xfrm>
            <a:off x="287344" y="436881"/>
            <a:ext cx="8521065" cy="812482"/>
          </a:xfrm>
          <a:prstGeom prst="rect">
            <a:avLst/>
          </a:prstGeom>
        </p:spPr>
        <p:txBody>
          <a:bodyPr/>
          <a:lstStyle>
            <a:lvl1pPr algn="l" rtl="0" eaLnBrk="1" fontAlgn="base" hangingPunct="1">
              <a:spcBef>
                <a:spcPct val="0"/>
              </a:spcBef>
              <a:spcAft>
                <a:spcPct val="0"/>
              </a:spcAft>
              <a:defRPr sz="2500" b="0" kern="1200">
                <a:solidFill>
                  <a:schemeClr val="accent1"/>
                </a:solidFill>
                <a:latin typeface="+mj-lt"/>
                <a:ea typeface="+mj-ea"/>
                <a:cs typeface="+mj-cs"/>
              </a:defRPr>
            </a:lvl1pPr>
            <a:lvl2pPr algn="l" rtl="0" eaLnBrk="1" fontAlgn="base" hangingPunct="1">
              <a:spcBef>
                <a:spcPct val="0"/>
              </a:spcBef>
              <a:spcAft>
                <a:spcPct val="0"/>
              </a:spcAft>
              <a:defRPr sz="3200" b="1">
                <a:solidFill>
                  <a:srgbClr val="7B0099"/>
                </a:solidFill>
                <a:latin typeface="Arial" charset="0"/>
              </a:defRPr>
            </a:lvl2pPr>
            <a:lvl3pPr algn="l" rtl="0" eaLnBrk="1" fontAlgn="base" hangingPunct="1">
              <a:spcBef>
                <a:spcPct val="0"/>
              </a:spcBef>
              <a:spcAft>
                <a:spcPct val="0"/>
              </a:spcAft>
              <a:defRPr sz="3200" b="1">
                <a:solidFill>
                  <a:srgbClr val="7B0099"/>
                </a:solidFill>
                <a:latin typeface="Arial" charset="0"/>
              </a:defRPr>
            </a:lvl3pPr>
            <a:lvl4pPr algn="l" rtl="0" eaLnBrk="1" fontAlgn="base" hangingPunct="1">
              <a:spcBef>
                <a:spcPct val="0"/>
              </a:spcBef>
              <a:spcAft>
                <a:spcPct val="0"/>
              </a:spcAft>
              <a:defRPr sz="3200" b="1">
                <a:solidFill>
                  <a:srgbClr val="7B0099"/>
                </a:solidFill>
                <a:latin typeface="Arial" charset="0"/>
              </a:defRPr>
            </a:lvl4pPr>
            <a:lvl5pPr algn="l" rtl="0" eaLnBrk="1" fontAlgn="base" hangingPunct="1">
              <a:spcBef>
                <a:spcPct val="0"/>
              </a:spcBef>
              <a:spcAft>
                <a:spcPct val="0"/>
              </a:spcAft>
              <a:defRPr sz="3200" b="1">
                <a:solidFill>
                  <a:srgbClr val="7B0099"/>
                </a:solidFill>
                <a:latin typeface="Arial" charset="0"/>
              </a:defRPr>
            </a:lvl5pPr>
            <a:lvl6pPr marL="457200" algn="l" rtl="0" eaLnBrk="1" fontAlgn="base" hangingPunct="1">
              <a:spcBef>
                <a:spcPct val="0"/>
              </a:spcBef>
              <a:spcAft>
                <a:spcPct val="0"/>
              </a:spcAft>
              <a:defRPr sz="3600" b="1">
                <a:solidFill>
                  <a:srgbClr val="7030A0"/>
                </a:solidFill>
                <a:latin typeface="Calibri" pitchFamily="34" charset="0"/>
              </a:defRPr>
            </a:lvl6pPr>
            <a:lvl7pPr marL="914400" algn="l" rtl="0" eaLnBrk="1" fontAlgn="base" hangingPunct="1">
              <a:spcBef>
                <a:spcPct val="0"/>
              </a:spcBef>
              <a:spcAft>
                <a:spcPct val="0"/>
              </a:spcAft>
              <a:defRPr sz="3600" b="1">
                <a:solidFill>
                  <a:srgbClr val="7030A0"/>
                </a:solidFill>
                <a:latin typeface="Calibri" pitchFamily="34" charset="0"/>
              </a:defRPr>
            </a:lvl7pPr>
            <a:lvl8pPr marL="1371600" algn="l" rtl="0" eaLnBrk="1" fontAlgn="base" hangingPunct="1">
              <a:spcBef>
                <a:spcPct val="0"/>
              </a:spcBef>
              <a:spcAft>
                <a:spcPct val="0"/>
              </a:spcAft>
              <a:defRPr sz="3600" b="1">
                <a:solidFill>
                  <a:srgbClr val="7030A0"/>
                </a:solidFill>
                <a:latin typeface="Calibri" pitchFamily="34" charset="0"/>
              </a:defRPr>
            </a:lvl8pPr>
            <a:lvl9pPr marL="1828800" algn="l" rtl="0" eaLnBrk="1" fontAlgn="base" hangingPunct="1">
              <a:spcBef>
                <a:spcPct val="0"/>
              </a:spcBef>
              <a:spcAft>
                <a:spcPct val="0"/>
              </a:spcAft>
              <a:defRPr sz="3600" b="1">
                <a:solidFill>
                  <a:srgbClr val="7030A0"/>
                </a:solidFill>
                <a:latin typeface="Calibri" pitchFamily="34" charset="0"/>
              </a:defRPr>
            </a:lvl9pPr>
          </a:lstStyle>
          <a:p>
            <a:r>
              <a:rPr lang="en-US" smtClean="0"/>
              <a:t>Zoom-In Read Latency over Time</a:t>
            </a:r>
            <a:endParaRPr lang="en-US" dirty="0"/>
          </a:p>
        </p:txBody>
      </p:sp>
    </p:spTree>
    <p:extLst>
      <p:ext uri="{BB962C8B-B14F-4D97-AF65-F5344CB8AC3E}">
        <p14:creationId xmlns:p14="http://schemas.microsoft.com/office/powerpoint/2010/main" val="208972611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99921478-9A63-450E-8942-C240FE31B1C1}" type="slidenum">
              <a:rPr lang="en-US" smtClean="0"/>
              <a:pPr/>
              <a:t>42</a:t>
            </a:fld>
            <a:endParaRPr lang="en-US"/>
          </a:p>
        </p:txBody>
      </p:sp>
      <p:pic>
        <p:nvPicPr>
          <p:cNvPr id="4" name="Picture 3" descr="DefBasEag.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09600"/>
            <a:ext cx="9144000" cy="3916498"/>
          </a:xfrm>
          <a:prstGeom prst="rect">
            <a:avLst/>
          </a:prstGeom>
        </p:spPr>
      </p:pic>
      <p:sp>
        <p:nvSpPr>
          <p:cNvPr id="5" name="Title 6"/>
          <p:cNvSpPr txBox="1">
            <a:spLocks/>
          </p:cNvSpPr>
          <p:nvPr/>
        </p:nvSpPr>
        <p:spPr>
          <a:xfrm>
            <a:off x="287344" y="436881"/>
            <a:ext cx="8521065" cy="812482"/>
          </a:xfrm>
          <a:prstGeom prst="rect">
            <a:avLst/>
          </a:prstGeom>
        </p:spPr>
        <p:txBody>
          <a:bodyPr/>
          <a:lstStyle>
            <a:lvl1pPr algn="l" rtl="0" eaLnBrk="1" fontAlgn="base" hangingPunct="1">
              <a:spcBef>
                <a:spcPct val="0"/>
              </a:spcBef>
              <a:spcAft>
                <a:spcPct val="0"/>
              </a:spcAft>
              <a:defRPr sz="2500" b="0" kern="1200">
                <a:solidFill>
                  <a:schemeClr val="accent1"/>
                </a:solidFill>
                <a:latin typeface="+mj-lt"/>
                <a:ea typeface="+mj-ea"/>
                <a:cs typeface="+mj-cs"/>
              </a:defRPr>
            </a:lvl1pPr>
            <a:lvl2pPr algn="l" rtl="0" eaLnBrk="1" fontAlgn="base" hangingPunct="1">
              <a:spcBef>
                <a:spcPct val="0"/>
              </a:spcBef>
              <a:spcAft>
                <a:spcPct val="0"/>
              </a:spcAft>
              <a:defRPr sz="3200" b="1">
                <a:solidFill>
                  <a:srgbClr val="7B0099"/>
                </a:solidFill>
                <a:latin typeface="Arial" charset="0"/>
              </a:defRPr>
            </a:lvl2pPr>
            <a:lvl3pPr algn="l" rtl="0" eaLnBrk="1" fontAlgn="base" hangingPunct="1">
              <a:spcBef>
                <a:spcPct val="0"/>
              </a:spcBef>
              <a:spcAft>
                <a:spcPct val="0"/>
              </a:spcAft>
              <a:defRPr sz="3200" b="1">
                <a:solidFill>
                  <a:srgbClr val="7B0099"/>
                </a:solidFill>
                <a:latin typeface="Arial" charset="0"/>
              </a:defRPr>
            </a:lvl3pPr>
            <a:lvl4pPr algn="l" rtl="0" eaLnBrk="1" fontAlgn="base" hangingPunct="1">
              <a:spcBef>
                <a:spcPct val="0"/>
              </a:spcBef>
              <a:spcAft>
                <a:spcPct val="0"/>
              </a:spcAft>
              <a:defRPr sz="3200" b="1">
                <a:solidFill>
                  <a:srgbClr val="7B0099"/>
                </a:solidFill>
                <a:latin typeface="Arial" charset="0"/>
              </a:defRPr>
            </a:lvl4pPr>
            <a:lvl5pPr algn="l" rtl="0" eaLnBrk="1" fontAlgn="base" hangingPunct="1">
              <a:spcBef>
                <a:spcPct val="0"/>
              </a:spcBef>
              <a:spcAft>
                <a:spcPct val="0"/>
              </a:spcAft>
              <a:defRPr sz="3200" b="1">
                <a:solidFill>
                  <a:srgbClr val="7B0099"/>
                </a:solidFill>
                <a:latin typeface="Arial" charset="0"/>
              </a:defRPr>
            </a:lvl5pPr>
            <a:lvl6pPr marL="457200" algn="l" rtl="0" eaLnBrk="1" fontAlgn="base" hangingPunct="1">
              <a:spcBef>
                <a:spcPct val="0"/>
              </a:spcBef>
              <a:spcAft>
                <a:spcPct val="0"/>
              </a:spcAft>
              <a:defRPr sz="3600" b="1">
                <a:solidFill>
                  <a:srgbClr val="7030A0"/>
                </a:solidFill>
                <a:latin typeface="Calibri" pitchFamily="34" charset="0"/>
              </a:defRPr>
            </a:lvl6pPr>
            <a:lvl7pPr marL="914400" algn="l" rtl="0" eaLnBrk="1" fontAlgn="base" hangingPunct="1">
              <a:spcBef>
                <a:spcPct val="0"/>
              </a:spcBef>
              <a:spcAft>
                <a:spcPct val="0"/>
              </a:spcAft>
              <a:defRPr sz="3600" b="1">
                <a:solidFill>
                  <a:srgbClr val="7030A0"/>
                </a:solidFill>
                <a:latin typeface="Calibri" pitchFamily="34" charset="0"/>
              </a:defRPr>
            </a:lvl7pPr>
            <a:lvl8pPr marL="1371600" algn="l" rtl="0" eaLnBrk="1" fontAlgn="base" hangingPunct="1">
              <a:spcBef>
                <a:spcPct val="0"/>
              </a:spcBef>
              <a:spcAft>
                <a:spcPct val="0"/>
              </a:spcAft>
              <a:defRPr sz="3600" b="1">
                <a:solidFill>
                  <a:srgbClr val="7030A0"/>
                </a:solidFill>
                <a:latin typeface="Calibri" pitchFamily="34" charset="0"/>
              </a:defRPr>
            </a:lvl8pPr>
            <a:lvl9pPr marL="1828800" algn="l" rtl="0" eaLnBrk="1" fontAlgn="base" hangingPunct="1">
              <a:spcBef>
                <a:spcPct val="0"/>
              </a:spcBef>
              <a:spcAft>
                <a:spcPct val="0"/>
              </a:spcAft>
              <a:defRPr sz="3600" b="1">
                <a:solidFill>
                  <a:srgbClr val="7030A0"/>
                </a:solidFill>
                <a:latin typeface="Calibri" pitchFamily="34" charset="0"/>
              </a:defRPr>
            </a:lvl9pPr>
          </a:lstStyle>
          <a:p>
            <a:r>
              <a:rPr lang="en-US" smtClean="0"/>
              <a:t>Zoom-In Read Latency over Time</a:t>
            </a:r>
            <a:endParaRPr lang="en-US" dirty="0"/>
          </a:p>
        </p:txBody>
      </p:sp>
    </p:spTree>
    <p:extLst>
      <p:ext uri="{BB962C8B-B14F-4D97-AF65-F5344CB8AC3E}">
        <p14:creationId xmlns:p14="http://schemas.microsoft.com/office/powerpoint/2010/main" val="352201968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Latency</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43</a:t>
            </a:fld>
            <a:endParaRPr lang="en-US"/>
          </a:p>
        </p:txBody>
      </p:sp>
      <p:graphicFrame>
        <p:nvGraphicFramePr>
          <p:cNvPr id="6" name="Chart 5"/>
          <p:cNvGraphicFramePr>
            <a:graphicFrameLocks/>
          </p:cNvGraphicFramePr>
          <p:nvPr>
            <p:extLst>
              <p:ext uri="{D42A27DB-BD31-4B8C-83A1-F6EECF244321}">
                <p14:modId xmlns:p14="http://schemas.microsoft.com/office/powerpoint/2010/main" val="3747579286"/>
              </p:ext>
            </p:extLst>
          </p:nvPr>
        </p:nvGraphicFramePr>
        <p:xfrm>
          <a:off x="1377461" y="908539"/>
          <a:ext cx="6076461" cy="38760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0946732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a:t>
            </a:r>
            <a:r>
              <a:rPr lang="en-US" dirty="0" smtClean="0"/>
              <a:t>memory-only first optimization</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44</a:t>
            </a:fld>
            <a:endParaRPr lang="en-US"/>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normAutofit fontScale="77500" lnSpcReduction="20000"/>
          </a:bodyPr>
          <a:lstStyle/>
          <a:p>
            <a:r>
              <a:rPr lang="en-US" dirty="0" smtClean="0"/>
              <a:t>Get() retrieves </a:t>
            </a:r>
            <a:r>
              <a:rPr lang="en-US" dirty="0"/>
              <a:t>values for a specific key </a:t>
            </a:r>
            <a:r>
              <a:rPr lang="en-US" dirty="0" smtClean="0"/>
              <a:t>scanning through all </a:t>
            </a:r>
            <a:r>
              <a:rPr lang="en-US" dirty="0"/>
              <a:t>relevant stores of the </a:t>
            </a:r>
            <a:r>
              <a:rPr lang="en-US" dirty="0" smtClean="0"/>
              <a:t>region </a:t>
            </a:r>
          </a:p>
          <a:p>
            <a:pPr lvl="1"/>
            <a:r>
              <a:rPr lang="en-US" dirty="0" smtClean="0"/>
              <a:t>for </a:t>
            </a:r>
            <a:r>
              <a:rPr lang="en-US" dirty="0"/>
              <a:t>each </a:t>
            </a:r>
            <a:r>
              <a:rPr lang="en-US" dirty="0" smtClean="0"/>
              <a:t>store both </a:t>
            </a:r>
            <a:r>
              <a:rPr lang="en-US" dirty="0"/>
              <a:t>memory components (</a:t>
            </a:r>
            <a:r>
              <a:rPr lang="en-US" dirty="0" err="1" smtClean="0"/>
              <a:t>memstores</a:t>
            </a:r>
            <a:r>
              <a:rPr lang="en-US" dirty="0"/>
              <a:t> </a:t>
            </a:r>
            <a:r>
              <a:rPr lang="en-US" dirty="0" smtClean="0"/>
              <a:t>segments</a:t>
            </a:r>
            <a:r>
              <a:rPr lang="en-US" dirty="0"/>
              <a:t>) and disk </a:t>
            </a:r>
            <a:r>
              <a:rPr lang="en-US" dirty="0" smtClean="0"/>
              <a:t>components </a:t>
            </a:r>
            <a:r>
              <a:rPr lang="en-US" dirty="0"/>
              <a:t>(</a:t>
            </a:r>
            <a:r>
              <a:rPr lang="en-US" dirty="0" err="1"/>
              <a:t>hfiles</a:t>
            </a:r>
            <a:r>
              <a:rPr lang="en-US" dirty="0"/>
              <a:t>) are scanned in </a:t>
            </a:r>
            <a:r>
              <a:rPr lang="en-US" dirty="0" smtClean="0"/>
              <a:t>parallel. </a:t>
            </a:r>
          </a:p>
          <a:p>
            <a:r>
              <a:rPr lang="en-US" dirty="0" smtClean="0"/>
              <a:t>We </a:t>
            </a:r>
            <a:r>
              <a:rPr lang="en-US" dirty="0"/>
              <a:t>suggest to apply an </a:t>
            </a:r>
            <a:r>
              <a:rPr lang="en-US" dirty="0" smtClean="0"/>
              <a:t>optimization </a:t>
            </a:r>
            <a:r>
              <a:rPr lang="en-US" dirty="0"/>
              <a:t>that speculatively scans memory-only components first </a:t>
            </a:r>
            <a:r>
              <a:rPr lang="en-US" dirty="0" smtClean="0"/>
              <a:t>and only </a:t>
            </a:r>
            <a:r>
              <a:rPr lang="en-US" dirty="0"/>
              <a:t>if the result is </a:t>
            </a:r>
            <a:r>
              <a:rPr lang="en-US" dirty="0" smtClean="0"/>
              <a:t>incomplete </a:t>
            </a:r>
            <a:r>
              <a:rPr lang="en-US" dirty="0"/>
              <a:t>scans both memory and disk. We ran the mixed </a:t>
            </a:r>
            <a:r>
              <a:rPr lang="en-US" dirty="0" smtClean="0"/>
              <a:t>workload experiment </a:t>
            </a:r>
            <a:r>
              <a:rPr lang="en-US" dirty="0"/>
              <a:t>for none, </a:t>
            </a:r>
            <a:r>
              <a:rPr lang="en-US" dirty="0" smtClean="0"/>
              <a:t>basic </a:t>
            </a:r>
            <a:r>
              <a:rPr lang="en-US" dirty="0"/>
              <a:t>and eager with and without the </a:t>
            </a:r>
            <a:r>
              <a:rPr lang="en-US" dirty="0" smtClean="0"/>
              <a:t>optimization. Figure </a:t>
            </a:r>
            <a:r>
              <a:rPr lang="en-US" dirty="0"/>
              <a:t>9 presents read </a:t>
            </a:r>
            <a:r>
              <a:rPr lang="en-US" dirty="0" smtClean="0"/>
              <a:t>latency </a:t>
            </a:r>
            <a:r>
              <a:rPr lang="en-US" dirty="0"/>
              <a:t>comparison. The optimization improves the </a:t>
            </a:r>
            <a:r>
              <a:rPr lang="en-US" dirty="0" err="1"/>
              <a:t>avg</a:t>
            </a:r>
            <a:r>
              <a:rPr lang="en-US" dirty="0"/>
              <a:t> latency of </a:t>
            </a:r>
            <a:r>
              <a:rPr lang="en-US" dirty="0" smtClean="0"/>
              <a:t>none and </a:t>
            </a:r>
            <a:r>
              <a:rPr lang="en-US" dirty="0"/>
              <a:t>basic by 10% and </a:t>
            </a:r>
            <a:r>
              <a:rPr lang="en-US" dirty="0" smtClean="0"/>
              <a:t>the </a:t>
            </a:r>
            <a:r>
              <a:rPr lang="en-US" dirty="0" err="1" smtClean="0"/>
              <a:t>avg</a:t>
            </a:r>
            <a:r>
              <a:rPr lang="en-US" dirty="0" smtClean="0"/>
              <a:t> </a:t>
            </a:r>
            <a:r>
              <a:rPr lang="en-US" dirty="0"/>
              <a:t>latency of eager by 7%</a:t>
            </a:r>
            <a:r>
              <a:rPr lang="en-US" dirty="0" smtClean="0"/>
              <a:t>. Table </a:t>
            </a:r>
            <a:r>
              <a:rPr lang="en-US" dirty="0"/>
              <a:t>3 summarizes the </a:t>
            </a:r>
            <a:r>
              <a:rPr lang="en-US" dirty="0" smtClean="0"/>
              <a:t>ratio </a:t>
            </a:r>
            <a:r>
              <a:rPr lang="en-US" dirty="0"/>
              <a:t>between number of memory-only scans vs. number of full </a:t>
            </a:r>
            <a:r>
              <a:rPr lang="en-US" dirty="0" smtClean="0"/>
              <a:t>scans (</a:t>
            </a:r>
            <a:r>
              <a:rPr lang="en-US" dirty="0"/>
              <a:t>only 31%-35% of the </a:t>
            </a:r>
            <a:r>
              <a:rPr lang="en-US" dirty="0" smtClean="0"/>
              <a:t>operations </a:t>
            </a:r>
            <a:r>
              <a:rPr lang="en-US" dirty="0"/>
              <a:t>require full scan) when running with the optimization.</a:t>
            </a:r>
          </a:p>
          <a:p>
            <a:r>
              <a:rPr lang="en-US" dirty="0"/>
              <a:t>Table 4 summarizes </a:t>
            </a:r>
            <a:r>
              <a:rPr lang="en-US" dirty="0" err="1"/>
              <a:t>reduct</a:t>
            </a:r>
            <a:endParaRPr lang="en-US" dirty="0"/>
          </a:p>
          <a:p>
            <a:r>
              <a:rPr lang="en-US" dirty="0"/>
              <a:t>ion in cache accesses (70% less accesses), and cache misses</a:t>
            </a:r>
          </a:p>
          <a:p>
            <a:r>
              <a:rPr lang="en-US" dirty="0"/>
              <a:t>(40%-45% less misses) </a:t>
            </a:r>
            <a:r>
              <a:rPr lang="en-US" dirty="0" err="1"/>
              <a:t>wh</a:t>
            </a:r>
            <a:endParaRPr lang="en-US" dirty="0"/>
          </a:p>
          <a:p>
            <a:r>
              <a:rPr lang="en-US" dirty="0" err="1"/>
              <a:t>ich</a:t>
            </a:r>
            <a:r>
              <a:rPr lang="en-US" dirty="0"/>
              <a:t> lead to this improvement.</a:t>
            </a:r>
          </a:p>
          <a:p>
            <a:pPr marL="0" indent="0">
              <a:buNone/>
            </a:pPr>
            <a:endParaRPr lang="en-US" dirty="0"/>
          </a:p>
        </p:txBody>
      </p:sp>
    </p:spTree>
    <p:extLst>
      <p:ext uri="{BB962C8B-B14F-4D97-AF65-F5344CB8AC3E}">
        <p14:creationId xmlns:p14="http://schemas.microsoft.com/office/powerpoint/2010/main" val="25931870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 of eager compaction</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45</a:t>
            </a:fld>
            <a:endParaRPr lang="en-US"/>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lstStyle/>
          <a:p>
            <a:endParaRPr lang="en-US"/>
          </a:p>
        </p:txBody>
      </p:sp>
    </p:spTree>
    <p:extLst>
      <p:ext uri="{BB962C8B-B14F-4D97-AF65-F5344CB8AC3E}">
        <p14:creationId xmlns:p14="http://schemas.microsoft.com/office/powerpoint/2010/main" val="6535569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Status </a:t>
            </a:r>
            <a:r>
              <a:rPr lang="en-US" dirty="0">
                <a:hlinkClick r:id="rId2"/>
              </a:rPr>
              <a:t>Umbrella </a:t>
            </a:r>
            <a:r>
              <a:rPr lang="en-US" dirty="0" err="1">
                <a:hlinkClick r:id="rId2"/>
              </a:rPr>
              <a:t>Jira</a:t>
            </a:r>
            <a:r>
              <a:rPr lang="en-US" dirty="0">
                <a:hlinkClick r:id="rId2"/>
              </a:rPr>
              <a:t> HBASE-</a:t>
            </a:r>
            <a:r>
              <a:rPr lang="en-US" dirty="0" smtClean="0">
                <a:hlinkClick r:id="rId2"/>
              </a:rPr>
              <a:t>14918</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46</a:t>
            </a:fld>
            <a:endParaRPr lang="en-US"/>
          </a:p>
        </p:txBody>
      </p:sp>
      <p:sp>
        <p:nvSpPr>
          <p:cNvPr id="5" name="Content Placeholder 4"/>
          <p:cNvSpPr>
            <a:spLocks noGrp="1"/>
          </p:cNvSpPr>
          <p:nvPr>
            <p:ph sz="quarter" idx="18"/>
          </p:nvPr>
        </p:nvSpPr>
        <p:spPr/>
        <p:txBody>
          <a:bodyPr>
            <a:normAutofit/>
          </a:bodyPr>
          <a:lstStyle/>
          <a:p>
            <a:r>
              <a:rPr lang="en-US" dirty="0" smtClean="0">
                <a:hlinkClick r:id="rId3"/>
              </a:rPr>
              <a:t>HBASE-14919 </a:t>
            </a:r>
            <a:r>
              <a:rPr lang="en-US" dirty="0" smtClean="0"/>
              <a:t> </a:t>
            </a:r>
            <a:r>
              <a:rPr lang="en-US" dirty="0" smtClean="0">
                <a:hlinkClick r:id="rId4"/>
              </a:rPr>
              <a:t>HBASE-15016</a:t>
            </a:r>
            <a:r>
              <a:rPr lang="en-US" dirty="0" smtClean="0"/>
              <a:t> </a:t>
            </a:r>
            <a:r>
              <a:rPr lang="en-US" dirty="0" smtClean="0">
                <a:hlinkClick r:id="rId5"/>
              </a:rPr>
              <a:t>HBASE-15359 </a:t>
            </a:r>
            <a:r>
              <a:rPr lang="en-US" dirty="0" smtClean="0"/>
              <a:t>Infrastructure refactoring</a:t>
            </a:r>
          </a:p>
          <a:p>
            <a:pPr lvl="1"/>
            <a:r>
              <a:rPr lang="en-US" dirty="0" smtClean="0"/>
              <a:t>Status: committed </a:t>
            </a:r>
          </a:p>
          <a:p>
            <a:r>
              <a:rPr lang="en-US" dirty="0" smtClean="0">
                <a:hlinkClick r:id="rId6"/>
              </a:rPr>
              <a:t>HBASE-14920 </a:t>
            </a:r>
            <a:r>
              <a:rPr lang="en-US" dirty="0" smtClean="0"/>
              <a:t>new compacting </a:t>
            </a:r>
            <a:r>
              <a:rPr lang="en-US" dirty="0" err="1" smtClean="0"/>
              <a:t>memstore</a:t>
            </a:r>
            <a:endParaRPr lang="en-US" dirty="0" smtClean="0"/>
          </a:p>
          <a:p>
            <a:pPr lvl="1"/>
            <a:r>
              <a:rPr lang="en-US" dirty="0" smtClean="0"/>
              <a:t>Status: committed (!)</a:t>
            </a:r>
          </a:p>
          <a:p>
            <a:pPr lvl="1"/>
            <a:r>
              <a:rPr lang="en-US" b="1" dirty="0" err="1"/>
              <a:t>hbase</a:t>
            </a:r>
            <a:r>
              <a:rPr lang="en-US" b="1" dirty="0"/>
              <a:t>&gt; create ‘t1’, {NAME =&gt; ‘f1’</a:t>
            </a:r>
            <a:r>
              <a:rPr lang="en-US" b="1" dirty="0" smtClean="0"/>
              <a:t>, </a:t>
            </a:r>
            <a:r>
              <a:rPr lang="en-US" b="1" dirty="0" smtClean="0">
                <a:solidFill>
                  <a:srgbClr val="FF0000"/>
                </a:solidFill>
              </a:rPr>
              <a:t>IN_MEMORY_COMPACTION </a:t>
            </a:r>
            <a:r>
              <a:rPr lang="en-US" b="1" dirty="0">
                <a:solidFill>
                  <a:srgbClr val="FF0000"/>
                </a:solidFill>
              </a:rPr>
              <a:t>=&gt; </a:t>
            </a:r>
            <a:r>
              <a:rPr lang="en-US" b="1" dirty="0" smtClean="0">
                <a:solidFill>
                  <a:srgbClr val="FF0000"/>
                </a:solidFill>
              </a:rPr>
              <a:t>true</a:t>
            </a:r>
            <a:r>
              <a:rPr lang="en-US" b="1" dirty="0" smtClean="0"/>
              <a:t>}</a:t>
            </a:r>
            <a:endParaRPr lang="en-US" dirty="0" smtClean="0"/>
          </a:p>
          <a:p>
            <a:r>
              <a:rPr lang="en-US" dirty="0" smtClean="0">
                <a:hlinkClick r:id="rId7"/>
              </a:rPr>
              <a:t>HBASE</a:t>
            </a:r>
            <a:r>
              <a:rPr lang="en-US" dirty="0">
                <a:hlinkClick r:id="rId7"/>
              </a:rPr>
              <a:t>-</a:t>
            </a:r>
            <a:r>
              <a:rPr lang="en-US" dirty="0" smtClean="0">
                <a:hlinkClick r:id="rId7"/>
              </a:rPr>
              <a:t>14921</a:t>
            </a:r>
            <a:r>
              <a:rPr lang="en-US" dirty="0" smtClean="0"/>
              <a:t> index reduction</a:t>
            </a:r>
          </a:p>
          <a:p>
            <a:pPr lvl="1"/>
            <a:r>
              <a:rPr lang="en-US" dirty="0" smtClean="0"/>
              <a:t>Status: in-progress</a:t>
            </a:r>
          </a:p>
          <a:p>
            <a:r>
              <a:rPr lang="en-US" dirty="0" smtClean="0"/>
              <a:t>off</a:t>
            </a:r>
            <a:r>
              <a:rPr lang="en-US" dirty="0"/>
              <a:t>-</a:t>
            </a:r>
            <a:r>
              <a:rPr lang="en-US" dirty="0" smtClean="0"/>
              <a:t>heaping</a:t>
            </a:r>
          </a:p>
          <a:p>
            <a:pPr lvl="1"/>
            <a:r>
              <a:rPr lang="en-US" dirty="0"/>
              <a:t>f</a:t>
            </a:r>
            <a:r>
              <a:rPr lang="en-US" dirty="0" smtClean="0"/>
              <a:t>uture work</a:t>
            </a:r>
            <a:endParaRPr lang="en-US" dirty="0"/>
          </a:p>
        </p:txBody>
      </p:sp>
    </p:spTree>
    <p:extLst>
      <p:ext uri="{BB962C8B-B14F-4D97-AF65-F5344CB8AC3E}">
        <p14:creationId xmlns:p14="http://schemas.microsoft.com/office/powerpoint/2010/main" val="2930972905"/>
      </p:ext>
    </p:extLst>
  </p:cSld>
  <p:clrMapOvr>
    <a:masterClrMapping/>
  </p:clrMapOvr>
  <mc:AlternateContent xmlns:mc="http://schemas.openxmlformats.org/markup-compatibility/2006">
    <mc:Choice xmlns:p14="http://schemas.microsoft.com/office/powerpoint/2010/main" Requires="p14">
      <p:transition spd="slow" p14:dur="2000" advTm="100"/>
    </mc:Choice>
    <mc:Fallback>
      <p:transition xmlns:p14="http://schemas.microsoft.com/office/powerpoint/2010/main" spd="slow" advTm="100"/>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47</a:t>
            </a:fld>
            <a:endParaRPr lang="en-US"/>
          </a:p>
        </p:txBody>
      </p:sp>
      <p:sp>
        <p:nvSpPr>
          <p:cNvPr id="5" name="Content Placeholder 4"/>
          <p:cNvSpPr>
            <a:spLocks noGrp="1"/>
          </p:cNvSpPr>
          <p:nvPr>
            <p:ph sz="quarter" idx="18"/>
          </p:nvPr>
        </p:nvSpPr>
        <p:spPr/>
        <p:txBody>
          <a:bodyPr>
            <a:normAutofit/>
          </a:bodyPr>
          <a:lstStyle/>
          <a:p>
            <a:r>
              <a:rPr lang="en-US" dirty="0" smtClean="0"/>
              <a:t>Targeted for </a:t>
            </a:r>
            <a:r>
              <a:rPr lang="en-US" dirty="0" err="1"/>
              <a:t>HBase</a:t>
            </a:r>
            <a:r>
              <a:rPr lang="en-US" dirty="0"/>
              <a:t> </a:t>
            </a:r>
            <a:r>
              <a:rPr lang="en-US" dirty="0" smtClean="0"/>
              <a:t>2.0.0</a:t>
            </a:r>
          </a:p>
          <a:p>
            <a:r>
              <a:rPr lang="en-US" dirty="0" smtClean="0"/>
              <a:t>New design pros over default implementation</a:t>
            </a:r>
          </a:p>
          <a:p>
            <a:pPr lvl="1"/>
            <a:r>
              <a:rPr lang="en-US" dirty="0" smtClean="0"/>
              <a:t>Less </a:t>
            </a:r>
            <a:r>
              <a:rPr lang="en-US" dirty="0" smtClean="0"/>
              <a:t>compaction on disk reduces write amplification effect</a:t>
            </a:r>
          </a:p>
          <a:p>
            <a:pPr lvl="1"/>
            <a:r>
              <a:rPr lang="en-US" dirty="0" smtClean="0"/>
              <a:t>Less disk I/O and network traffic reduces load on HDFS</a:t>
            </a:r>
          </a:p>
          <a:p>
            <a:pPr lvl="1"/>
            <a:r>
              <a:rPr lang="en-US" dirty="0" smtClean="0"/>
              <a:t>New space efficient index </a:t>
            </a:r>
            <a:r>
              <a:rPr lang="en-US" dirty="0" smtClean="0"/>
              <a:t>representation</a:t>
            </a:r>
          </a:p>
          <a:p>
            <a:pPr lvl="1"/>
            <a:r>
              <a:rPr lang="en-US" dirty="0" smtClean="0"/>
              <a:t>Reducing retrieval </a:t>
            </a:r>
            <a:r>
              <a:rPr lang="en-US" dirty="0"/>
              <a:t>latency by serving (mainly) from </a:t>
            </a:r>
            <a:r>
              <a:rPr lang="en-US" dirty="0" smtClean="0"/>
              <a:t>memory</a:t>
            </a:r>
            <a:endParaRPr lang="en-US" dirty="0" smtClean="0"/>
          </a:p>
          <a:p>
            <a:pPr marL="0" indent="0">
              <a:buNone/>
            </a:pPr>
            <a:endParaRPr lang="en-US" dirty="0"/>
          </a:p>
          <a:p>
            <a:r>
              <a:rPr lang="en-US" dirty="0" smtClean="0"/>
              <a:t>We would like to thank the reviewers</a:t>
            </a:r>
            <a:endParaRPr lang="en-US" dirty="0"/>
          </a:p>
          <a:p>
            <a:pPr lvl="1"/>
            <a:r>
              <a:rPr lang="en-US" dirty="0" smtClean="0"/>
              <a:t>Michael Stack, </a:t>
            </a:r>
            <a:r>
              <a:rPr lang="en-US" dirty="0" err="1" smtClean="0"/>
              <a:t>Anoop</a:t>
            </a:r>
            <a:r>
              <a:rPr lang="en-US" dirty="0" smtClean="0"/>
              <a:t> </a:t>
            </a:r>
            <a:r>
              <a:rPr lang="en-US" dirty="0"/>
              <a:t>Sam </a:t>
            </a:r>
            <a:r>
              <a:rPr lang="en-US" dirty="0" smtClean="0"/>
              <a:t>John, </a:t>
            </a:r>
            <a:r>
              <a:rPr lang="en-US" dirty="0" err="1" smtClean="0"/>
              <a:t>Ramkrishna</a:t>
            </a:r>
            <a:r>
              <a:rPr lang="en-US" dirty="0" smtClean="0"/>
              <a:t> </a:t>
            </a:r>
            <a:r>
              <a:rPr lang="en-US" dirty="0"/>
              <a:t>s. </a:t>
            </a:r>
            <a:r>
              <a:rPr lang="en-US" dirty="0" err="1" smtClean="0"/>
              <a:t>Vasudevan</a:t>
            </a:r>
            <a:r>
              <a:rPr lang="en-US" dirty="0" smtClean="0"/>
              <a:t>, Ted </a:t>
            </a:r>
            <a:r>
              <a:rPr lang="en-US" dirty="0"/>
              <a:t>Yu</a:t>
            </a:r>
          </a:p>
          <a:p>
            <a:pPr marL="0" indent="0">
              <a:buNone/>
            </a:pPr>
            <a:endParaRPr lang="en-US" dirty="0"/>
          </a:p>
        </p:txBody>
      </p:sp>
    </p:spTree>
    <p:extLst>
      <p:ext uri="{BB962C8B-B14F-4D97-AF65-F5344CB8AC3E}">
        <p14:creationId xmlns:p14="http://schemas.microsoft.com/office/powerpoint/2010/main" val="810737105"/>
      </p:ext>
    </p:extLst>
  </p:cSld>
  <p:clrMapOvr>
    <a:masterClrMapping/>
  </p:clrMapOvr>
  <mc:AlternateContent xmlns:mc="http://schemas.openxmlformats.org/markup-compatibility/2006">
    <mc:Choice xmlns:p14="http://schemas.microsoft.com/office/powerpoint/2010/main" Requires="p14">
      <p:transition spd="slow" p14:dur="2000" advTm="117"/>
    </mc:Choice>
    <mc:Fallback>
      <p:transition xmlns:p14="http://schemas.microsoft.com/office/powerpoint/2010/main" spd="slow" advTm="117"/>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kd181973sdc.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3137" y="91864"/>
            <a:ext cx="3771978" cy="4858820"/>
          </a:xfrm>
          <a:prstGeom prst="rect">
            <a:avLst/>
          </a:prstGeom>
        </p:spPr>
      </p:pic>
      <p:sp>
        <p:nvSpPr>
          <p:cNvPr id="2" name="Title 1"/>
          <p:cNvSpPr>
            <a:spLocks noGrp="1"/>
          </p:cNvSpPr>
          <p:nvPr>
            <p:ph type="ctrTitle"/>
          </p:nvPr>
        </p:nvSpPr>
        <p:spPr>
          <a:xfrm rot="21439485">
            <a:off x="3238754" y="2471791"/>
            <a:ext cx="2253417" cy="1409512"/>
          </a:xfrm>
        </p:spPr>
        <p:txBody>
          <a:bodyPr/>
          <a:lstStyle/>
          <a:p>
            <a:r>
              <a:rPr lang="en-US" dirty="0" smtClean="0"/>
              <a:t>Thank You!</a:t>
            </a:r>
            <a:br>
              <a:rPr lang="en-US" dirty="0" smtClean="0"/>
            </a:br>
            <a:endParaRPr lang="en-US" sz="2000" dirty="0"/>
          </a:p>
        </p:txBody>
      </p:sp>
    </p:spTree>
    <p:extLst>
      <p:ext uri="{BB962C8B-B14F-4D97-AF65-F5344CB8AC3E}">
        <p14:creationId xmlns:p14="http://schemas.microsoft.com/office/powerpoint/2010/main" val="725257125"/>
      </p:ext>
    </p:extLst>
  </p:cSld>
  <p:clrMapOvr>
    <a:masterClrMapping/>
  </p:clrMapOvr>
  <mc:AlternateContent xmlns:mc="http://schemas.openxmlformats.org/markup-compatibility/2006" xmlns:p14="http://schemas.microsoft.com/office/powerpoint/2010/main">
    <mc:Choice Requires="p14">
      <p:transition spd="slow" p14:dur="2000" advTm="20"/>
    </mc:Choice>
    <mc:Fallback xmlns="">
      <p:transition xmlns:p14="http://schemas.microsoft.com/office/powerpoint/2010/main" spd="slow" advTm="2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le 20"/>
          <p:cNvSpPr/>
          <p:nvPr/>
        </p:nvSpPr>
        <p:spPr>
          <a:xfrm>
            <a:off x="5593787" y="2449248"/>
            <a:ext cx="1600200" cy="547493"/>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2" name="Title 1"/>
          <p:cNvSpPr>
            <a:spLocks noGrp="1"/>
          </p:cNvSpPr>
          <p:nvPr>
            <p:ph type="title"/>
          </p:nvPr>
        </p:nvSpPr>
        <p:spPr/>
        <p:txBody>
          <a:bodyPr/>
          <a:lstStyle/>
          <a:p>
            <a:r>
              <a:rPr lang="en-US" dirty="0"/>
              <a:t>Use the memory more efficiently </a:t>
            </a:r>
            <a:r>
              <a:rPr lang="en-US" dirty="0">
                <a:sym typeface="Wingdings"/>
              </a:rPr>
              <a:t> </a:t>
            </a:r>
            <a:r>
              <a:rPr lang="en-US" dirty="0"/>
              <a:t>less I/O </a:t>
            </a:r>
            <a:endParaRPr lang="en-US" dirty="0"/>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normAutofit/>
          </a:bodyPr>
          <a:lstStyle/>
          <a:p>
            <a:r>
              <a:rPr lang="en-US" dirty="0" smtClean="0"/>
              <a:t>Upon write request: </a:t>
            </a:r>
            <a:r>
              <a:rPr lang="en-US" dirty="0"/>
              <a:t>data is first written into the </a:t>
            </a:r>
            <a:r>
              <a:rPr lang="en-US" dirty="0" err="1" smtClean="0"/>
              <a:t>MemStore</a:t>
            </a:r>
            <a:r>
              <a:rPr lang="en-US" dirty="0"/>
              <a:t>,</a:t>
            </a:r>
            <a:r>
              <a:rPr lang="en-US" dirty="0" smtClean="0"/>
              <a:t> </a:t>
            </a:r>
            <a:r>
              <a:rPr lang="en-US" dirty="0"/>
              <a:t>when certain </a:t>
            </a:r>
            <a:r>
              <a:rPr lang="en-US" dirty="0" smtClean="0"/>
              <a:t>memory limit is met </a:t>
            </a:r>
            <a:r>
              <a:rPr lang="en-US" dirty="0" err="1" smtClean="0"/>
              <a:t>MemStore</a:t>
            </a:r>
            <a:r>
              <a:rPr lang="en-US" dirty="0" smtClean="0"/>
              <a:t> </a:t>
            </a:r>
            <a:r>
              <a:rPr lang="en-US" dirty="0"/>
              <a:t>data </a:t>
            </a:r>
            <a:r>
              <a:rPr lang="en-US" dirty="0" smtClean="0"/>
              <a:t>is flushed </a:t>
            </a:r>
            <a:r>
              <a:rPr lang="en-US" dirty="0"/>
              <a:t>into </a:t>
            </a:r>
            <a:r>
              <a:rPr lang="en-US" dirty="0" err="1" smtClean="0"/>
              <a:t>Hfile</a:t>
            </a:r>
            <a:r>
              <a:rPr lang="en-US" dirty="0" smtClean="0"/>
              <a:t>.</a:t>
            </a:r>
            <a:r>
              <a:rPr lang="en-US" dirty="0" smtClean="0"/>
              <a:t> </a:t>
            </a:r>
          </a:p>
          <a:p>
            <a:endParaRPr lang="en-US" dirty="0"/>
          </a:p>
        </p:txBody>
      </p:sp>
      <p:sp>
        <p:nvSpPr>
          <p:cNvPr id="6" name="Rounded Rectangle 5"/>
          <p:cNvSpPr/>
          <p:nvPr/>
        </p:nvSpPr>
        <p:spPr>
          <a:xfrm>
            <a:off x="5441387" y="2926299"/>
            <a:ext cx="1600200" cy="547493"/>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7" name="Rounded Rectangle 6"/>
          <p:cNvSpPr/>
          <p:nvPr/>
        </p:nvSpPr>
        <p:spPr>
          <a:xfrm>
            <a:off x="2798816" y="2926299"/>
            <a:ext cx="1600200" cy="547493"/>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000" dirty="0">
              <a:effectLst/>
              <a:ea typeface="ＭＳ 明朝"/>
              <a:cs typeface="Times New Roman"/>
            </a:endParaRPr>
          </a:p>
        </p:txBody>
      </p:sp>
      <p:sp>
        <p:nvSpPr>
          <p:cNvPr id="8" name="TextBox 7"/>
          <p:cNvSpPr txBox="1"/>
          <p:nvPr/>
        </p:nvSpPr>
        <p:spPr>
          <a:xfrm>
            <a:off x="5751570" y="3656565"/>
            <a:ext cx="914400" cy="369332"/>
          </a:xfrm>
          <a:prstGeom prst="rect">
            <a:avLst/>
          </a:prstGeom>
          <a:noFill/>
        </p:spPr>
        <p:txBody>
          <a:bodyPr wrap="square" rtlCol="0">
            <a:spAutoFit/>
          </a:bodyPr>
          <a:lstStyle/>
          <a:p>
            <a:pPr algn="ctr"/>
            <a:r>
              <a:rPr lang="en-US" dirty="0" err="1" smtClean="0"/>
              <a:t>Hfile</a:t>
            </a:r>
            <a:endParaRPr lang="en-US" baseline="-25000" dirty="0"/>
          </a:p>
        </p:txBody>
      </p:sp>
      <p:grpSp>
        <p:nvGrpSpPr>
          <p:cNvPr id="10" name="Group 9"/>
          <p:cNvGrpSpPr/>
          <p:nvPr/>
        </p:nvGrpSpPr>
        <p:grpSpPr>
          <a:xfrm>
            <a:off x="847767" y="2868231"/>
            <a:ext cx="1961296" cy="369332"/>
            <a:chOff x="1228298" y="4889804"/>
            <a:chExt cx="1961296" cy="656587"/>
          </a:xfrm>
        </p:grpSpPr>
        <p:cxnSp>
          <p:nvCxnSpPr>
            <p:cNvPr id="11" name="Straight Arrow Connector 10"/>
            <p:cNvCxnSpPr/>
            <p:nvPr/>
          </p:nvCxnSpPr>
          <p:spPr>
            <a:xfrm>
              <a:off x="1228298" y="5534827"/>
              <a:ext cx="1961296" cy="8409"/>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14943" y="4889804"/>
              <a:ext cx="684853" cy="656587"/>
            </a:xfrm>
            <a:prstGeom prst="rect">
              <a:avLst/>
            </a:prstGeom>
            <a:noFill/>
          </p:spPr>
          <p:txBody>
            <a:bodyPr wrap="none" rtlCol="0">
              <a:spAutoFit/>
            </a:bodyPr>
            <a:lstStyle/>
            <a:p>
              <a:r>
                <a:rPr lang="en-US" dirty="0" smtClean="0"/>
                <a:t>write</a:t>
              </a:r>
              <a:endParaRPr lang="en-US" dirty="0"/>
            </a:p>
          </p:txBody>
        </p:sp>
      </p:grpSp>
      <p:sp>
        <p:nvSpPr>
          <p:cNvPr id="13" name="Oval 12"/>
          <p:cNvSpPr/>
          <p:nvPr/>
        </p:nvSpPr>
        <p:spPr>
          <a:xfrm>
            <a:off x="6682141"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chemeClr val="bg2"/>
                </a:solidFill>
                <a:latin typeface="Arial" pitchFamily="34" charset="0"/>
                <a:cs typeface="Arial" pitchFamily="34" charset="0"/>
              </a:rPr>
              <a:t>1</a:t>
            </a:r>
            <a:endParaRPr lang="en-US" sz="1600" b="1" dirty="0" smtClean="0">
              <a:solidFill>
                <a:schemeClr val="bg2"/>
              </a:solidFill>
              <a:latin typeface="Arial" pitchFamily="34" charset="0"/>
              <a:cs typeface="Arial" pitchFamily="34" charset="0"/>
            </a:endParaRPr>
          </a:p>
        </p:txBody>
      </p:sp>
      <p:sp>
        <p:nvSpPr>
          <p:cNvPr id="15" name="TextBox 14"/>
          <p:cNvSpPr txBox="1"/>
          <p:nvPr/>
        </p:nvSpPr>
        <p:spPr>
          <a:xfrm>
            <a:off x="2915477" y="3668990"/>
            <a:ext cx="1336261" cy="369332"/>
          </a:xfrm>
          <a:prstGeom prst="rect">
            <a:avLst/>
          </a:prstGeom>
          <a:noFill/>
        </p:spPr>
        <p:txBody>
          <a:bodyPr wrap="square" rtlCol="0">
            <a:spAutoFit/>
          </a:bodyPr>
          <a:lstStyle/>
          <a:p>
            <a:pPr algn="ctr"/>
            <a:r>
              <a:rPr lang="en-US" dirty="0" err="1" smtClean="0"/>
              <a:t>MemStore</a:t>
            </a:r>
            <a:endParaRPr lang="en-US" baseline="-25000" dirty="0"/>
          </a:p>
        </p:txBody>
      </p:sp>
      <p:sp>
        <p:nvSpPr>
          <p:cNvPr id="16" name="Oval 15"/>
          <p:cNvSpPr/>
          <p:nvPr/>
        </p:nvSpPr>
        <p:spPr>
          <a:xfrm>
            <a:off x="6305556"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2</a:t>
            </a:r>
            <a:endParaRPr lang="en-US" sz="1600" b="1" dirty="0" smtClean="0">
              <a:solidFill>
                <a:srgbClr val="FFFFFF"/>
              </a:solidFill>
              <a:latin typeface="Arial" pitchFamily="34" charset="0"/>
              <a:cs typeface="Arial" pitchFamily="34" charset="0"/>
            </a:endParaRPr>
          </a:p>
        </p:txBody>
      </p:sp>
      <p:sp>
        <p:nvSpPr>
          <p:cNvPr id="17" name="Oval 16"/>
          <p:cNvSpPr/>
          <p:nvPr/>
        </p:nvSpPr>
        <p:spPr>
          <a:xfrm>
            <a:off x="5928970"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3</a:t>
            </a:r>
            <a:endParaRPr lang="en-US" sz="1600" b="1" dirty="0" smtClean="0">
              <a:solidFill>
                <a:srgbClr val="FFFFFF"/>
              </a:solidFill>
              <a:latin typeface="Arial" pitchFamily="34" charset="0"/>
              <a:cs typeface="Arial" pitchFamily="34" charset="0"/>
            </a:endParaRPr>
          </a:p>
        </p:txBody>
      </p:sp>
      <p:sp>
        <p:nvSpPr>
          <p:cNvPr id="18" name="Oval 17"/>
          <p:cNvSpPr/>
          <p:nvPr/>
        </p:nvSpPr>
        <p:spPr>
          <a:xfrm>
            <a:off x="5543711"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4</a:t>
            </a:r>
            <a:endParaRPr lang="en-US" sz="1600" b="1" dirty="0" smtClean="0">
              <a:solidFill>
                <a:srgbClr val="FFFFFF"/>
              </a:solidFill>
              <a:latin typeface="Arial" pitchFamily="34" charset="0"/>
              <a:cs typeface="Arial" pitchFamily="34" charset="0"/>
            </a:endParaRPr>
          </a:p>
        </p:txBody>
      </p:sp>
      <p:sp>
        <p:nvSpPr>
          <p:cNvPr id="19" name="Oval 18"/>
          <p:cNvSpPr/>
          <p:nvPr/>
        </p:nvSpPr>
        <p:spPr>
          <a:xfrm>
            <a:off x="3875017" y="3137489"/>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5</a:t>
            </a:r>
            <a:endParaRPr lang="en-US" sz="1600" b="1" dirty="0" smtClean="0">
              <a:solidFill>
                <a:srgbClr val="FFFFFF"/>
              </a:solidFill>
              <a:latin typeface="Arial" pitchFamily="34" charset="0"/>
              <a:cs typeface="Arial" pitchFamily="34" charset="0"/>
            </a:endParaRPr>
          </a:p>
        </p:txBody>
      </p:sp>
      <p:sp>
        <p:nvSpPr>
          <p:cNvPr id="20" name="Oval 19"/>
          <p:cNvSpPr/>
          <p:nvPr/>
        </p:nvSpPr>
        <p:spPr>
          <a:xfrm>
            <a:off x="3158120" y="3144303"/>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6</a:t>
            </a:r>
            <a:endParaRPr lang="en-US" sz="1600" b="1" dirty="0" smtClean="0">
              <a:solidFill>
                <a:srgbClr val="FFFFFF"/>
              </a:solidFill>
              <a:latin typeface="Arial" pitchFamily="34" charset="0"/>
              <a:cs typeface="Arial" pitchFamily="34" charset="0"/>
            </a:endParaRPr>
          </a:p>
        </p:txBody>
      </p:sp>
      <p:cxnSp>
        <p:nvCxnSpPr>
          <p:cNvPr id="22" name="Straight Connector 21"/>
          <p:cNvCxnSpPr/>
          <p:nvPr/>
        </p:nvCxnSpPr>
        <p:spPr>
          <a:xfrm>
            <a:off x="4773909" y="2471545"/>
            <a:ext cx="1825" cy="228600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906241" y="4482139"/>
            <a:ext cx="883174" cy="307777"/>
          </a:xfrm>
          <a:prstGeom prst="rect">
            <a:avLst/>
          </a:prstGeom>
          <a:noFill/>
        </p:spPr>
        <p:txBody>
          <a:bodyPr wrap="none" rtlCol="0">
            <a:spAutoFit/>
          </a:bodyPr>
          <a:lstStyle/>
          <a:p>
            <a:r>
              <a:rPr lang="en-US" sz="1400" b="1" dirty="0" smtClean="0">
                <a:solidFill>
                  <a:schemeClr val="tx1"/>
                </a:solidFill>
              </a:rPr>
              <a:t>memory</a:t>
            </a:r>
            <a:endParaRPr lang="en-US" sz="1400" b="1" dirty="0"/>
          </a:p>
        </p:txBody>
      </p:sp>
      <p:sp>
        <p:nvSpPr>
          <p:cNvPr id="24" name="TextBox 23"/>
          <p:cNvSpPr txBox="1"/>
          <p:nvPr/>
        </p:nvSpPr>
        <p:spPr>
          <a:xfrm>
            <a:off x="4828186" y="4491664"/>
            <a:ext cx="673394" cy="307777"/>
          </a:xfrm>
          <a:prstGeom prst="rect">
            <a:avLst/>
          </a:prstGeom>
          <a:noFill/>
        </p:spPr>
        <p:txBody>
          <a:bodyPr wrap="none" rtlCol="0">
            <a:spAutoFit/>
          </a:bodyPr>
          <a:lstStyle/>
          <a:p>
            <a:r>
              <a:rPr lang="en-US" sz="1400" b="1" dirty="0" smtClean="0">
                <a:solidFill>
                  <a:schemeClr val="tx1"/>
                </a:solidFill>
              </a:rPr>
              <a:t>HDFS</a:t>
            </a:r>
            <a:endParaRPr lang="en-US" sz="1400" b="1" dirty="0"/>
          </a:p>
        </p:txBody>
      </p:sp>
    </p:spTree>
    <p:extLst>
      <p:ext uri="{BB962C8B-B14F-4D97-AF65-F5344CB8AC3E}">
        <p14:creationId xmlns:p14="http://schemas.microsoft.com/office/powerpoint/2010/main" val="25462651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1" nodeType="clickEffect">
                                  <p:stCondLst>
                                    <p:cond delay="0"/>
                                  </p:stCondLst>
                                  <p:childTnLst>
                                    <p:animMotion origin="layout" path="M 2.77778E-7 -9.50031E-7 L 0.28872 -0.10672 " pathEditMode="relative" rAng="0" ptsTypes="AA">
                                      <p:cBhvr>
                                        <p:cTn id="18" dur="2000" fill="hold"/>
                                        <p:tgtEl>
                                          <p:spTgt spid="19"/>
                                        </p:tgtEl>
                                        <p:attrNameLst>
                                          <p:attrName>ppt_x</p:attrName>
                                          <p:attrName>ppt_y</p:attrName>
                                        </p:attrNameLst>
                                      </p:cBhvr>
                                      <p:rCtr x="14427" y="-5336"/>
                                    </p:animMotion>
                                  </p:childTnLst>
                                </p:cTn>
                              </p:par>
                              <p:par>
                                <p:cTn id="19" presetID="0" presetClass="path" presetSubtype="0" accel="50000" decel="50000" fill="hold" grpId="1" nodeType="withEffect">
                                  <p:stCondLst>
                                    <p:cond delay="0"/>
                                  </p:stCondLst>
                                  <p:childTnLst>
                                    <p:animMotion origin="layout" path="M 2.5E-6 -3.2079E-6 L 0.296 -0.10826 " pathEditMode="relative" rAng="0" ptsTypes="AA">
                                      <p:cBhvr>
                                        <p:cTn id="20" dur="2000" fill="hold"/>
                                        <p:tgtEl>
                                          <p:spTgt spid="20"/>
                                        </p:tgtEl>
                                        <p:attrNameLst>
                                          <p:attrName>ppt_x</p:attrName>
                                          <p:attrName>ppt_y</p:attrName>
                                        </p:attrNameLst>
                                      </p:cBhvr>
                                      <p:rCtr x="14792" y="-5429"/>
                                    </p:animMotion>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9" grpId="0" animBg="1"/>
      <p:bldP spid="19" grpId="1" animBg="1"/>
      <p:bldP spid="20" grpId="0" animBg="1"/>
      <p:bldP spid="2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the memory more efficiently </a:t>
            </a:r>
            <a:r>
              <a:rPr lang="en-US" dirty="0">
                <a:sym typeface="Wingdings"/>
              </a:rPr>
              <a:t> </a:t>
            </a:r>
            <a:r>
              <a:rPr lang="en-US" dirty="0"/>
              <a:t>less I/O </a:t>
            </a:r>
            <a:endParaRPr lang="en-US" dirty="0"/>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normAutofit/>
          </a:bodyPr>
          <a:lstStyle/>
          <a:p>
            <a:r>
              <a:rPr lang="en-US" dirty="0" smtClean="0"/>
              <a:t>Due to efficient usage we let </a:t>
            </a:r>
            <a:r>
              <a:rPr lang="en-US" dirty="0" err="1" smtClean="0"/>
              <a:t>MemStore</a:t>
            </a:r>
            <a:r>
              <a:rPr lang="en-US" dirty="0" smtClean="0"/>
              <a:t> to keep more data in the same limited memory, so less flushes to disk are required</a:t>
            </a:r>
            <a:endParaRPr lang="en-US" dirty="0" smtClean="0"/>
          </a:p>
          <a:p>
            <a:endParaRPr lang="en-US" dirty="0"/>
          </a:p>
        </p:txBody>
      </p:sp>
      <p:sp>
        <p:nvSpPr>
          <p:cNvPr id="6" name="Rounded Rectangle 5"/>
          <p:cNvSpPr/>
          <p:nvPr/>
        </p:nvSpPr>
        <p:spPr>
          <a:xfrm>
            <a:off x="5441387" y="2926299"/>
            <a:ext cx="1600200" cy="547493"/>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200" dirty="0">
              <a:effectLst/>
              <a:ea typeface="ＭＳ 明朝"/>
              <a:cs typeface="Times New Roman"/>
            </a:endParaRPr>
          </a:p>
        </p:txBody>
      </p:sp>
      <p:sp>
        <p:nvSpPr>
          <p:cNvPr id="7" name="Rounded Rectangle 6"/>
          <p:cNvSpPr/>
          <p:nvPr/>
        </p:nvSpPr>
        <p:spPr>
          <a:xfrm>
            <a:off x="2798816" y="2926299"/>
            <a:ext cx="1600200" cy="547493"/>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endParaRPr lang="en-US" sz="1000" dirty="0">
              <a:effectLst/>
              <a:ea typeface="ＭＳ 明朝"/>
              <a:cs typeface="Times New Roman"/>
            </a:endParaRPr>
          </a:p>
        </p:txBody>
      </p:sp>
      <p:sp>
        <p:nvSpPr>
          <p:cNvPr id="8" name="TextBox 7"/>
          <p:cNvSpPr txBox="1"/>
          <p:nvPr/>
        </p:nvSpPr>
        <p:spPr>
          <a:xfrm>
            <a:off x="5751570" y="3656565"/>
            <a:ext cx="914400" cy="369332"/>
          </a:xfrm>
          <a:prstGeom prst="rect">
            <a:avLst/>
          </a:prstGeom>
          <a:noFill/>
        </p:spPr>
        <p:txBody>
          <a:bodyPr wrap="square" rtlCol="0">
            <a:spAutoFit/>
          </a:bodyPr>
          <a:lstStyle/>
          <a:p>
            <a:pPr algn="ctr"/>
            <a:r>
              <a:rPr lang="en-US" dirty="0" err="1" smtClean="0"/>
              <a:t>Hfile</a:t>
            </a:r>
            <a:endParaRPr lang="en-US" baseline="-25000" dirty="0"/>
          </a:p>
        </p:txBody>
      </p:sp>
      <p:grpSp>
        <p:nvGrpSpPr>
          <p:cNvPr id="10" name="Group 9"/>
          <p:cNvGrpSpPr/>
          <p:nvPr/>
        </p:nvGrpSpPr>
        <p:grpSpPr>
          <a:xfrm>
            <a:off x="847767" y="2868231"/>
            <a:ext cx="1961296" cy="369332"/>
            <a:chOff x="1228298" y="4889804"/>
            <a:chExt cx="1961296" cy="656587"/>
          </a:xfrm>
        </p:grpSpPr>
        <p:cxnSp>
          <p:nvCxnSpPr>
            <p:cNvPr id="11" name="Straight Arrow Connector 10"/>
            <p:cNvCxnSpPr/>
            <p:nvPr/>
          </p:nvCxnSpPr>
          <p:spPr>
            <a:xfrm>
              <a:off x="1228298" y="5534827"/>
              <a:ext cx="1961296" cy="8409"/>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14943" y="4889804"/>
              <a:ext cx="684853" cy="656587"/>
            </a:xfrm>
            <a:prstGeom prst="rect">
              <a:avLst/>
            </a:prstGeom>
            <a:noFill/>
          </p:spPr>
          <p:txBody>
            <a:bodyPr wrap="none" rtlCol="0">
              <a:spAutoFit/>
            </a:bodyPr>
            <a:lstStyle/>
            <a:p>
              <a:r>
                <a:rPr lang="en-US" dirty="0" smtClean="0"/>
                <a:t>write</a:t>
              </a:r>
              <a:endParaRPr lang="en-US" dirty="0"/>
            </a:p>
          </p:txBody>
        </p:sp>
      </p:grpSp>
      <p:sp>
        <p:nvSpPr>
          <p:cNvPr id="13" name="Oval 12"/>
          <p:cNvSpPr/>
          <p:nvPr/>
        </p:nvSpPr>
        <p:spPr>
          <a:xfrm>
            <a:off x="4053907"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1</a:t>
            </a:r>
            <a:endParaRPr lang="en-US" sz="1600" b="1" dirty="0" smtClean="0">
              <a:solidFill>
                <a:srgbClr val="FFFFFF"/>
              </a:solidFill>
              <a:latin typeface="Arial" pitchFamily="34" charset="0"/>
              <a:cs typeface="Arial" pitchFamily="34" charset="0"/>
            </a:endParaRPr>
          </a:p>
        </p:txBody>
      </p:sp>
      <p:sp>
        <p:nvSpPr>
          <p:cNvPr id="15" name="TextBox 14"/>
          <p:cNvSpPr txBox="1"/>
          <p:nvPr/>
        </p:nvSpPr>
        <p:spPr>
          <a:xfrm>
            <a:off x="2915477" y="3668990"/>
            <a:ext cx="1336261" cy="369332"/>
          </a:xfrm>
          <a:prstGeom prst="rect">
            <a:avLst/>
          </a:prstGeom>
          <a:noFill/>
        </p:spPr>
        <p:txBody>
          <a:bodyPr wrap="square" rtlCol="0">
            <a:spAutoFit/>
          </a:bodyPr>
          <a:lstStyle/>
          <a:p>
            <a:pPr algn="ctr"/>
            <a:r>
              <a:rPr lang="en-US" dirty="0" err="1" smtClean="0"/>
              <a:t>MemStore</a:t>
            </a:r>
            <a:endParaRPr lang="en-US" baseline="-25000" dirty="0"/>
          </a:p>
        </p:txBody>
      </p:sp>
      <p:sp>
        <p:nvSpPr>
          <p:cNvPr id="16" name="Oval 15"/>
          <p:cNvSpPr/>
          <p:nvPr/>
        </p:nvSpPr>
        <p:spPr>
          <a:xfrm>
            <a:off x="3677322"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2</a:t>
            </a:r>
            <a:endParaRPr lang="en-US" sz="1600" b="1" dirty="0" smtClean="0">
              <a:solidFill>
                <a:srgbClr val="FFFFFF"/>
              </a:solidFill>
              <a:latin typeface="Arial" pitchFamily="34" charset="0"/>
              <a:cs typeface="Arial" pitchFamily="34" charset="0"/>
            </a:endParaRPr>
          </a:p>
        </p:txBody>
      </p:sp>
      <p:sp>
        <p:nvSpPr>
          <p:cNvPr id="17" name="Oval 16"/>
          <p:cNvSpPr/>
          <p:nvPr/>
        </p:nvSpPr>
        <p:spPr>
          <a:xfrm>
            <a:off x="3300736"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3</a:t>
            </a:r>
            <a:endParaRPr lang="en-US" sz="1600" b="1" dirty="0" smtClean="0">
              <a:solidFill>
                <a:srgbClr val="FFFFFF"/>
              </a:solidFill>
              <a:latin typeface="Arial" pitchFamily="34" charset="0"/>
              <a:cs typeface="Arial" pitchFamily="34" charset="0"/>
            </a:endParaRPr>
          </a:p>
        </p:txBody>
      </p:sp>
      <p:sp>
        <p:nvSpPr>
          <p:cNvPr id="18" name="Oval 17"/>
          <p:cNvSpPr/>
          <p:nvPr/>
        </p:nvSpPr>
        <p:spPr>
          <a:xfrm>
            <a:off x="2915477" y="312864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4</a:t>
            </a:r>
            <a:endParaRPr lang="en-US" sz="1600" b="1" dirty="0" smtClean="0">
              <a:solidFill>
                <a:srgbClr val="FFFFFF"/>
              </a:solidFill>
              <a:latin typeface="Arial" pitchFamily="34" charset="0"/>
              <a:cs typeface="Arial" pitchFamily="34" charset="0"/>
            </a:endParaRPr>
          </a:p>
        </p:txBody>
      </p:sp>
      <p:sp>
        <p:nvSpPr>
          <p:cNvPr id="19" name="Oval 18"/>
          <p:cNvSpPr/>
          <p:nvPr/>
        </p:nvSpPr>
        <p:spPr>
          <a:xfrm>
            <a:off x="3875017" y="2949758"/>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5</a:t>
            </a:r>
            <a:endParaRPr lang="en-US" sz="1600" b="1" dirty="0" smtClean="0">
              <a:solidFill>
                <a:srgbClr val="FFFFFF"/>
              </a:solidFill>
              <a:latin typeface="Arial" pitchFamily="34" charset="0"/>
              <a:cs typeface="Arial" pitchFamily="34" charset="0"/>
            </a:endParaRPr>
          </a:p>
        </p:txBody>
      </p:sp>
      <p:sp>
        <p:nvSpPr>
          <p:cNvPr id="20" name="Oval 19"/>
          <p:cNvSpPr/>
          <p:nvPr/>
        </p:nvSpPr>
        <p:spPr>
          <a:xfrm>
            <a:off x="3158120" y="2956572"/>
            <a:ext cx="285231" cy="2871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tlCol="0" anchor="t">
            <a:normAutofit fontScale="55000" lnSpcReduction="20000"/>
          </a:bodyPr>
          <a:lstStyle/>
          <a:p>
            <a:pPr algn="ctr"/>
            <a:r>
              <a:rPr lang="en-US" sz="1600" b="1" dirty="0" smtClean="0">
                <a:solidFill>
                  <a:srgbClr val="FFFFFF"/>
                </a:solidFill>
                <a:latin typeface="Arial" pitchFamily="34" charset="0"/>
                <a:cs typeface="Arial" pitchFamily="34" charset="0"/>
              </a:rPr>
              <a:t>6</a:t>
            </a:r>
            <a:endParaRPr lang="en-US" sz="1600" b="1" dirty="0" smtClean="0">
              <a:solidFill>
                <a:srgbClr val="FFFFFF"/>
              </a:solidFill>
              <a:latin typeface="Arial" pitchFamily="34" charset="0"/>
              <a:cs typeface="Arial" pitchFamily="34" charset="0"/>
            </a:endParaRPr>
          </a:p>
        </p:txBody>
      </p:sp>
      <p:cxnSp>
        <p:nvCxnSpPr>
          <p:cNvPr id="21" name="Straight Connector 20"/>
          <p:cNvCxnSpPr/>
          <p:nvPr/>
        </p:nvCxnSpPr>
        <p:spPr>
          <a:xfrm>
            <a:off x="4773909" y="2471545"/>
            <a:ext cx="1825" cy="228600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3906241" y="4482139"/>
            <a:ext cx="883174" cy="307777"/>
          </a:xfrm>
          <a:prstGeom prst="rect">
            <a:avLst/>
          </a:prstGeom>
          <a:noFill/>
        </p:spPr>
        <p:txBody>
          <a:bodyPr wrap="none" rtlCol="0">
            <a:spAutoFit/>
          </a:bodyPr>
          <a:lstStyle/>
          <a:p>
            <a:r>
              <a:rPr lang="en-US" sz="1400" b="1" dirty="0" smtClean="0">
                <a:solidFill>
                  <a:schemeClr val="tx1"/>
                </a:solidFill>
              </a:rPr>
              <a:t>memory</a:t>
            </a:r>
            <a:endParaRPr lang="en-US" sz="1400" b="1" dirty="0"/>
          </a:p>
        </p:txBody>
      </p:sp>
      <p:sp>
        <p:nvSpPr>
          <p:cNvPr id="23" name="TextBox 22"/>
          <p:cNvSpPr txBox="1"/>
          <p:nvPr/>
        </p:nvSpPr>
        <p:spPr>
          <a:xfrm>
            <a:off x="4828186" y="4491664"/>
            <a:ext cx="673394" cy="307777"/>
          </a:xfrm>
          <a:prstGeom prst="rect">
            <a:avLst/>
          </a:prstGeom>
          <a:noFill/>
        </p:spPr>
        <p:txBody>
          <a:bodyPr wrap="none" rtlCol="0">
            <a:spAutoFit/>
          </a:bodyPr>
          <a:lstStyle/>
          <a:p>
            <a:r>
              <a:rPr lang="en-US" sz="1400" b="1" dirty="0" smtClean="0">
                <a:solidFill>
                  <a:schemeClr val="tx1"/>
                </a:solidFill>
              </a:rPr>
              <a:t>HDFS</a:t>
            </a:r>
            <a:endParaRPr lang="en-US" sz="1400" b="1" dirty="0"/>
          </a:p>
        </p:txBody>
      </p:sp>
    </p:spTree>
    <p:extLst>
      <p:ext uri="{BB962C8B-B14F-4D97-AF65-F5344CB8AC3E}">
        <p14:creationId xmlns:p14="http://schemas.microsoft.com/office/powerpoint/2010/main" val="38801476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0-#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0-#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grpId="1" nodeType="clickEffect">
                                  <p:stCondLst>
                                    <p:cond delay="0"/>
                                  </p:stCondLst>
                                  <p:childTnLst>
                                    <p:animMotion origin="layout" path="M 0 0 L 0.29237 -0.00216 " pathEditMode="relative" ptsTypes="AA">
                                      <p:cBhvr>
                                        <p:cTn id="48" dur="2000" fill="hold"/>
                                        <p:tgtEl>
                                          <p:spTgt spid="13"/>
                                        </p:tgtEl>
                                        <p:attrNameLst>
                                          <p:attrName>ppt_x</p:attrName>
                                          <p:attrName>ppt_y</p:attrName>
                                        </p:attrNameLst>
                                      </p:cBhvr>
                                    </p:animMotion>
                                  </p:childTnLst>
                                </p:cTn>
                              </p:par>
                              <p:par>
                                <p:cTn id="49" presetID="0" presetClass="path" presetSubtype="0" accel="50000" decel="50000" fill="hold" grpId="1" nodeType="withEffect">
                                  <p:stCondLst>
                                    <p:cond delay="0"/>
                                  </p:stCondLst>
                                  <p:childTnLst>
                                    <p:animMotion origin="layout" path="M 0 0 L 0.29237 -0.00216 " pathEditMode="relative" ptsTypes="AA">
                                      <p:cBhvr>
                                        <p:cTn id="50" dur="2000" fill="hold"/>
                                        <p:tgtEl>
                                          <p:spTgt spid="16"/>
                                        </p:tgtEl>
                                        <p:attrNameLst>
                                          <p:attrName>ppt_x</p:attrName>
                                          <p:attrName>ppt_y</p:attrName>
                                        </p:attrNameLst>
                                      </p:cBhvr>
                                    </p:animMotion>
                                  </p:childTnLst>
                                </p:cTn>
                              </p:par>
                              <p:par>
                                <p:cTn id="51" presetID="0" presetClass="path" presetSubtype="0" accel="50000" decel="50000" fill="hold" grpId="1" nodeType="withEffect">
                                  <p:stCondLst>
                                    <p:cond delay="0"/>
                                  </p:stCondLst>
                                  <p:childTnLst>
                                    <p:animMotion origin="layout" path="M 0 0 L 0.29237 -0.00216 " pathEditMode="relative" ptsTypes="AA">
                                      <p:cBhvr>
                                        <p:cTn id="52" dur="2000" fill="hold"/>
                                        <p:tgtEl>
                                          <p:spTgt spid="17"/>
                                        </p:tgtEl>
                                        <p:attrNameLst>
                                          <p:attrName>ppt_x</p:attrName>
                                          <p:attrName>ppt_y</p:attrName>
                                        </p:attrNameLst>
                                      </p:cBhvr>
                                    </p:animMotion>
                                  </p:childTnLst>
                                </p:cTn>
                              </p:par>
                              <p:par>
                                <p:cTn id="53" presetID="0" presetClass="path" presetSubtype="0" accel="50000" decel="50000" fill="hold" grpId="1" nodeType="withEffect">
                                  <p:stCondLst>
                                    <p:cond delay="0"/>
                                  </p:stCondLst>
                                  <p:childTnLst>
                                    <p:animMotion origin="layout" path="M 0 0 L 0.29237 -0.00216 " pathEditMode="relative" ptsTypes="AA">
                                      <p:cBhvr>
                                        <p:cTn id="54" dur="2000" fill="hold"/>
                                        <p:tgtEl>
                                          <p:spTgt spid="18"/>
                                        </p:tgtEl>
                                        <p:attrNameLst>
                                          <p:attrName>ppt_x</p:attrName>
                                          <p:attrName>ppt_y</p:attrName>
                                        </p:attrNameLst>
                                      </p:cBhvr>
                                    </p:animMotion>
                                  </p:childTnLst>
                                </p:cTn>
                              </p:par>
                              <p:par>
                                <p:cTn id="55" presetID="0" presetClass="path" presetSubtype="0" accel="50000" decel="50000" fill="hold" grpId="1" nodeType="withEffect">
                                  <p:stCondLst>
                                    <p:cond delay="0"/>
                                  </p:stCondLst>
                                  <p:childTnLst>
                                    <p:animMotion origin="layout" path="M 0 0 L 0.29237 -0.00216 " pathEditMode="relative" ptsTypes="AA">
                                      <p:cBhvr>
                                        <p:cTn id="56" dur="2000" fill="hold"/>
                                        <p:tgtEl>
                                          <p:spTgt spid="19"/>
                                        </p:tgtEl>
                                        <p:attrNameLst>
                                          <p:attrName>ppt_x</p:attrName>
                                          <p:attrName>ppt_y</p:attrName>
                                        </p:attrNameLst>
                                      </p:cBhvr>
                                    </p:animMotion>
                                  </p:childTnLst>
                                </p:cTn>
                              </p:par>
                              <p:par>
                                <p:cTn id="57" presetID="0" presetClass="path" presetSubtype="0" accel="50000" decel="50000" fill="hold" grpId="1" nodeType="withEffect">
                                  <p:stCondLst>
                                    <p:cond delay="0"/>
                                  </p:stCondLst>
                                  <p:childTnLst>
                                    <p:animMotion origin="layout" path="M 0 0 L 0.29237 -0.00216 " pathEditMode="relative" ptsTypes="AA">
                                      <p:cBhvr>
                                        <p:cTn id="58" dur="2000" fill="hold"/>
                                        <p:tgtEl>
                                          <p:spTgt spid="2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3" grpId="0" animBg="1"/>
      <p:bldP spid="13"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Prolong in-memory lifetime, before flushing to disk </a:t>
            </a:r>
          </a:p>
        </p:txBody>
      </p:sp>
      <p:sp>
        <p:nvSpPr>
          <p:cNvPr id="3" name="Slide Number Placeholder 2"/>
          <p:cNvSpPr>
            <a:spLocks noGrp="1"/>
          </p:cNvSpPr>
          <p:nvPr>
            <p:ph type="sldNum" sz="quarter" idx="15"/>
          </p:nvPr>
        </p:nvSpPr>
        <p:spPr/>
        <p:txBody>
          <a:bodyPr/>
          <a:lstStyle/>
          <a:p>
            <a:fld id="{99921478-9A63-450E-8942-C240FE31B1C1}" type="slidenum">
              <a:rPr lang="en-US" smtClean="0"/>
              <a:pPr/>
              <a:t>7</a:t>
            </a:fld>
            <a:endParaRPr lang="en-US"/>
          </a:p>
        </p:txBody>
      </p:sp>
      <p:sp>
        <p:nvSpPr>
          <p:cNvPr id="4" name="Footer Placeholder 3"/>
          <p:cNvSpPr>
            <a:spLocks noGrp="1"/>
          </p:cNvSpPr>
          <p:nvPr>
            <p:ph type="ftr" sz="quarter" idx="16"/>
          </p:nvPr>
        </p:nvSpPr>
        <p:spPr/>
        <p:txBody>
          <a:bodyPr/>
          <a:lstStyle/>
          <a:p>
            <a:endParaRPr lang="en-US" dirty="0"/>
          </a:p>
        </p:txBody>
      </p:sp>
      <p:sp>
        <p:nvSpPr>
          <p:cNvPr id="5" name="Content Placeholder 4"/>
          <p:cNvSpPr>
            <a:spLocks noGrp="1"/>
          </p:cNvSpPr>
          <p:nvPr>
            <p:ph sz="quarter" idx="18"/>
          </p:nvPr>
        </p:nvSpPr>
        <p:spPr/>
        <p:txBody>
          <a:bodyPr/>
          <a:lstStyle/>
          <a:p>
            <a:r>
              <a:rPr lang="en-US" dirty="0" smtClean="0"/>
              <a:t>Reduce amount of new </a:t>
            </a:r>
            <a:r>
              <a:rPr lang="en-US" dirty="0" err="1" smtClean="0"/>
              <a:t>Hfiles</a:t>
            </a:r>
            <a:endParaRPr lang="en-US" dirty="0" smtClean="0"/>
          </a:p>
          <a:p>
            <a:r>
              <a:rPr lang="en-US" dirty="0" smtClean="0"/>
              <a:t>Reduce write amplification effect (overall I/O)</a:t>
            </a:r>
          </a:p>
          <a:p>
            <a:r>
              <a:rPr lang="en-US" dirty="0" smtClean="0"/>
              <a:t>Reduce retrieval latencies</a:t>
            </a:r>
          </a:p>
          <a:p>
            <a:endParaRPr lang="en-US" dirty="0"/>
          </a:p>
        </p:txBody>
      </p:sp>
    </p:spTree>
    <p:extLst>
      <p:ext uri="{BB962C8B-B14F-4D97-AF65-F5344CB8AC3E}">
        <p14:creationId xmlns:p14="http://schemas.microsoft.com/office/powerpoint/2010/main" val="8323417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HBase</a:t>
            </a:r>
            <a:r>
              <a:rPr lang="en-US" dirty="0" smtClean="0"/>
              <a:t> Accelerated: Two Basic Ideas</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8</a:t>
            </a:fld>
            <a:endParaRPr lang="en-US"/>
          </a:p>
        </p:txBody>
      </p:sp>
      <p:sp>
        <p:nvSpPr>
          <p:cNvPr id="5" name="Content Placeholder 4"/>
          <p:cNvSpPr>
            <a:spLocks noGrp="1"/>
          </p:cNvSpPr>
          <p:nvPr>
            <p:ph sz="quarter" idx="18"/>
          </p:nvPr>
        </p:nvSpPr>
        <p:spPr>
          <a:xfrm>
            <a:off x="516573" y="1204090"/>
            <a:ext cx="8301990" cy="3540796"/>
          </a:xfrm>
        </p:spPr>
        <p:txBody>
          <a:bodyPr>
            <a:normAutofit/>
          </a:bodyPr>
          <a:lstStyle/>
          <a:p>
            <a:pPr marL="0" indent="0">
              <a:buNone/>
            </a:pPr>
            <a:r>
              <a:rPr lang="en-US" sz="2300" b="1" dirty="0" smtClean="0">
                <a:solidFill>
                  <a:srgbClr val="370080"/>
                </a:solidFill>
              </a:rPr>
              <a:t>In</a:t>
            </a:r>
            <a:r>
              <a:rPr lang="en-US" sz="2300" b="1" dirty="0">
                <a:solidFill>
                  <a:srgbClr val="370080"/>
                </a:solidFill>
              </a:rPr>
              <a:t>-Memory Index </a:t>
            </a:r>
            <a:r>
              <a:rPr lang="en-US" sz="2300" b="1" dirty="0" smtClean="0">
                <a:solidFill>
                  <a:srgbClr val="370080"/>
                </a:solidFill>
              </a:rPr>
              <a:t>Compaction</a:t>
            </a:r>
            <a:endParaRPr lang="en-US" sz="2300" b="1" dirty="0">
              <a:solidFill>
                <a:srgbClr val="370080"/>
              </a:solidFill>
            </a:endParaRPr>
          </a:p>
          <a:p>
            <a:pPr>
              <a:buFont typeface="Wingdings" charset="2"/>
              <a:buChar char="Ø"/>
            </a:pPr>
            <a:r>
              <a:rPr lang="en-US" dirty="0"/>
              <a:t>Reduce the index memory footprint, less overhead per cell</a:t>
            </a:r>
          </a:p>
          <a:p>
            <a:pPr marL="0" indent="0">
              <a:buNone/>
            </a:pPr>
            <a:endParaRPr lang="en-US" sz="2300" b="1" dirty="0">
              <a:solidFill>
                <a:srgbClr val="370080"/>
              </a:solidFill>
            </a:endParaRPr>
          </a:p>
          <a:p>
            <a:pPr marL="0" indent="0">
              <a:buNone/>
            </a:pPr>
            <a:r>
              <a:rPr lang="en-US" sz="2300" b="1" dirty="0" smtClean="0">
                <a:solidFill>
                  <a:srgbClr val="370080"/>
                </a:solidFill>
              </a:rPr>
              <a:t>In-Memory Data Compaction</a:t>
            </a:r>
          </a:p>
          <a:p>
            <a:pPr>
              <a:buFont typeface="Wingdings" charset="2"/>
              <a:buChar char="Ø"/>
            </a:pPr>
            <a:r>
              <a:rPr lang="en-US" dirty="0"/>
              <a:t>Exploit redundancies in the workload to eliminate duplicates in </a:t>
            </a:r>
            <a:r>
              <a:rPr lang="en-US" dirty="0" smtClean="0"/>
              <a:t>memory</a:t>
            </a:r>
            <a:endParaRPr lang="en-US" dirty="0"/>
          </a:p>
        </p:txBody>
      </p:sp>
    </p:spTree>
    <p:custDataLst>
      <p:tags r:id="rId1"/>
    </p:custDataLst>
    <p:extLst>
      <p:ext uri="{BB962C8B-B14F-4D97-AF65-F5344CB8AC3E}">
        <p14:creationId xmlns:p14="http://schemas.microsoft.com/office/powerpoint/2010/main" val="2551663637"/>
      </p:ext>
    </p:extLst>
  </p:cSld>
  <p:clrMapOvr>
    <a:masterClrMapping/>
  </p:clrMapOvr>
  <mc:AlternateContent xmlns:mc="http://schemas.openxmlformats.org/markup-compatibility/2006" xmlns:p14="http://schemas.microsoft.com/office/powerpoint/2010/main">
    <mc:Choice Requires="p14">
      <p:transition spd="slow" p14:dur="2000" advTm="522"/>
    </mc:Choice>
    <mc:Fallback xmlns="">
      <p:transition xmlns:p14="http://schemas.microsoft.com/office/powerpoint/2010/main" spd="slow" advTm="522"/>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HBase</a:t>
            </a:r>
            <a:r>
              <a:rPr lang="en-US" dirty="0" smtClean="0"/>
              <a:t> Accelerated: Two Basic Ideas</a:t>
            </a:r>
            <a:endParaRPr lang="en-US" dirty="0"/>
          </a:p>
        </p:txBody>
      </p:sp>
      <p:sp>
        <p:nvSpPr>
          <p:cNvPr id="3" name="Slide Number Placeholder 2"/>
          <p:cNvSpPr>
            <a:spLocks noGrp="1"/>
          </p:cNvSpPr>
          <p:nvPr>
            <p:ph type="sldNum" sz="quarter" idx="15"/>
          </p:nvPr>
        </p:nvSpPr>
        <p:spPr/>
        <p:txBody>
          <a:bodyPr/>
          <a:lstStyle/>
          <a:p>
            <a:fld id="{99921478-9A63-450E-8942-C240FE31B1C1}" type="slidenum">
              <a:rPr lang="en-US" smtClean="0"/>
              <a:pPr/>
              <a:t>9</a:t>
            </a:fld>
            <a:endParaRPr lang="en-US"/>
          </a:p>
        </p:txBody>
      </p:sp>
      <p:sp>
        <p:nvSpPr>
          <p:cNvPr id="5" name="Content Placeholder 4"/>
          <p:cNvSpPr>
            <a:spLocks noGrp="1"/>
          </p:cNvSpPr>
          <p:nvPr>
            <p:ph sz="quarter" idx="18"/>
          </p:nvPr>
        </p:nvSpPr>
        <p:spPr>
          <a:xfrm>
            <a:off x="516573" y="1204090"/>
            <a:ext cx="8301990" cy="3540796"/>
          </a:xfrm>
        </p:spPr>
        <p:txBody>
          <a:bodyPr>
            <a:normAutofit/>
          </a:bodyPr>
          <a:lstStyle/>
          <a:p>
            <a:pPr marL="0" indent="0">
              <a:buNone/>
            </a:pPr>
            <a:r>
              <a:rPr lang="en-US" sz="2300" b="1" dirty="0" smtClean="0">
                <a:solidFill>
                  <a:srgbClr val="370080"/>
                </a:solidFill>
              </a:rPr>
              <a:t>In</a:t>
            </a:r>
            <a:r>
              <a:rPr lang="en-US" sz="2300" b="1" dirty="0">
                <a:solidFill>
                  <a:srgbClr val="370080"/>
                </a:solidFill>
              </a:rPr>
              <a:t>-Memory Index </a:t>
            </a:r>
            <a:r>
              <a:rPr lang="en-US" sz="2300" b="1" dirty="0" smtClean="0">
                <a:solidFill>
                  <a:srgbClr val="370080"/>
                </a:solidFill>
              </a:rPr>
              <a:t>Compaction</a:t>
            </a:r>
            <a:endParaRPr lang="en-US" sz="2300" b="1" dirty="0">
              <a:solidFill>
                <a:srgbClr val="370080"/>
              </a:solidFill>
            </a:endParaRPr>
          </a:p>
          <a:p>
            <a:pPr>
              <a:buFont typeface="Wingdings" charset="2"/>
              <a:buChar char="Ø"/>
            </a:pPr>
            <a:r>
              <a:rPr lang="en-US" dirty="0"/>
              <a:t>Reduce the index memory footprint, less overhead per cell</a:t>
            </a:r>
          </a:p>
          <a:p>
            <a:pPr>
              <a:buFont typeface="Wingdings" charset="2"/>
              <a:buChar char="Ø"/>
            </a:pPr>
            <a:r>
              <a:rPr lang="en-US" dirty="0" smtClean="0"/>
              <a:t>Gain is proportional to the cell size</a:t>
            </a:r>
          </a:p>
          <a:p>
            <a:pPr marL="0" indent="0">
              <a:buNone/>
            </a:pPr>
            <a:endParaRPr lang="en-US" sz="2300" b="1" dirty="0">
              <a:solidFill>
                <a:srgbClr val="370080"/>
              </a:solidFill>
            </a:endParaRPr>
          </a:p>
          <a:p>
            <a:pPr marL="0" indent="0">
              <a:buNone/>
            </a:pPr>
            <a:r>
              <a:rPr lang="en-US" sz="2300" b="1" dirty="0" smtClean="0">
                <a:solidFill>
                  <a:srgbClr val="370080"/>
                </a:solidFill>
              </a:rPr>
              <a:t>In-Memory Data Compaction</a:t>
            </a:r>
          </a:p>
          <a:p>
            <a:pPr>
              <a:buFont typeface="Wingdings" charset="2"/>
              <a:buChar char="Ø"/>
            </a:pPr>
            <a:r>
              <a:rPr lang="en-US" dirty="0"/>
              <a:t>Exploit redundancies in the workload to eliminate duplicates in memory</a:t>
            </a:r>
          </a:p>
          <a:p>
            <a:pPr>
              <a:buFont typeface="Wingdings" charset="2"/>
              <a:buChar char="Ø"/>
            </a:pPr>
            <a:r>
              <a:rPr lang="en-US" dirty="0" smtClean="0"/>
              <a:t>Gain </a:t>
            </a:r>
            <a:r>
              <a:rPr lang="en-US" dirty="0"/>
              <a:t>is proportional to the </a:t>
            </a:r>
            <a:r>
              <a:rPr lang="en-US" dirty="0" smtClean="0"/>
              <a:t>duplicate ratio</a:t>
            </a:r>
            <a:endParaRPr lang="en-US" b="1" dirty="0" smtClean="0">
              <a:solidFill>
                <a:srgbClr val="370080"/>
              </a:solidFill>
            </a:endParaRPr>
          </a:p>
          <a:p>
            <a:pPr marL="0" indent="0">
              <a:buNone/>
            </a:pPr>
            <a:endParaRPr lang="en-US" dirty="0" smtClean="0"/>
          </a:p>
        </p:txBody>
      </p:sp>
    </p:spTree>
    <p:custDataLst>
      <p:tags r:id="rId1"/>
    </p:custDataLst>
    <p:extLst>
      <p:ext uri="{BB962C8B-B14F-4D97-AF65-F5344CB8AC3E}">
        <p14:creationId xmlns:p14="http://schemas.microsoft.com/office/powerpoint/2010/main" val="1489751304"/>
      </p:ext>
    </p:extLst>
  </p:cSld>
  <p:clrMapOvr>
    <a:masterClrMapping/>
  </p:clrMapOvr>
  <mc:AlternateContent xmlns:mc="http://schemas.openxmlformats.org/markup-compatibility/2006">
    <mc:Choice xmlns:p14="http://schemas.microsoft.com/office/powerpoint/2010/main" Requires="p14">
      <p:transition spd="slow" p14:dur="2000" advTm="522"/>
    </mc:Choice>
    <mc:Fallback>
      <p:transition xmlns:p14="http://schemas.microsoft.com/office/powerpoint/2010/main" spd="slow" advTm="522"/>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1|0.2"/>
</p:tagLst>
</file>

<file path=ppt/tags/tag10.xml><?xml version="1.0" encoding="utf-8"?>
<p:tagLst xmlns:a="http://schemas.openxmlformats.org/drawingml/2006/main" xmlns:r="http://schemas.openxmlformats.org/officeDocument/2006/relationships" xmlns:p="http://schemas.openxmlformats.org/presentationml/2006/main">
  <p:tag name="TIMING" val="|0|0.2|0.2|0.2"/>
</p:tagLst>
</file>

<file path=ppt/tags/tag11.xml><?xml version="1.0" encoding="utf-8"?>
<p:tagLst xmlns:a="http://schemas.openxmlformats.org/drawingml/2006/main" xmlns:r="http://schemas.openxmlformats.org/officeDocument/2006/relationships" xmlns:p="http://schemas.openxmlformats.org/presentationml/2006/main">
  <p:tag name="TIMING" val="|0|0.2|0.2|0.2"/>
</p:tagLst>
</file>

<file path=ppt/tags/tag12.xml><?xml version="1.0" encoding="utf-8"?>
<p:tagLst xmlns:a="http://schemas.openxmlformats.org/drawingml/2006/main" xmlns:r="http://schemas.openxmlformats.org/officeDocument/2006/relationships" xmlns:p="http://schemas.openxmlformats.org/presentationml/2006/main">
  <p:tag name="TIMING" val="|0|0.2|0.2|0.2"/>
</p:tagLst>
</file>

<file path=ppt/tags/tag2.xml><?xml version="1.0" encoding="utf-8"?>
<p:tagLst xmlns:a="http://schemas.openxmlformats.org/drawingml/2006/main" xmlns:r="http://schemas.openxmlformats.org/officeDocument/2006/relationships" xmlns:p="http://schemas.openxmlformats.org/presentationml/2006/main">
  <p:tag name="TIMING" val="|0.1|0.2"/>
</p:tagLst>
</file>

<file path=ppt/tags/tag3.xml><?xml version="1.0" encoding="utf-8"?>
<p:tagLst xmlns:a="http://schemas.openxmlformats.org/drawingml/2006/main" xmlns:r="http://schemas.openxmlformats.org/officeDocument/2006/relationships" xmlns:p="http://schemas.openxmlformats.org/presentationml/2006/main">
  <p:tag name="TIMING" val="|0.1|0.2"/>
</p:tagLst>
</file>

<file path=ppt/tags/tag4.xml><?xml version="1.0" encoding="utf-8"?>
<p:tagLst xmlns:a="http://schemas.openxmlformats.org/drawingml/2006/main" xmlns:r="http://schemas.openxmlformats.org/officeDocument/2006/relationships" xmlns:p="http://schemas.openxmlformats.org/presentationml/2006/main">
  <p:tag name="TIMING" val="|0|0.2|0.2|0.2"/>
</p:tagLst>
</file>

<file path=ppt/tags/tag5.xml><?xml version="1.0" encoding="utf-8"?>
<p:tagLst xmlns:a="http://schemas.openxmlformats.org/drawingml/2006/main" xmlns:r="http://schemas.openxmlformats.org/officeDocument/2006/relationships" xmlns:p="http://schemas.openxmlformats.org/presentationml/2006/main">
  <p:tag name="TIMING" val="|0|0.2|0.2|0.2"/>
</p:tagLst>
</file>

<file path=ppt/tags/tag6.xml><?xml version="1.0" encoding="utf-8"?>
<p:tagLst xmlns:a="http://schemas.openxmlformats.org/drawingml/2006/main" xmlns:r="http://schemas.openxmlformats.org/officeDocument/2006/relationships" xmlns:p="http://schemas.openxmlformats.org/presentationml/2006/main">
  <p:tag name="TIMING" val="|0|0.2|0.2|0.2"/>
</p:tagLst>
</file>

<file path=ppt/tags/tag7.xml><?xml version="1.0" encoding="utf-8"?>
<p:tagLst xmlns:a="http://schemas.openxmlformats.org/drawingml/2006/main" xmlns:r="http://schemas.openxmlformats.org/officeDocument/2006/relationships" xmlns:p="http://schemas.openxmlformats.org/presentationml/2006/main">
  <p:tag name="TIMING" val="|0|0.2|0.2|0.2"/>
</p:tagLst>
</file>

<file path=ppt/tags/tag8.xml><?xml version="1.0" encoding="utf-8"?>
<p:tagLst xmlns:a="http://schemas.openxmlformats.org/drawingml/2006/main" xmlns:r="http://schemas.openxmlformats.org/officeDocument/2006/relationships" xmlns:p="http://schemas.openxmlformats.org/presentationml/2006/main">
  <p:tag name="TIMING" val="|0|0.2|0.2|0.2"/>
</p:tagLst>
</file>

<file path=ppt/tags/tag9.xml><?xml version="1.0" encoding="utf-8"?>
<p:tagLst xmlns:a="http://schemas.openxmlformats.org/drawingml/2006/main" xmlns:r="http://schemas.openxmlformats.org/officeDocument/2006/relationships" xmlns:p="http://schemas.openxmlformats.org/presentationml/2006/main">
  <p:tag name="TIMING" val="|0|0.2|0.2|0.2"/>
</p:tagLst>
</file>

<file path=ppt/theme/theme1.xml><?xml version="1.0" encoding="utf-8"?>
<a:theme xmlns:a="http://schemas.openxmlformats.org/drawingml/2006/main" name="Yahoo! 4">
  <a:themeElements>
    <a:clrScheme name="Yahoo 1309 1">
      <a:dk1>
        <a:sysClr val="windowText" lastClr="000000"/>
      </a:dk1>
      <a:lt1>
        <a:sysClr val="window" lastClr="FFFFFF"/>
      </a:lt1>
      <a:dk2>
        <a:srgbClr val="7F7F7F"/>
      </a:dk2>
      <a:lt2>
        <a:srgbClr val="FFFFFF"/>
      </a:lt2>
      <a:accent1>
        <a:srgbClr val="400090"/>
      </a:accent1>
      <a:accent2>
        <a:srgbClr val="0000FF"/>
      </a:accent2>
      <a:accent3>
        <a:srgbClr val="7A00A7"/>
      </a:accent3>
      <a:accent4>
        <a:srgbClr val="7300FF"/>
      </a:accent4>
      <a:accent5>
        <a:srgbClr val="0082FF"/>
      </a:accent5>
      <a:accent6>
        <a:srgbClr val="9600FF"/>
      </a:accent6>
      <a:hlink>
        <a:srgbClr val="400090"/>
      </a:hlink>
      <a:folHlink>
        <a:srgbClr val="7A00A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rgbClr val="000000"/>
          </a:solidFill>
        </a:ln>
      </a:spPr>
      <a:bodyPr rtlCol="0" anchor="t">
        <a:normAutofit/>
      </a:bodyPr>
      <a:lstStyle>
        <a:defPPr>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rgbClr val="000000"/>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rtlCol="0">
        <a:normAutofit/>
      </a:bodyPr>
      <a:lstStyle>
        <a:defPPr>
          <a:defRPr sz="16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Yahoo!1</Template>
  <TotalTime>71758</TotalTime>
  <Words>2559</Words>
  <Application>Microsoft Macintosh PowerPoint</Application>
  <PresentationFormat>On-screen Show (16:9)</PresentationFormat>
  <Paragraphs>492</Paragraphs>
  <Slides>48</Slides>
  <Notes>6</Notes>
  <HiddenSlides>8</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Yahoo! 4</vt:lpstr>
      <vt:lpstr>HBase Accelerated: In-Memory Flush and Compaction</vt:lpstr>
      <vt:lpstr>Outline</vt:lpstr>
      <vt:lpstr>HBase Accelerated: Mission Definition</vt:lpstr>
      <vt:lpstr>Use the memory more efficiently  less I/O </vt:lpstr>
      <vt:lpstr>Use the memory more efficiently  less I/O </vt:lpstr>
      <vt:lpstr>Use the memory more efficiently  less I/O </vt:lpstr>
      <vt:lpstr>Prolong in-memory lifetime, before flushing to disk </vt:lpstr>
      <vt:lpstr>HBase Accelerated: Two Basic Ideas</vt:lpstr>
      <vt:lpstr>HBase Accelerated: Two Basic Ideas</vt:lpstr>
      <vt:lpstr>HBase Writes</vt:lpstr>
      <vt:lpstr>Outline</vt:lpstr>
      <vt:lpstr>In-Memory Flush</vt:lpstr>
      <vt:lpstr>Segments in MemStore</vt:lpstr>
      <vt:lpstr>Hbase In-Memory Flush</vt:lpstr>
      <vt:lpstr>Outline</vt:lpstr>
      <vt:lpstr>Efficient index representation</vt:lpstr>
      <vt:lpstr>Efficient index representation</vt:lpstr>
      <vt:lpstr>Efficient index representation</vt:lpstr>
      <vt:lpstr>No Dynamic Ordering for Immutable Segment</vt:lpstr>
      <vt:lpstr>No Dynamic Ordering for Immutable Segment</vt:lpstr>
      <vt:lpstr>No Dynamic Ordering for Immutable Segment</vt:lpstr>
      <vt:lpstr>Exploit the Immutability of a Segment after In-Memory Flush</vt:lpstr>
      <vt:lpstr>Outline</vt:lpstr>
      <vt:lpstr>Hbase In-Memory Compaction</vt:lpstr>
      <vt:lpstr>Remove the Duplicates of Cells while still in memory</vt:lpstr>
      <vt:lpstr>Three policies to compact a MemStore</vt:lpstr>
      <vt:lpstr>How to use? </vt:lpstr>
      <vt:lpstr>How to use per column family?</vt:lpstr>
      <vt:lpstr>Outline</vt:lpstr>
      <vt:lpstr>Metrics </vt:lpstr>
      <vt:lpstr>Framework </vt:lpstr>
      <vt:lpstr>Workload #1: 100% Writes</vt:lpstr>
      <vt:lpstr>Performance</vt:lpstr>
      <vt:lpstr>Data Written</vt:lpstr>
      <vt:lpstr>Write Amplification</vt:lpstr>
      <vt:lpstr>Workload #2: 95% write/5% read</vt:lpstr>
      <vt:lpstr>Cache Accesses &amp; Cache Misses </vt:lpstr>
      <vt:lpstr>Read Latency</vt:lpstr>
      <vt:lpstr>A Very Different Experiment …</vt:lpstr>
      <vt:lpstr>Zoom-In Read Latency over Time</vt:lpstr>
      <vt:lpstr>PowerPoint Presentation</vt:lpstr>
      <vt:lpstr>PowerPoint Presentation</vt:lpstr>
      <vt:lpstr>Read Latency</vt:lpstr>
      <vt:lpstr>Scan memory-only first optimization</vt:lpstr>
      <vt:lpstr>Pros and cons of eager compaction</vt:lpstr>
      <vt:lpstr>Status Umbrella Jira HBASE-14918</vt:lpstr>
      <vt:lpstr>Summary</vt:lpstr>
      <vt:lpstr>Thank You! </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Presentation Template</dc:title>
  <dc:subject/>
  <dc:creator>Preferred Customer</dc:creator>
  <cp:keywords/>
  <dc:description/>
  <cp:lastModifiedBy>Anastasia Braginsky</cp:lastModifiedBy>
  <cp:revision>594</cp:revision>
  <cp:lastPrinted>2016-04-18T13:46:11Z</cp:lastPrinted>
  <dcterms:created xsi:type="dcterms:W3CDTF">2013-02-14T02:48:35Z</dcterms:created>
  <dcterms:modified xsi:type="dcterms:W3CDTF">2016-12-09T17:02:32Z</dcterms:modified>
  <cp:category/>
</cp:coreProperties>
</file>