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0" r:id="rId7"/>
    <p:sldId id="263" r:id="rId8"/>
    <p:sldId id="264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95" d="100"/>
          <a:sy n="195" d="100"/>
        </p:scale>
        <p:origin x="-292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27B4264-5E04-3A42-8E7A-84BE99277A07}" type="doc">
      <dgm:prSet loTypeId="urn:microsoft.com/office/officeart/2005/8/layout/vProcess5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882B1801-FFB2-864F-BD12-B53503D3E4B6}">
      <dgm:prSet phldrT="[Text]" custT="1"/>
      <dgm:spPr/>
      <dgm:t>
        <a:bodyPr/>
        <a:lstStyle/>
        <a:p>
          <a:r>
            <a:rPr lang="en-US" sz="1050" dirty="0" smtClean="0"/>
            <a:t>Run the same scan as used by Compaction (including SQM) an all segments in </a:t>
          </a:r>
          <a:r>
            <a:rPr lang="en-US" sz="1050" dirty="0" err="1" smtClean="0"/>
            <a:t>CompactionPipeline</a:t>
          </a:r>
          <a:r>
            <a:rPr lang="en-US" sz="1050" dirty="0" smtClean="0"/>
            <a:t> and count the returned cells</a:t>
          </a:r>
          <a:endParaRPr lang="en-US" sz="1050" dirty="0"/>
        </a:p>
      </dgm:t>
    </dgm:pt>
    <dgm:pt modelId="{C6D77354-953C-3047-AE4E-941DD79E33F7}" type="parTrans" cxnId="{6266EA34-A176-ED4D-BDC7-2DB38A21E118}">
      <dgm:prSet/>
      <dgm:spPr/>
      <dgm:t>
        <a:bodyPr/>
        <a:lstStyle/>
        <a:p>
          <a:endParaRPr lang="en-US" sz="2800"/>
        </a:p>
      </dgm:t>
    </dgm:pt>
    <dgm:pt modelId="{972DDD86-B5A0-8340-8993-BC5B53C3C1F0}" type="sibTrans" cxnId="{6266EA34-A176-ED4D-BDC7-2DB38A21E118}">
      <dgm:prSet custT="1"/>
      <dgm:spPr/>
      <dgm:t>
        <a:bodyPr/>
        <a:lstStyle/>
        <a:p>
          <a:endParaRPr lang="en-US" sz="4800"/>
        </a:p>
      </dgm:t>
    </dgm:pt>
    <dgm:pt modelId="{9166C0AD-5E3F-DA46-AAE0-38004B2438BC}">
      <dgm:prSet phldrT="[Text]" custT="1"/>
      <dgm:spPr/>
      <dgm:t>
        <a:bodyPr/>
        <a:lstStyle/>
        <a:p>
          <a:r>
            <a:rPr lang="en-US" sz="1050" dirty="0" smtClean="0"/>
            <a:t>The returned cells would “survive” the possible compaction. </a:t>
          </a:r>
        </a:p>
        <a:p>
          <a:r>
            <a:rPr lang="en-US" sz="1050" dirty="0" smtClean="0"/>
            <a:t>Total number of cells – number of returned cells = number of eliminated cells</a:t>
          </a:r>
          <a:endParaRPr lang="en-US" sz="1050" dirty="0"/>
        </a:p>
      </dgm:t>
    </dgm:pt>
    <dgm:pt modelId="{7FDBF949-59C0-2B44-831C-3B0B3CB72A1F}" type="parTrans" cxnId="{2BE0CFC6-52C3-F94A-BE90-0E06868058D6}">
      <dgm:prSet/>
      <dgm:spPr/>
      <dgm:t>
        <a:bodyPr/>
        <a:lstStyle/>
        <a:p>
          <a:endParaRPr lang="en-US" sz="2800"/>
        </a:p>
      </dgm:t>
    </dgm:pt>
    <dgm:pt modelId="{5B491CEB-3018-424B-81C1-28D1C7B93385}" type="sibTrans" cxnId="{2BE0CFC6-52C3-F94A-BE90-0E06868058D6}">
      <dgm:prSet custT="1"/>
      <dgm:spPr/>
      <dgm:t>
        <a:bodyPr/>
        <a:lstStyle/>
        <a:p>
          <a:endParaRPr lang="en-US" sz="4800"/>
        </a:p>
      </dgm:t>
    </dgm:pt>
    <dgm:pt modelId="{F58BE6AD-151C-0E42-961E-CF6A9E5860B3}">
      <dgm:prSet phldrT="[Text]" custT="1"/>
      <dgm:spPr/>
      <dgm:t>
        <a:bodyPr/>
        <a:lstStyle/>
        <a:p>
          <a:r>
            <a:rPr lang="en-US" sz="1050" dirty="0" smtClean="0"/>
            <a:t>Calculate the percentage of elimination and compare with user defined threshold (COMPACTION_THRESHOLD_REMAIN_FRACTION) </a:t>
          </a:r>
        </a:p>
        <a:p>
          <a:r>
            <a:rPr lang="en-US" sz="1050" b="1" dirty="0" smtClean="0"/>
            <a:t>if worth to compact </a:t>
          </a:r>
          <a:r>
            <a:rPr lang="en-US" sz="1050" b="1" dirty="0" smtClean="0">
              <a:sym typeface="Wingdings"/>
            </a:rPr>
            <a:t> compact, otherwise flatten</a:t>
          </a:r>
          <a:endParaRPr lang="en-US" sz="1050" b="1" dirty="0"/>
        </a:p>
      </dgm:t>
    </dgm:pt>
    <dgm:pt modelId="{611F4BE3-F8F6-F14D-A8FA-B4D7D9BEF37A}" type="parTrans" cxnId="{54E35331-BE1B-1C49-8DDA-496DE6788EEE}">
      <dgm:prSet/>
      <dgm:spPr/>
      <dgm:t>
        <a:bodyPr/>
        <a:lstStyle/>
        <a:p>
          <a:endParaRPr lang="en-US" sz="2800"/>
        </a:p>
      </dgm:t>
    </dgm:pt>
    <dgm:pt modelId="{367E3FB6-5D15-1E4E-BF4C-E338040F231F}" type="sibTrans" cxnId="{54E35331-BE1B-1C49-8DDA-496DE6788EEE}">
      <dgm:prSet/>
      <dgm:spPr/>
      <dgm:t>
        <a:bodyPr/>
        <a:lstStyle/>
        <a:p>
          <a:endParaRPr lang="en-US" sz="2800"/>
        </a:p>
      </dgm:t>
    </dgm:pt>
    <dgm:pt modelId="{DE4DED8D-E6C2-C64F-A9DD-0A172681AFE8}" type="pres">
      <dgm:prSet presAssocID="{C27B4264-5E04-3A42-8E7A-84BE99277A07}" presName="outerComposite" presStyleCnt="0">
        <dgm:presLayoutVars>
          <dgm:chMax val="5"/>
          <dgm:dir/>
          <dgm:resizeHandles val="exact"/>
        </dgm:presLayoutVars>
      </dgm:prSet>
      <dgm:spPr/>
    </dgm:pt>
    <dgm:pt modelId="{FA221154-960B-2E4E-88C6-B54D1BBE2C84}" type="pres">
      <dgm:prSet presAssocID="{C27B4264-5E04-3A42-8E7A-84BE99277A07}" presName="dummyMaxCanvas" presStyleCnt="0">
        <dgm:presLayoutVars/>
      </dgm:prSet>
      <dgm:spPr/>
    </dgm:pt>
    <dgm:pt modelId="{78878590-12EF-CE42-8031-F3BA8A959AF0}" type="pres">
      <dgm:prSet presAssocID="{C27B4264-5E04-3A42-8E7A-84BE99277A07}" presName="ThreeNodes_1" presStyleLbl="node1" presStyleIdx="0" presStyleCnt="3" custLinFactNeighborX="-21449" custLinFactNeighborY="-547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40A2858-41E8-EC43-B2D5-54FC81A1E90D}" type="pres">
      <dgm:prSet presAssocID="{C27B4264-5E04-3A42-8E7A-84BE99277A07}" presName="ThreeNodes_2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EE9E0E9-67D5-044F-A66E-5169AE0CBD99}" type="pres">
      <dgm:prSet presAssocID="{C27B4264-5E04-3A42-8E7A-84BE99277A07}" presName="ThreeNodes_3" presStyleLbl="node1" presStyleIdx="2" presStyleCnt="3" custLinFactNeighborX="19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5740F5-DD86-F346-A570-CC7B07DD46DA}" type="pres">
      <dgm:prSet presAssocID="{C27B4264-5E04-3A42-8E7A-84BE99277A07}" presName="ThreeConn_1-2" presStyleLbl="fgAccFollowNode1" presStyleIdx="0" presStyleCnt="2">
        <dgm:presLayoutVars>
          <dgm:bulletEnabled val="1"/>
        </dgm:presLayoutVars>
      </dgm:prSet>
      <dgm:spPr/>
    </dgm:pt>
    <dgm:pt modelId="{E406E67E-3454-634E-BE84-49C8CF2680BA}" type="pres">
      <dgm:prSet presAssocID="{C27B4264-5E04-3A42-8E7A-84BE99277A07}" presName="ThreeConn_2-3" presStyleLbl="fgAccFollowNode1" presStyleIdx="1" presStyleCnt="2">
        <dgm:presLayoutVars>
          <dgm:bulletEnabled val="1"/>
        </dgm:presLayoutVars>
      </dgm:prSet>
      <dgm:spPr/>
    </dgm:pt>
    <dgm:pt modelId="{D601CAB1-C69A-CB4B-827E-7CCD85914E76}" type="pres">
      <dgm:prSet presAssocID="{C27B4264-5E04-3A42-8E7A-84BE99277A07}" presName="ThreeNodes_1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55982B-7A58-6F40-8CD4-1D011BCB7B77}" type="pres">
      <dgm:prSet presAssocID="{C27B4264-5E04-3A42-8E7A-84BE99277A07}" presName="ThreeNodes_2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8900B5E-B8C6-ED4F-B4D1-5AFC62FC3116}" type="pres">
      <dgm:prSet presAssocID="{C27B4264-5E04-3A42-8E7A-84BE99277A07}" presName="ThreeNodes_3_text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4E35331-BE1B-1C49-8DDA-496DE6788EEE}" srcId="{C27B4264-5E04-3A42-8E7A-84BE99277A07}" destId="{F58BE6AD-151C-0E42-961E-CF6A9E5860B3}" srcOrd="2" destOrd="0" parTransId="{611F4BE3-F8F6-F14D-A8FA-B4D7D9BEF37A}" sibTransId="{367E3FB6-5D15-1E4E-BF4C-E338040F231F}"/>
    <dgm:cxn modelId="{54341882-2DB9-9242-9729-9FD6CFF65E76}" type="presOf" srcId="{F58BE6AD-151C-0E42-961E-CF6A9E5860B3}" destId="{28900B5E-B8C6-ED4F-B4D1-5AFC62FC3116}" srcOrd="1" destOrd="0" presId="urn:microsoft.com/office/officeart/2005/8/layout/vProcess5"/>
    <dgm:cxn modelId="{308F315D-D550-C54A-9ADD-34E700B0ACE5}" type="presOf" srcId="{9166C0AD-5E3F-DA46-AAE0-38004B2438BC}" destId="{540A2858-41E8-EC43-B2D5-54FC81A1E90D}" srcOrd="0" destOrd="0" presId="urn:microsoft.com/office/officeart/2005/8/layout/vProcess5"/>
    <dgm:cxn modelId="{B0078483-48E8-314A-A8BC-A6D08852C336}" type="presOf" srcId="{C27B4264-5E04-3A42-8E7A-84BE99277A07}" destId="{DE4DED8D-E6C2-C64F-A9DD-0A172681AFE8}" srcOrd="0" destOrd="0" presId="urn:microsoft.com/office/officeart/2005/8/layout/vProcess5"/>
    <dgm:cxn modelId="{0EFA1D3C-EBE2-A14B-AC90-201CC04C1AB9}" type="presOf" srcId="{882B1801-FFB2-864F-BD12-B53503D3E4B6}" destId="{D601CAB1-C69A-CB4B-827E-7CCD85914E76}" srcOrd="1" destOrd="0" presId="urn:microsoft.com/office/officeart/2005/8/layout/vProcess5"/>
    <dgm:cxn modelId="{EA2F016B-27DB-B94C-AB58-D704D8C137AF}" type="presOf" srcId="{882B1801-FFB2-864F-BD12-B53503D3E4B6}" destId="{78878590-12EF-CE42-8031-F3BA8A959AF0}" srcOrd="0" destOrd="0" presId="urn:microsoft.com/office/officeart/2005/8/layout/vProcess5"/>
    <dgm:cxn modelId="{693749B4-D27F-1D48-AB3A-3EF1BC83508A}" type="presOf" srcId="{972DDD86-B5A0-8340-8993-BC5B53C3C1F0}" destId="{8E5740F5-DD86-F346-A570-CC7B07DD46DA}" srcOrd="0" destOrd="0" presId="urn:microsoft.com/office/officeart/2005/8/layout/vProcess5"/>
    <dgm:cxn modelId="{948BB75D-8223-1848-9DAA-103D99A1B589}" type="presOf" srcId="{F58BE6AD-151C-0E42-961E-CF6A9E5860B3}" destId="{AEE9E0E9-67D5-044F-A66E-5169AE0CBD99}" srcOrd="0" destOrd="0" presId="urn:microsoft.com/office/officeart/2005/8/layout/vProcess5"/>
    <dgm:cxn modelId="{6F32AA9A-32FC-3840-84C3-A5158DB9BD2E}" type="presOf" srcId="{9166C0AD-5E3F-DA46-AAE0-38004B2438BC}" destId="{4255982B-7A58-6F40-8CD4-1D011BCB7B77}" srcOrd="1" destOrd="0" presId="urn:microsoft.com/office/officeart/2005/8/layout/vProcess5"/>
    <dgm:cxn modelId="{42C7B384-ADE0-9344-A5DD-1BEAA6C8B01C}" type="presOf" srcId="{5B491CEB-3018-424B-81C1-28D1C7B93385}" destId="{E406E67E-3454-634E-BE84-49C8CF2680BA}" srcOrd="0" destOrd="0" presId="urn:microsoft.com/office/officeart/2005/8/layout/vProcess5"/>
    <dgm:cxn modelId="{2BE0CFC6-52C3-F94A-BE90-0E06868058D6}" srcId="{C27B4264-5E04-3A42-8E7A-84BE99277A07}" destId="{9166C0AD-5E3F-DA46-AAE0-38004B2438BC}" srcOrd="1" destOrd="0" parTransId="{7FDBF949-59C0-2B44-831C-3B0B3CB72A1F}" sibTransId="{5B491CEB-3018-424B-81C1-28D1C7B93385}"/>
    <dgm:cxn modelId="{6266EA34-A176-ED4D-BDC7-2DB38A21E118}" srcId="{C27B4264-5E04-3A42-8E7A-84BE99277A07}" destId="{882B1801-FFB2-864F-BD12-B53503D3E4B6}" srcOrd="0" destOrd="0" parTransId="{C6D77354-953C-3047-AE4E-941DD79E33F7}" sibTransId="{972DDD86-B5A0-8340-8993-BC5B53C3C1F0}"/>
    <dgm:cxn modelId="{F443AE4A-3013-9B47-9C1E-A8653DFEF2C2}" type="presParOf" srcId="{DE4DED8D-E6C2-C64F-A9DD-0A172681AFE8}" destId="{FA221154-960B-2E4E-88C6-B54D1BBE2C84}" srcOrd="0" destOrd="0" presId="urn:microsoft.com/office/officeart/2005/8/layout/vProcess5"/>
    <dgm:cxn modelId="{79C3FD36-0C35-4842-91CB-A70D0B1306BF}" type="presParOf" srcId="{DE4DED8D-E6C2-C64F-A9DD-0A172681AFE8}" destId="{78878590-12EF-CE42-8031-F3BA8A959AF0}" srcOrd="1" destOrd="0" presId="urn:microsoft.com/office/officeart/2005/8/layout/vProcess5"/>
    <dgm:cxn modelId="{2F5970C8-361A-2948-87FF-B755A608C4C9}" type="presParOf" srcId="{DE4DED8D-E6C2-C64F-A9DD-0A172681AFE8}" destId="{540A2858-41E8-EC43-B2D5-54FC81A1E90D}" srcOrd="2" destOrd="0" presId="urn:microsoft.com/office/officeart/2005/8/layout/vProcess5"/>
    <dgm:cxn modelId="{00A6C9A6-6680-9748-9A37-F843D8E1522E}" type="presParOf" srcId="{DE4DED8D-E6C2-C64F-A9DD-0A172681AFE8}" destId="{AEE9E0E9-67D5-044F-A66E-5169AE0CBD99}" srcOrd="3" destOrd="0" presId="urn:microsoft.com/office/officeart/2005/8/layout/vProcess5"/>
    <dgm:cxn modelId="{482A201C-B285-2744-9A24-6BCAA360A05E}" type="presParOf" srcId="{DE4DED8D-E6C2-C64F-A9DD-0A172681AFE8}" destId="{8E5740F5-DD86-F346-A570-CC7B07DD46DA}" srcOrd="4" destOrd="0" presId="urn:microsoft.com/office/officeart/2005/8/layout/vProcess5"/>
    <dgm:cxn modelId="{812BF0BC-E901-E140-9702-DE3B20710645}" type="presParOf" srcId="{DE4DED8D-E6C2-C64F-A9DD-0A172681AFE8}" destId="{E406E67E-3454-634E-BE84-49C8CF2680BA}" srcOrd="5" destOrd="0" presId="urn:microsoft.com/office/officeart/2005/8/layout/vProcess5"/>
    <dgm:cxn modelId="{E12CE07A-EEC1-D64A-8397-9A1457CB2E5B}" type="presParOf" srcId="{DE4DED8D-E6C2-C64F-A9DD-0A172681AFE8}" destId="{D601CAB1-C69A-CB4B-827E-7CCD85914E76}" srcOrd="6" destOrd="0" presId="urn:microsoft.com/office/officeart/2005/8/layout/vProcess5"/>
    <dgm:cxn modelId="{5282E2FD-3226-1F40-ABC7-D9F6DE901D39}" type="presParOf" srcId="{DE4DED8D-E6C2-C64F-A9DD-0A172681AFE8}" destId="{4255982B-7A58-6F40-8CD4-1D011BCB7B77}" srcOrd="7" destOrd="0" presId="urn:microsoft.com/office/officeart/2005/8/layout/vProcess5"/>
    <dgm:cxn modelId="{03C604D6-A68C-D24B-8558-F6BC2D1055BF}" type="presParOf" srcId="{DE4DED8D-E6C2-C64F-A9DD-0A172681AFE8}" destId="{28900B5E-B8C6-ED4F-B4D1-5AFC62FC3116}" srcOrd="8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8878590-12EF-CE42-8031-F3BA8A959AF0}">
      <dsp:nvSpPr>
        <dsp:cNvPr id="0" name=""/>
        <dsp:cNvSpPr/>
      </dsp:nvSpPr>
      <dsp:spPr>
        <a:xfrm>
          <a:off x="0" y="0"/>
          <a:ext cx="3440102" cy="1354275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l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50" kern="1200" dirty="0" smtClean="0"/>
            <a:t>Run the same scan as used by Compaction (including SQM) an all segments in </a:t>
          </a:r>
          <a:r>
            <a:rPr lang="en-US" sz="1050" kern="1200" dirty="0" err="1" smtClean="0"/>
            <a:t>CompactionPipeline</a:t>
          </a:r>
          <a:r>
            <a:rPr lang="en-US" sz="1050" kern="1200" dirty="0" smtClean="0"/>
            <a:t> and count the returned cells</a:t>
          </a:r>
          <a:endParaRPr lang="en-US" sz="1050" kern="1200" dirty="0"/>
        </a:p>
      </dsp:txBody>
      <dsp:txXfrm>
        <a:off x="39665" y="39665"/>
        <a:ext cx="1978734" cy="1274945"/>
      </dsp:txXfrm>
    </dsp:sp>
    <dsp:sp modelId="{540A2858-41E8-EC43-B2D5-54FC81A1E90D}">
      <dsp:nvSpPr>
        <dsp:cNvPr id="0" name=""/>
        <dsp:cNvSpPr/>
      </dsp:nvSpPr>
      <dsp:spPr>
        <a:xfrm>
          <a:off x="303538" y="1579987"/>
          <a:ext cx="3440102" cy="1354275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l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50" kern="1200" dirty="0" smtClean="0"/>
            <a:t>The returned cells would “survive” the possible compaction. </a:t>
          </a:r>
        </a:p>
        <a:p>
          <a:pPr lvl="0" algn="l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50" kern="1200" dirty="0" smtClean="0"/>
            <a:t>Total number of cells – number of returned cells = number of eliminated cells</a:t>
          </a:r>
          <a:endParaRPr lang="en-US" sz="1050" kern="1200" dirty="0"/>
        </a:p>
      </dsp:txBody>
      <dsp:txXfrm>
        <a:off x="343203" y="1619652"/>
        <a:ext cx="2176954" cy="1274945"/>
      </dsp:txXfrm>
    </dsp:sp>
    <dsp:sp modelId="{AEE9E0E9-67D5-044F-A66E-5169AE0CBD99}">
      <dsp:nvSpPr>
        <dsp:cNvPr id="0" name=""/>
        <dsp:cNvSpPr/>
      </dsp:nvSpPr>
      <dsp:spPr>
        <a:xfrm>
          <a:off x="607076" y="3159975"/>
          <a:ext cx="3440102" cy="1354275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l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50" kern="1200" dirty="0" smtClean="0"/>
            <a:t>Calculate the percentage of elimination and compare with user defined threshold (COMPACTION_THRESHOLD_REMAIN_FRACTION) </a:t>
          </a:r>
        </a:p>
        <a:p>
          <a:pPr lvl="0" algn="l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050" b="1" kern="1200" dirty="0" smtClean="0"/>
            <a:t>if worth to compact </a:t>
          </a:r>
          <a:r>
            <a:rPr lang="en-US" sz="1050" b="1" kern="1200" dirty="0" smtClean="0">
              <a:sym typeface="Wingdings"/>
            </a:rPr>
            <a:t> compact, otherwise flatten</a:t>
          </a:r>
          <a:endParaRPr lang="en-US" sz="1050" b="1" kern="1200" dirty="0"/>
        </a:p>
      </dsp:txBody>
      <dsp:txXfrm>
        <a:off x="646741" y="3199640"/>
        <a:ext cx="2176954" cy="1274945"/>
      </dsp:txXfrm>
    </dsp:sp>
    <dsp:sp modelId="{8E5740F5-DD86-F346-A570-CC7B07DD46DA}">
      <dsp:nvSpPr>
        <dsp:cNvPr id="0" name=""/>
        <dsp:cNvSpPr/>
      </dsp:nvSpPr>
      <dsp:spPr>
        <a:xfrm>
          <a:off x="2559823" y="1026992"/>
          <a:ext cx="880278" cy="880278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4800" kern="1200"/>
        </a:p>
      </dsp:txBody>
      <dsp:txXfrm>
        <a:off x="2757886" y="1026992"/>
        <a:ext cx="484152" cy="662409"/>
      </dsp:txXfrm>
    </dsp:sp>
    <dsp:sp modelId="{E406E67E-3454-634E-BE84-49C8CF2680BA}">
      <dsp:nvSpPr>
        <dsp:cNvPr id="0" name=""/>
        <dsp:cNvSpPr/>
      </dsp:nvSpPr>
      <dsp:spPr>
        <a:xfrm>
          <a:off x="2863361" y="2597951"/>
          <a:ext cx="880278" cy="880278"/>
        </a:xfrm>
        <a:prstGeom prst="downArrow">
          <a:avLst>
            <a:gd name="adj1" fmla="val 55000"/>
            <a:gd name="adj2" fmla="val 45000"/>
          </a:avLst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4800" kern="1200"/>
        </a:p>
      </dsp:txBody>
      <dsp:txXfrm>
        <a:off x="3061424" y="2597951"/>
        <a:ext cx="484152" cy="66240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02997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50688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97984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99287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80879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2943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2593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8346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21997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13826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00139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241701-6CDE-384C-A45B-C3D642538A03}" type="datetimeFigureOut">
              <a:rPr lang="en-US" smtClean="0"/>
              <a:t>7/27/16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7A4DA1-F074-BE42-AD16-31FC43AAE6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58196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6.xml"/><Relationship Id="rId2" Type="http://schemas.openxmlformats.org/officeDocument/2006/relationships/diagramData" Target="../diagrams/data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New </a:t>
            </a:r>
            <a:r>
              <a:rPr lang="en-US" dirty="0" err="1" smtClean="0"/>
              <a:t>CompactingMemStore</a:t>
            </a:r>
            <a:r>
              <a:rPr lang="en-US" dirty="0" smtClean="0"/>
              <a:t> Flow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624587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1: Accumulation</a:t>
            </a:r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986345" y="1553728"/>
            <a:ext cx="2514258" cy="227579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b="1" dirty="0" smtClean="0"/>
              <a:t>Active Mutable Segment</a:t>
            </a:r>
          </a:p>
          <a:p>
            <a:pPr algn="ctr"/>
            <a:endParaRPr lang="en-US" dirty="0"/>
          </a:p>
          <a:p>
            <a:pPr algn="ctr"/>
            <a:r>
              <a:rPr lang="en-US" dirty="0" err="1" smtClean="0"/>
              <a:t>CellSet</a:t>
            </a:r>
            <a:r>
              <a:rPr lang="en-US" dirty="0" smtClean="0"/>
              <a:t> based on CSLM</a:t>
            </a:r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8" name="Oval 7"/>
          <p:cNvSpPr/>
          <p:nvPr/>
        </p:nvSpPr>
        <p:spPr>
          <a:xfrm>
            <a:off x="1849035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2103035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2357035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2611035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1849035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2611035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1849035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611035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Oval 15"/>
          <p:cNvSpPr/>
          <p:nvPr/>
        </p:nvSpPr>
        <p:spPr>
          <a:xfrm>
            <a:off x="2357035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Arrow Connector 17"/>
          <p:cNvCxnSpPr>
            <a:stCxn id="14" idx="4"/>
            <a:endCxn id="12" idx="0"/>
          </p:cNvCxnSpPr>
          <p:nvPr/>
        </p:nvCxnSpPr>
        <p:spPr>
          <a:xfrm>
            <a:off x="1894755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12" idx="4"/>
          </p:cNvCxnSpPr>
          <p:nvPr/>
        </p:nvCxnSpPr>
        <p:spPr>
          <a:xfrm>
            <a:off x="1894755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8" idx="6"/>
            <a:endCxn id="9" idx="2"/>
          </p:cNvCxnSpPr>
          <p:nvPr/>
        </p:nvCxnSpPr>
        <p:spPr>
          <a:xfrm>
            <a:off x="1940475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9" idx="6"/>
            <a:endCxn id="10" idx="2"/>
          </p:cNvCxnSpPr>
          <p:nvPr/>
        </p:nvCxnSpPr>
        <p:spPr>
          <a:xfrm>
            <a:off x="2194475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>
            <a:stCxn id="16" idx="4"/>
            <a:endCxn id="10" idx="0"/>
          </p:cNvCxnSpPr>
          <p:nvPr/>
        </p:nvCxnSpPr>
        <p:spPr>
          <a:xfrm>
            <a:off x="2402755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>
            <a:stCxn id="15" idx="4"/>
            <a:endCxn id="13" idx="0"/>
          </p:cNvCxnSpPr>
          <p:nvPr/>
        </p:nvCxnSpPr>
        <p:spPr>
          <a:xfrm>
            <a:off x="2656755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10" idx="6"/>
            <a:endCxn id="11" idx="2"/>
          </p:cNvCxnSpPr>
          <p:nvPr/>
        </p:nvCxnSpPr>
        <p:spPr>
          <a:xfrm>
            <a:off x="2448475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12" idx="6"/>
            <a:endCxn id="16" idx="2"/>
          </p:cNvCxnSpPr>
          <p:nvPr/>
        </p:nvCxnSpPr>
        <p:spPr>
          <a:xfrm>
            <a:off x="1940475" y="3199649"/>
            <a:ext cx="416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stCxn id="13" idx="4"/>
            <a:endCxn id="11" idx="0"/>
          </p:cNvCxnSpPr>
          <p:nvPr/>
        </p:nvCxnSpPr>
        <p:spPr>
          <a:xfrm>
            <a:off x="2656755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/>
          <p:cNvCxnSpPr>
            <a:stCxn id="14" idx="6"/>
            <a:endCxn id="15" idx="2"/>
          </p:cNvCxnSpPr>
          <p:nvPr/>
        </p:nvCxnSpPr>
        <p:spPr>
          <a:xfrm>
            <a:off x="1940475" y="2971676"/>
            <a:ext cx="670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>
            <a:stCxn id="16" idx="6"/>
            <a:endCxn id="13" idx="2"/>
          </p:cNvCxnSpPr>
          <p:nvPr/>
        </p:nvCxnSpPr>
        <p:spPr>
          <a:xfrm>
            <a:off x="2448475" y="3199649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3" name="Rectangle 52"/>
          <p:cNvSpPr/>
          <p:nvPr/>
        </p:nvSpPr>
        <p:spPr>
          <a:xfrm>
            <a:off x="483494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/>
          <p:cNvSpPr/>
          <p:nvPr/>
        </p:nvSpPr>
        <p:spPr>
          <a:xfrm>
            <a:off x="1224877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Rectangle 54"/>
          <p:cNvSpPr/>
          <p:nvPr/>
        </p:nvSpPr>
        <p:spPr>
          <a:xfrm>
            <a:off x="1966260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Rectangle 55"/>
          <p:cNvSpPr/>
          <p:nvPr/>
        </p:nvSpPr>
        <p:spPr>
          <a:xfrm>
            <a:off x="3313645" y="4686972"/>
            <a:ext cx="486087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TextBox 56"/>
          <p:cNvSpPr txBox="1"/>
          <p:nvPr/>
        </p:nvSpPr>
        <p:spPr>
          <a:xfrm>
            <a:off x="483494" y="5205029"/>
            <a:ext cx="411039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The actual cells’ data can be allocated</a:t>
            </a:r>
          </a:p>
          <a:p>
            <a:r>
              <a:rPr lang="en-US" dirty="0" smtClean="0"/>
              <a:t>either directly from the Java heap or from</a:t>
            </a:r>
          </a:p>
          <a:p>
            <a:r>
              <a:rPr lang="en-US" dirty="0" err="1" smtClean="0"/>
              <a:t>MemStoreChunk</a:t>
            </a:r>
            <a:endParaRPr lang="en-US" dirty="0"/>
          </a:p>
        </p:txBody>
      </p:sp>
      <p:cxnSp>
        <p:nvCxnSpPr>
          <p:cNvPr id="59" name="Straight Arrow Connector 58"/>
          <p:cNvCxnSpPr>
            <a:stCxn id="9" idx="4"/>
            <a:endCxn id="64" idx="0"/>
          </p:cNvCxnSpPr>
          <p:nvPr/>
        </p:nvCxnSpPr>
        <p:spPr>
          <a:xfrm flipH="1">
            <a:off x="1980013" y="3457493"/>
            <a:ext cx="16874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2" name="Oval 61"/>
          <p:cNvSpPr/>
          <p:nvPr/>
        </p:nvSpPr>
        <p:spPr>
          <a:xfrm>
            <a:off x="1353813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Oval 62"/>
          <p:cNvSpPr/>
          <p:nvPr/>
        </p:nvSpPr>
        <p:spPr>
          <a:xfrm>
            <a:off x="2932635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Oval 63"/>
          <p:cNvSpPr/>
          <p:nvPr/>
        </p:nvSpPr>
        <p:spPr>
          <a:xfrm>
            <a:off x="1880087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Oval 64"/>
          <p:cNvSpPr/>
          <p:nvPr/>
        </p:nvSpPr>
        <p:spPr>
          <a:xfrm>
            <a:off x="2406361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8" name="Straight Arrow Connector 67"/>
          <p:cNvCxnSpPr>
            <a:stCxn id="10" idx="4"/>
            <a:endCxn id="65" idx="0"/>
          </p:cNvCxnSpPr>
          <p:nvPr/>
        </p:nvCxnSpPr>
        <p:spPr>
          <a:xfrm>
            <a:off x="2402755" y="3457493"/>
            <a:ext cx="10353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11" idx="4"/>
            <a:endCxn id="63" idx="0"/>
          </p:cNvCxnSpPr>
          <p:nvPr/>
        </p:nvCxnSpPr>
        <p:spPr>
          <a:xfrm>
            <a:off x="2656755" y="3457493"/>
            <a:ext cx="37580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/>
          <p:cNvCxnSpPr>
            <a:stCxn id="8" idx="4"/>
            <a:endCxn id="62" idx="0"/>
          </p:cNvCxnSpPr>
          <p:nvPr/>
        </p:nvCxnSpPr>
        <p:spPr>
          <a:xfrm flipH="1">
            <a:off x="1453739" y="3457493"/>
            <a:ext cx="44101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8" name="Straight Arrow Connector 77"/>
          <p:cNvCxnSpPr>
            <a:stCxn id="62" idx="4"/>
            <a:endCxn id="53" idx="0"/>
          </p:cNvCxnSpPr>
          <p:nvPr/>
        </p:nvCxnSpPr>
        <p:spPr>
          <a:xfrm flipH="1">
            <a:off x="854186" y="4307494"/>
            <a:ext cx="599553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80"/>
          <p:cNvCxnSpPr>
            <a:stCxn id="64" idx="4"/>
            <a:endCxn id="56" idx="0"/>
          </p:cNvCxnSpPr>
          <p:nvPr/>
        </p:nvCxnSpPr>
        <p:spPr>
          <a:xfrm>
            <a:off x="1980013" y="4307494"/>
            <a:ext cx="1576676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4" name="Straight Arrow Connector 83"/>
          <p:cNvCxnSpPr>
            <a:stCxn id="65" idx="4"/>
            <a:endCxn id="55" idx="0"/>
          </p:cNvCxnSpPr>
          <p:nvPr/>
        </p:nvCxnSpPr>
        <p:spPr>
          <a:xfrm flipH="1">
            <a:off x="2336952" y="4307494"/>
            <a:ext cx="169335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7" name="Straight Arrow Connector 86"/>
          <p:cNvCxnSpPr>
            <a:stCxn id="63" idx="4"/>
            <a:endCxn id="54" idx="0"/>
          </p:cNvCxnSpPr>
          <p:nvPr/>
        </p:nvCxnSpPr>
        <p:spPr>
          <a:xfrm flipH="1">
            <a:off x="1595569" y="4307494"/>
            <a:ext cx="1436992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1" name="Left Arrow 90"/>
          <p:cNvSpPr/>
          <p:nvPr/>
        </p:nvSpPr>
        <p:spPr>
          <a:xfrm>
            <a:off x="4158195" y="1869631"/>
            <a:ext cx="3371684" cy="1496422"/>
          </a:xfrm>
          <a:prstGeom prst="leftArrow">
            <a:avLst>
              <a:gd name="adj1" fmla="val 61201"/>
              <a:gd name="adj2" fmla="val 50000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All puts are stored in active segment</a:t>
            </a:r>
            <a:endParaRPr lang="en-US" dirty="0"/>
          </a:p>
        </p:txBody>
      </p:sp>
      <p:sp>
        <p:nvSpPr>
          <p:cNvPr id="92" name="Rounded Rectangular Callout 91"/>
          <p:cNvSpPr/>
          <p:nvPr/>
        </p:nvSpPr>
        <p:spPr>
          <a:xfrm>
            <a:off x="5178382" y="4114083"/>
            <a:ext cx="3456618" cy="2085201"/>
          </a:xfrm>
          <a:prstGeom prst="wedgeRoundRectCallout">
            <a:avLst>
              <a:gd name="adj1" fmla="val -136835"/>
              <a:gd name="adj2" fmla="val -118703"/>
              <a:gd name="adj3" fmla="val 16667"/>
            </a:avLst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In new </a:t>
            </a:r>
            <a:r>
              <a:rPr lang="en-US" sz="1600" dirty="0" err="1" smtClean="0"/>
              <a:t>CompactingMemStore</a:t>
            </a:r>
            <a:r>
              <a:rPr lang="en-US" sz="1600" dirty="0" smtClean="0"/>
              <a:t> (in this patch) the </a:t>
            </a:r>
            <a:r>
              <a:rPr lang="en-US" sz="1600" dirty="0" err="1" smtClean="0"/>
              <a:t>CellSet</a:t>
            </a:r>
            <a:r>
              <a:rPr lang="en-US" sz="1600" dirty="0" smtClean="0"/>
              <a:t> can have two variants of delegate: </a:t>
            </a:r>
            <a:r>
              <a:rPr lang="en-US" sz="1600" dirty="0" err="1" smtClean="0"/>
              <a:t>ConcurrentSkipListMap</a:t>
            </a:r>
            <a:r>
              <a:rPr lang="en-US" sz="1600" dirty="0" smtClean="0"/>
              <a:t> or </a:t>
            </a:r>
            <a:r>
              <a:rPr lang="en-US" sz="1600" dirty="0" err="1" smtClean="0"/>
              <a:t>CellArrayMap</a:t>
            </a:r>
            <a:r>
              <a:rPr lang="en-US" sz="1600" dirty="0" smtClean="0"/>
              <a:t>. In future, also </a:t>
            </a:r>
            <a:r>
              <a:rPr lang="en-US" sz="1600" dirty="0" err="1" smtClean="0"/>
              <a:t>CellChunkMap</a:t>
            </a:r>
            <a:r>
              <a:rPr lang="en-US" sz="1600" dirty="0" smtClean="0"/>
              <a:t> delegate option.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61479859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2: In-Memory Flush start</a:t>
            </a:r>
            <a:endParaRPr lang="en-US" dirty="0"/>
          </a:p>
        </p:txBody>
      </p:sp>
      <p:sp>
        <p:nvSpPr>
          <p:cNvPr id="3" name="Rounded Rectangle 2"/>
          <p:cNvSpPr/>
          <p:nvPr/>
        </p:nvSpPr>
        <p:spPr>
          <a:xfrm>
            <a:off x="986345" y="1553728"/>
            <a:ext cx="2514258" cy="227579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b="1" dirty="0" smtClean="0"/>
              <a:t>Active Mutable Segment</a:t>
            </a:r>
          </a:p>
          <a:p>
            <a:pPr algn="ctr"/>
            <a:endParaRPr lang="en-US" dirty="0"/>
          </a:p>
          <a:p>
            <a:pPr algn="ctr"/>
            <a:r>
              <a:rPr lang="en-US" dirty="0" err="1" smtClean="0"/>
              <a:t>CellSet</a:t>
            </a:r>
            <a:r>
              <a:rPr lang="en-US" dirty="0" smtClean="0"/>
              <a:t> based on CSLM</a:t>
            </a:r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1849035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2103035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2357035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2611035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1849035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2611035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1849035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2611035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2357035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3" name="Straight Arrow Connector 12"/>
          <p:cNvCxnSpPr>
            <a:stCxn id="10" idx="4"/>
            <a:endCxn id="8" idx="0"/>
          </p:cNvCxnSpPr>
          <p:nvPr/>
        </p:nvCxnSpPr>
        <p:spPr>
          <a:xfrm>
            <a:off x="1894755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>
            <a:stCxn id="8" idx="4"/>
          </p:cNvCxnSpPr>
          <p:nvPr/>
        </p:nvCxnSpPr>
        <p:spPr>
          <a:xfrm>
            <a:off x="1894755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4" idx="6"/>
            <a:endCxn id="5" idx="2"/>
          </p:cNvCxnSpPr>
          <p:nvPr/>
        </p:nvCxnSpPr>
        <p:spPr>
          <a:xfrm>
            <a:off x="1940475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stCxn id="5" idx="6"/>
            <a:endCxn id="6" idx="2"/>
          </p:cNvCxnSpPr>
          <p:nvPr/>
        </p:nvCxnSpPr>
        <p:spPr>
          <a:xfrm>
            <a:off x="2194475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12" idx="4"/>
            <a:endCxn id="6" idx="0"/>
          </p:cNvCxnSpPr>
          <p:nvPr/>
        </p:nvCxnSpPr>
        <p:spPr>
          <a:xfrm>
            <a:off x="2402755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11" idx="4"/>
            <a:endCxn id="9" idx="0"/>
          </p:cNvCxnSpPr>
          <p:nvPr/>
        </p:nvCxnSpPr>
        <p:spPr>
          <a:xfrm>
            <a:off x="2656755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6" idx="6"/>
            <a:endCxn id="7" idx="2"/>
          </p:cNvCxnSpPr>
          <p:nvPr/>
        </p:nvCxnSpPr>
        <p:spPr>
          <a:xfrm>
            <a:off x="2448475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8" idx="6"/>
            <a:endCxn id="12" idx="2"/>
          </p:cNvCxnSpPr>
          <p:nvPr/>
        </p:nvCxnSpPr>
        <p:spPr>
          <a:xfrm>
            <a:off x="1940475" y="3199649"/>
            <a:ext cx="416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9" idx="4"/>
            <a:endCxn id="7" idx="0"/>
          </p:cNvCxnSpPr>
          <p:nvPr/>
        </p:nvCxnSpPr>
        <p:spPr>
          <a:xfrm>
            <a:off x="2656755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10" idx="6"/>
            <a:endCxn id="11" idx="2"/>
          </p:cNvCxnSpPr>
          <p:nvPr/>
        </p:nvCxnSpPr>
        <p:spPr>
          <a:xfrm>
            <a:off x="1940475" y="2971676"/>
            <a:ext cx="670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12" idx="6"/>
            <a:endCxn id="9" idx="2"/>
          </p:cNvCxnSpPr>
          <p:nvPr/>
        </p:nvCxnSpPr>
        <p:spPr>
          <a:xfrm>
            <a:off x="2448475" y="3199649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" name="Rectangle 23"/>
          <p:cNvSpPr/>
          <p:nvPr/>
        </p:nvSpPr>
        <p:spPr>
          <a:xfrm>
            <a:off x="483494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1224877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1966260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3313645" y="4686972"/>
            <a:ext cx="486087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/>
          <p:cNvSpPr txBox="1"/>
          <p:nvPr/>
        </p:nvSpPr>
        <p:spPr>
          <a:xfrm>
            <a:off x="4638351" y="4137568"/>
            <a:ext cx="4116820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No other </a:t>
            </a:r>
            <a:r>
              <a:rPr lang="en-US" dirty="0" err="1" smtClean="0"/>
              <a:t>InMemoryFlushRunnable</a:t>
            </a:r>
            <a:r>
              <a:rPr lang="en-US" dirty="0" smtClean="0"/>
              <a:t> thread</a:t>
            </a:r>
          </a:p>
          <a:p>
            <a:r>
              <a:rPr lang="en-US" dirty="0" smtClean="0"/>
              <a:t>is going to be dispatched when there </a:t>
            </a:r>
          </a:p>
          <a:p>
            <a:r>
              <a:rPr lang="en-US" dirty="0" smtClean="0"/>
              <a:t>is ongoing one</a:t>
            </a:r>
            <a:endParaRPr lang="en-US" dirty="0"/>
          </a:p>
        </p:txBody>
      </p:sp>
      <p:cxnSp>
        <p:nvCxnSpPr>
          <p:cNvPr id="29" name="Straight Arrow Connector 28"/>
          <p:cNvCxnSpPr>
            <a:stCxn id="5" idx="4"/>
            <a:endCxn id="32" idx="0"/>
          </p:cNvCxnSpPr>
          <p:nvPr/>
        </p:nvCxnSpPr>
        <p:spPr>
          <a:xfrm flipH="1">
            <a:off x="1980013" y="3457493"/>
            <a:ext cx="16874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0" name="Oval 29"/>
          <p:cNvSpPr/>
          <p:nvPr/>
        </p:nvSpPr>
        <p:spPr>
          <a:xfrm>
            <a:off x="1353813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2932635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1880087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2406361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4" name="Straight Arrow Connector 33"/>
          <p:cNvCxnSpPr>
            <a:stCxn id="6" idx="4"/>
            <a:endCxn id="33" idx="0"/>
          </p:cNvCxnSpPr>
          <p:nvPr/>
        </p:nvCxnSpPr>
        <p:spPr>
          <a:xfrm>
            <a:off x="2402755" y="3457493"/>
            <a:ext cx="10353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stCxn id="7" idx="4"/>
            <a:endCxn id="31" idx="0"/>
          </p:cNvCxnSpPr>
          <p:nvPr/>
        </p:nvCxnSpPr>
        <p:spPr>
          <a:xfrm>
            <a:off x="2656755" y="3457493"/>
            <a:ext cx="37580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4" idx="4"/>
            <a:endCxn id="30" idx="0"/>
          </p:cNvCxnSpPr>
          <p:nvPr/>
        </p:nvCxnSpPr>
        <p:spPr>
          <a:xfrm flipH="1">
            <a:off x="1453739" y="3457493"/>
            <a:ext cx="44101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30" idx="4"/>
            <a:endCxn id="24" idx="0"/>
          </p:cNvCxnSpPr>
          <p:nvPr/>
        </p:nvCxnSpPr>
        <p:spPr>
          <a:xfrm flipH="1">
            <a:off x="854186" y="4307494"/>
            <a:ext cx="599553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32" idx="4"/>
            <a:endCxn id="27" idx="0"/>
          </p:cNvCxnSpPr>
          <p:nvPr/>
        </p:nvCxnSpPr>
        <p:spPr>
          <a:xfrm>
            <a:off x="1980013" y="4307494"/>
            <a:ext cx="1576676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33" idx="4"/>
            <a:endCxn id="26" idx="0"/>
          </p:cNvCxnSpPr>
          <p:nvPr/>
        </p:nvCxnSpPr>
        <p:spPr>
          <a:xfrm flipH="1">
            <a:off x="2336952" y="4307494"/>
            <a:ext cx="169335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>
            <a:stCxn id="31" idx="4"/>
            <a:endCxn id="25" idx="0"/>
          </p:cNvCxnSpPr>
          <p:nvPr/>
        </p:nvCxnSpPr>
        <p:spPr>
          <a:xfrm flipH="1">
            <a:off x="1595569" y="4307494"/>
            <a:ext cx="1436992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Left Arrow 40"/>
          <p:cNvSpPr/>
          <p:nvPr/>
        </p:nvSpPr>
        <p:spPr>
          <a:xfrm>
            <a:off x="4158195" y="1553728"/>
            <a:ext cx="4067940" cy="2275792"/>
          </a:xfrm>
          <a:prstGeom prst="leftArrow">
            <a:avLst>
              <a:gd name="adj1" fmla="val 61201"/>
              <a:gd name="adj2" fmla="val 38973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After some put the active size reaches </a:t>
            </a:r>
            <a:r>
              <a:rPr lang="en-US" dirty="0" err="1" smtClean="0">
                <a:effectLst/>
              </a:rPr>
              <a:t>inmemoryFlushSize</a:t>
            </a:r>
            <a:r>
              <a:rPr lang="en-US" dirty="0" smtClean="0">
                <a:effectLst/>
              </a:rPr>
              <a:t>, the a </a:t>
            </a:r>
            <a:r>
              <a:rPr lang="en-US" b="1" i="1" dirty="0" smtClean="0">
                <a:effectLst/>
              </a:rPr>
              <a:t>solo</a:t>
            </a:r>
            <a:r>
              <a:rPr lang="en-US" dirty="0" smtClean="0">
                <a:effectLst/>
              </a:rPr>
              <a:t> </a:t>
            </a:r>
            <a:r>
              <a:rPr lang="en-US" dirty="0" err="1" smtClean="0">
                <a:effectLst/>
              </a:rPr>
              <a:t>InMemoryFlushRunnable</a:t>
            </a:r>
            <a:r>
              <a:rPr lang="en-US" dirty="0" smtClean="0">
                <a:effectLst/>
              </a:rPr>
              <a:t> thread is dispatched</a:t>
            </a:r>
            <a:endParaRPr lang="en-US" dirty="0"/>
          </a:p>
        </p:txBody>
      </p:sp>
      <p:sp>
        <p:nvSpPr>
          <p:cNvPr id="42" name="Rounded Rectangular Callout 41"/>
          <p:cNvSpPr/>
          <p:nvPr/>
        </p:nvSpPr>
        <p:spPr>
          <a:xfrm>
            <a:off x="1628581" y="5439922"/>
            <a:ext cx="7058219" cy="1152136"/>
          </a:xfrm>
          <a:prstGeom prst="wedgeRoundRectCallout">
            <a:avLst>
              <a:gd name="adj1" fmla="val 19949"/>
              <a:gd name="adj2" fmla="val -100559"/>
              <a:gd name="adj3" fmla="val 16667"/>
            </a:avLst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The thread is dispatched by the single thread who has successful CAS of </a:t>
            </a:r>
            <a:r>
              <a:rPr lang="en-US" sz="1600" dirty="0" err="1" smtClean="0">
                <a:effectLst/>
              </a:rPr>
              <a:t>inMemoryFlushInProgress</a:t>
            </a:r>
            <a:r>
              <a:rPr lang="en-US" sz="1600" dirty="0" smtClean="0">
                <a:effectLst/>
              </a:rPr>
              <a:t> flag from false to true. Till the end of execution of the </a:t>
            </a:r>
            <a:r>
              <a:rPr lang="en-US" sz="1600" dirty="0" err="1" smtClean="0">
                <a:effectLst/>
              </a:rPr>
              <a:t>InMemoryFlushRunnable</a:t>
            </a:r>
            <a:r>
              <a:rPr lang="en-US" sz="1600" dirty="0" smtClean="0">
                <a:effectLst/>
              </a:rPr>
              <a:t> thread the </a:t>
            </a:r>
            <a:r>
              <a:rPr lang="en-US" sz="1600" dirty="0" err="1" smtClean="0">
                <a:effectLst/>
              </a:rPr>
              <a:t>inMemoryFlushInProgress</a:t>
            </a:r>
            <a:r>
              <a:rPr lang="en-US" sz="1600" dirty="0" smtClean="0">
                <a:effectLst/>
              </a:rPr>
              <a:t> flag is true, then reset to false. Only then another In-Memory Flush can happen.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0282146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Rounded Rectangle 122"/>
          <p:cNvSpPr/>
          <p:nvPr/>
        </p:nvSpPr>
        <p:spPr>
          <a:xfrm>
            <a:off x="7635193" y="3685233"/>
            <a:ext cx="517184" cy="53676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Rounded Rectangle 121"/>
          <p:cNvSpPr/>
          <p:nvPr/>
        </p:nvSpPr>
        <p:spPr>
          <a:xfrm>
            <a:off x="7482793" y="3532833"/>
            <a:ext cx="517184" cy="53676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Rounded Rectangle 120"/>
          <p:cNvSpPr/>
          <p:nvPr/>
        </p:nvSpPr>
        <p:spPr>
          <a:xfrm>
            <a:off x="7330393" y="3380433"/>
            <a:ext cx="517184" cy="53676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Step 3: Push to Compaction Pipeline</a:t>
            </a:r>
            <a:endParaRPr lang="en-US" dirty="0"/>
          </a:p>
        </p:txBody>
      </p:sp>
      <p:sp>
        <p:nvSpPr>
          <p:cNvPr id="3" name="Rounded Rectangle 2"/>
          <p:cNvSpPr/>
          <p:nvPr/>
        </p:nvSpPr>
        <p:spPr>
          <a:xfrm>
            <a:off x="986345" y="1553728"/>
            <a:ext cx="2514258" cy="227579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b="1" dirty="0" smtClean="0"/>
              <a:t>Active Mutable Segment</a:t>
            </a:r>
          </a:p>
          <a:p>
            <a:pPr algn="ctr"/>
            <a:endParaRPr lang="en-US" dirty="0"/>
          </a:p>
          <a:p>
            <a:pPr algn="ctr"/>
            <a:r>
              <a:rPr lang="en-US" dirty="0" smtClean="0"/>
              <a:t>New and empty</a:t>
            </a:r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cxnSp>
        <p:nvCxnSpPr>
          <p:cNvPr id="43" name="Straight Connector 42"/>
          <p:cNvCxnSpPr/>
          <p:nvPr/>
        </p:nvCxnSpPr>
        <p:spPr>
          <a:xfrm>
            <a:off x="4078548" y="1309247"/>
            <a:ext cx="0" cy="5243535"/>
          </a:xfrm>
          <a:prstGeom prst="line">
            <a:avLst/>
          </a:prstGeom>
          <a:ln>
            <a:prstDash val="lg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Rounded Rectangle 80"/>
          <p:cNvSpPr/>
          <p:nvPr/>
        </p:nvSpPr>
        <p:spPr>
          <a:xfrm>
            <a:off x="5125640" y="1553728"/>
            <a:ext cx="2514258" cy="227579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b="1" dirty="0" smtClean="0"/>
              <a:t>Active Mutable Segment wrapped as Immutable Segment</a:t>
            </a:r>
          </a:p>
          <a:p>
            <a:pPr algn="ctr"/>
            <a:endParaRPr lang="en-US" dirty="0" smtClean="0"/>
          </a:p>
          <a:p>
            <a:pPr algn="ctr"/>
            <a:r>
              <a:rPr lang="en-US" sz="1400" dirty="0" err="1" smtClean="0"/>
              <a:t>CellSet</a:t>
            </a:r>
            <a:r>
              <a:rPr lang="en-US" sz="1400" dirty="0" smtClean="0"/>
              <a:t> based on CSLM</a:t>
            </a:r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82" name="Oval 81"/>
          <p:cNvSpPr/>
          <p:nvPr/>
        </p:nvSpPr>
        <p:spPr>
          <a:xfrm>
            <a:off x="5988330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Oval 82"/>
          <p:cNvSpPr/>
          <p:nvPr/>
        </p:nvSpPr>
        <p:spPr>
          <a:xfrm>
            <a:off x="6242330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/>
          <p:cNvSpPr/>
          <p:nvPr/>
        </p:nvSpPr>
        <p:spPr>
          <a:xfrm>
            <a:off x="6496330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Oval 84"/>
          <p:cNvSpPr/>
          <p:nvPr/>
        </p:nvSpPr>
        <p:spPr>
          <a:xfrm>
            <a:off x="6750330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Oval 85"/>
          <p:cNvSpPr/>
          <p:nvPr/>
        </p:nvSpPr>
        <p:spPr>
          <a:xfrm>
            <a:off x="5988330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Oval 86"/>
          <p:cNvSpPr/>
          <p:nvPr/>
        </p:nvSpPr>
        <p:spPr>
          <a:xfrm>
            <a:off x="6750330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Oval 87"/>
          <p:cNvSpPr/>
          <p:nvPr/>
        </p:nvSpPr>
        <p:spPr>
          <a:xfrm>
            <a:off x="5988330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Oval 88"/>
          <p:cNvSpPr/>
          <p:nvPr/>
        </p:nvSpPr>
        <p:spPr>
          <a:xfrm>
            <a:off x="6750330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Oval 89"/>
          <p:cNvSpPr/>
          <p:nvPr/>
        </p:nvSpPr>
        <p:spPr>
          <a:xfrm>
            <a:off x="6496330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1" name="Straight Arrow Connector 90"/>
          <p:cNvCxnSpPr>
            <a:stCxn id="88" idx="4"/>
            <a:endCxn id="86" idx="0"/>
          </p:cNvCxnSpPr>
          <p:nvPr/>
        </p:nvCxnSpPr>
        <p:spPr>
          <a:xfrm>
            <a:off x="6034050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2" name="Straight Arrow Connector 91"/>
          <p:cNvCxnSpPr>
            <a:stCxn id="86" idx="4"/>
          </p:cNvCxnSpPr>
          <p:nvPr/>
        </p:nvCxnSpPr>
        <p:spPr>
          <a:xfrm>
            <a:off x="6034050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3" name="Straight Arrow Connector 92"/>
          <p:cNvCxnSpPr>
            <a:stCxn id="82" idx="6"/>
            <a:endCxn id="83" idx="2"/>
          </p:cNvCxnSpPr>
          <p:nvPr/>
        </p:nvCxnSpPr>
        <p:spPr>
          <a:xfrm>
            <a:off x="6079770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/>
          <p:cNvCxnSpPr>
            <a:stCxn id="83" idx="6"/>
            <a:endCxn id="84" idx="2"/>
          </p:cNvCxnSpPr>
          <p:nvPr/>
        </p:nvCxnSpPr>
        <p:spPr>
          <a:xfrm>
            <a:off x="6333770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5" name="Straight Arrow Connector 94"/>
          <p:cNvCxnSpPr>
            <a:stCxn id="90" idx="4"/>
            <a:endCxn id="84" idx="0"/>
          </p:cNvCxnSpPr>
          <p:nvPr/>
        </p:nvCxnSpPr>
        <p:spPr>
          <a:xfrm>
            <a:off x="6542050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6" name="Straight Arrow Connector 95"/>
          <p:cNvCxnSpPr>
            <a:stCxn id="89" idx="4"/>
            <a:endCxn id="87" idx="0"/>
          </p:cNvCxnSpPr>
          <p:nvPr/>
        </p:nvCxnSpPr>
        <p:spPr>
          <a:xfrm>
            <a:off x="6796050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84" idx="6"/>
            <a:endCxn id="85" idx="2"/>
          </p:cNvCxnSpPr>
          <p:nvPr/>
        </p:nvCxnSpPr>
        <p:spPr>
          <a:xfrm>
            <a:off x="6587770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8" name="Straight Arrow Connector 97"/>
          <p:cNvCxnSpPr>
            <a:stCxn id="86" idx="6"/>
            <a:endCxn id="90" idx="2"/>
          </p:cNvCxnSpPr>
          <p:nvPr/>
        </p:nvCxnSpPr>
        <p:spPr>
          <a:xfrm>
            <a:off x="6079770" y="3199649"/>
            <a:ext cx="416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/>
          <p:cNvCxnSpPr>
            <a:stCxn id="87" idx="4"/>
            <a:endCxn id="85" idx="0"/>
          </p:cNvCxnSpPr>
          <p:nvPr/>
        </p:nvCxnSpPr>
        <p:spPr>
          <a:xfrm>
            <a:off x="6796050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0" name="Straight Arrow Connector 99"/>
          <p:cNvCxnSpPr>
            <a:stCxn id="88" idx="6"/>
            <a:endCxn id="89" idx="2"/>
          </p:cNvCxnSpPr>
          <p:nvPr/>
        </p:nvCxnSpPr>
        <p:spPr>
          <a:xfrm>
            <a:off x="6079770" y="2971676"/>
            <a:ext cx="670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90" idx="6"/>
            <a:endCxn id="87" idx="2"/>
          </p:cNvCxnSpPr>
          <p:nvPr/>
        </p:nvCxnSpPr>
        <p:spPr>
          <a:xfrm>
            <a:off x="6587770" y="3199649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2" name="Rectangle 101"/>
          <p:cNvSpPr/>
          <p:nvPr/>
        </p:nvSpPr>
        <p:spPr>
          <a:xfrm>
            <a:off x="4622789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Rectangle 102"/>
          <p:cNvSpPr/>
          <p:nvPr/>
        </p:nvSpPr>
        <p:spPr>
          <a:xfrm>
            <a:off x="5364172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Rectangle 103"/>
          <p:cNvSpPr/>
          <p:nvPr/>
        </p:nvSpPr>
        <p:spPr>
          <a:xfrm>
            <a:off x="6105555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7452940" y="4686972"/>
            <a:ext cx="486087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6" name="Straight Arrow Connector 105"/>
          <p:cNvCxnSpPr>
            <a:stCxn id="83" idx="4"/>
            <a:endCxn id="109" idx="0"/>
          </p:cNvCxnSpPr>
          <p:nvPr/>
        </p:nvCxnSpPr>
        <p:spPr>
          <a:xfrm flipH="1">
            <a:off x="6119308" y="3457493"/>
            <a:ext cx="16874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7" name="Oval 106"/>
          <p:cNvSpPr/>
          <p:nvPr/>
        </p:nvSpPr>
        <p:spPr>
          <a:xfrm>
            <a:off x="5493108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Oval 107"/>
          <p:cNvSpPr/>
          <p:nvPr/>
        </p:nvSpPr>
        <p:spPr>
          <a:xfrm>
            <a:off x="7071930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Oval 108"/>
          <p:cNvSpPr/>
          <p:nvPr/>
        </p:nvSpPr>
        <p:spPr>
          <a:xfrm>
            <a:off x="6019382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Oval 109"/>
          <p:cNvSpPr/>
          <p:nvPr/>
        </p:nvSpPr>
        <p:spPr>
          <a:xfrm>
            <a:off x="6545656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1" name="Straight Arrow Connector 110"/>
          <p:cNvCxnSpPr>
            <a:stCxn id="84" idx="4"/>
            <a:endCxn id="110" idx="0"/>
          </p:cNvCxnSpPr>
          <p:nvPr/>
        </p:nvCxnSpPr>
        <p:spPr>
          <a:xfrm>
            <a:off x="6542050" y="3457493"/>
            <a:ext cx="10353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Arrow Connector 111"/>
          <p:cNvCxnSpPr>
            <a:stCxn id="85" idx="4"/>
            <a:endCxn id="108" idx="0"/>
          </p:cNvCxnSpPr>
          <p:nvPr/>
        </p:nvCxnSpPr>
        <p:spPr>
          <a:xfrm>
            <a:off x="6796050" y="3457493"/>
            <a:ext cx="37580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Arrow Connector 112"/>
          <p:cNvCxnSpPr>
            <a:stCxn id="82" idx="4"/>
            <a:endCxn id="107" idx="0"/>
          </p:cNvCxnSpPr>
          <p:nvPr/>
        </p:nvCxnSpPr>
        <p:spPr>
          <a:xfrm flipH="1">
            <a:off x="5593034" y="3457493"/>
            <a:ext cx="44101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Arrow Connector 113"/>
          <p:cNvCxnSpPr>
            <a:stCxn id="107" idx="4"/>
            <a:endCxn id="102" idx="0"/>
          </p:cNvCxnSpPr>
          <p:nvPr/>
        </p:nvCxnSpPr>
        <p:spPr>
          <a:xfrm flipH="1">
            <a:off x="4993481" y="4307494"/>
            <a:ext cx="599553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Arrow Connector 114"/>
          <p:cNvCxnSpPr>
            <a:stCxn id="109" idx="4"/>
            <a:endCxn id="105" idx="0"/>
          </p:cNvCxnSpPr>
          <p:nvPr/>
        </p:nvCxnSpPr>
        <p:spPr>
          <a:xfrm>
            <a:off x="6119308" y="4307494"/>
            <a:ext cx="1576676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Arrow Connector 115"/>
          <p:cNvCxnSpPr>
            <a:stCxn id="110" idx="4"/>
            <a:endCxn id="104" idx="0"/>
          </p:cNvCxnSpPr>
          <p:nvPr/>
        </p:nvCxnSpPr>
        <p:spPr>
          <a:xfrm flipH="1">
            <a:off x="6476247" y="4307494"/>
            <a:ext cx="169335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Arrow Connector 116"/>
          <p:cNvCxnSpPr>
            <a:stCxn id="108" idx="4"/>
            <a:endCxn id="103" idx="0"/>
          </p:cNvCxnSpPr>
          <p:nvPr/>
        </p:nvCxnSpPr>
        <p:spPr>
          <a:xfrm flipH="1">
            <a:off x="5734864" y="4307494"/>
            <a:ext cx="1436992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8" name="TextBox 117"/>
          <p:cNvSpPr txBox="1"/>
          <p:nvPr/>
        </p:nvSpPr>
        <p:spPr>
          <a:xfrm>
            <a:off x="5564828" y="5507102"/>
            <a:ext cx="21615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/>
              <a:t>Compaction Pipeline </a:t>
            </a:r>
          </a:p>
          <a:p>
            <a:pPr algn="ctr"/>
            <a:r>
              <a:rPr lang="en-US" dirty="0" smtClean="0"/>
              <a:t>may hold also other </a:t>
            </a:r>
          </a:p>
          <a:p>
            <a:pPr algn="ctr"/>
            <a:r>
              <a:rPr lang="en-US" dirty="0" smtClean="0"/>
              <a:t>already flattened </a:t>
            </a:r>
          </a:p>
          <a:p>
            <a:pPr algn="ctr"/>
            <a:r>
              <a:rPr lang="en-US" dirty="0" err="1" smtClean="0"/>
              <a:t>ImmutableSegments</a:t>
            </a:r>
            <a:endParaRPr lang="en-US" b="1" dirty="0"/>
          </a:p>
        </p:txBody>
      </p:sp>
      <p:sp>
        <p:nvSpPr>
          <p:cNvPr id="120" name="Rounded Rectangular Callout 119"/>
          <p:cNvSpPr/>
          <p:nvPr/>
        </p:nvSpPr>
        <p:spPr>
          <a:xfrm>
            <a:off x="457200" y="4467581"/>
            <a:ext cx="3456618" cy="2085201"/>
          </a:xfrm>
          <a:prstGeom prst="wedgeRoundRectCallout">
            <a:avLst>
              <a:gd name="adj1" fmla="val 70551"/>
              <a:gd name="adj2" fmla="val -101123"/>
              <a:gd name="adj3" fmla="val 16667"/>
            </a:avLst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This move and all other steps from this step on is done by the </a:t>
            </a:r>
            <a:r>
              <a:rPr lang="en-US" sz="1600" b="1" i="1" dirty="0" smtClean="0">
                <a:effectLst/>
              </a:rPr>
              <a:t>solo</a:t>
            </a:r>
            <a:r>
              <a:rPr lang="en-US" sz="1600" dirty="0" smtClean="0">
                <a:effectLst/>
              </a:rPr>
              <a:t> </a:t>
            </a:r>
            <a:r>
              <a:rPr lang="en-US" sz="1600" dirty="0" err="1" smtClean="0">
                <a:effectLst/>
              </a:rPr>
              <a:t>InMemoryFlushRunnable</a:t>
            </a:r>
            <a:r>
              <a:rPr lang="en-US" sz="1600" dirty="0" smtClean="0">
                <a:effectLst/>
              </a:rPr>
              <a:t> thread that is executing </a:t>
            </a:r>
            <a:r>
              <a:rPr lang="en-US" sz="1600" dirty="0" err="1" smtClean="0">
                <a:effectLst/>
              </a:rPr>
              <a:t>flushInMemory</a:t>
            </a:r>
            <a:r>
              <a:rPr lang="en-US" sz="1600" dirty="0" smtClean="0">
                <a:effectLst/>
              </a:rPr>
              <a:t>() method. The active update is covered by </a:t>
            </a:r>
            <a:r>
              <a:rPr lang="en-US" sz="1600" b="1" dirty="0" err="1"/>
              <a:t>region</a:t>
            </a:r>
            <a:r>
              <a:rPr lang="en-US" sz="1600" dirty="0" err="1" smtClean="0"/>
              <a:t>.blockUpdates</a:t>
            </a:r>
            <a:r>
              <a:rPr lang="en-US" sz="1600" dirty="0" smtClean="0"/>
              <a:t>().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76996626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0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Rounded Rectangle 122"/>
          <p:cNvSpPr/>
          <p:nvPr/>
        </p:nvSpPr>
        <p:spPr>
          <a:xfrm>
            <a:off x="7635193" y="3685233"/>
            <a:ext cx="517184" cy="53676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Rounded Rectangle 121"/>
          <p:cNvSpPr/>
          <p:nvPr/>
        </p:nvSpPr>
        <p:spPr>
          <a:xfrm>
            <a:off x="7482793" y="3532833"/>
            <a:ext cx="517184" cy="53676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1" name="Rounded Rectangle 120"/>
          <p:cNvSpPr/>
          <p:nvPr/>
        </p:nvSpPr>
        <p:spPr>
          <a:xfrm>
            <a:off x="7330393" y="3380433"/>
            <a:ext cx="517184" cy="536764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Step 4: Evaluate Compaction Need</a:t>
            </a:r>
            <a:endParaRPr lang="en-US" dirty="0"/>
          </a:p>
        </p:txBody>
      </p:sp>
      <p:sp>
        <p:nvSpPr>
          <p:cNvPr id="81" name="Rounded Rectangle 80"/>
          <p:cNvSpPr/>
          <p:nvPr/>
        </p:nvSpPr>
        <p:spPr>
          <a:xfrm>
            <a:off x="5125640" y="1553728"/>
            <a:ext cx="2514258" cy="227579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b="1" dirty="0" smtClean="0"/>
              <a:t>Active Mutable Segment wrapped as Immutable Segment</a:t>
            </a:r>
          </a:p>
          <a:p>
            <a:pPr algn="ctr"/>
            <a:endParaRPr lang="en-US" dirty="0" smtClean="0"/>
          </a:p>
          <a:p>
            <a:pPr algn="ctr"/>
            <a:r>
              <a:rPr lang="en-US" sz="1400" dirty="0" err="1" smtClean="0"/>
              <a:t>CellSet</a:t>
            </a:r>
            <a:r>
              <a:rPr lang="en-US" sz="1400" dirty="0" smtClean="0"/>
              <a:t> based on CSLM</a:t>
            </a:r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82" name="Oval 81"/>
          <p:cNvSpPr/>
          <p:nvPr/>
        </p:nvSpPr>
        <p:spPr>
          <a:xfrm>
            <a:off x="5988330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Oval 82"/>
          <p:cNvSpPr/>
          <p:nvPr/>
        </p:nvSpPr>
        <p:spPr>
          <a:xfrm>
            <a:off x="6242330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/>
          <p:cNvSpPr/>
          <p:nvPr/>
        </p:nvSpPr>
        <p:spPr>
          <a:xfrm>
            <a:off x="6496330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Oval 84"/>
          <p:cNvSpPr/>
          <p:nvPr/>
        </p:nvSpPr>
        <p:spPr>
          <a:xfrm>
            <a:off x="6750330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Oval 85"/>
          <p:cNvSpPr/>
          <p:nvPr/>
        </p:nvSpPr>
        <p:spPr>
          <a:xfrm>
            <a:off x="5988330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Oval 86"/>
          <p:cNvSpPr/>
          <p:nvPr/>
        </p:nvSpPr>
        <p:spPr>
          <a:xfrm>
            <a:off x="6750330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Oval 87"/>
          <p:cNvSpPr/>
          <p:nvPr/>
        </p:nvSpPr>
        <p:spPr>
          <a:xfrm>
            <a:off x="5988330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Oval 88"/>
          <p:cNvSpPr/>
          <p:nvPr/>
        </p:nvSpPr>
        <p:spPr>
          <a:xfrm>
            <a:off x="6750330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Oval 89"/>
          <p:cNvSpPr/>
          <p:nvPr/>
        </p:nvSpPr>
        <p:spPr>
          <a:xfrm>
            <a:off x="6496330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1" name="Straight Arrow Connector 90"/>
          <p:cNvCxnSpPr>
            <a:stCxn id="88" idx="4"/>
            <a:endCxn id="86" idx="0"/>
          </p:cNvCxnSpPr>
          <p:nvPr/>
        </p:nvCxnSpPr>
        <p:spPr>
          <a:xfrm>
            <a:off x="6034050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2" name="Straight Arrow Connector 91"/>
          <p:cNvCxnSpPr>
            <a:stCxn id="86" idx="4"/>
          </p:cNvCxnSpPr>
          <p:nvPr/>
        </p:nvCxnSpPr>
        <p:spPr>
          <a:xfrm>
            <a:off x="6034050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3" name="Straight Arrow Connector 92"/>
          <p:cNvCxnSpPr>
            <a:stCxn id="82" idx="6"/>
            <a:endCxn id="83" idx="2"/>
          </p:cNvCxnSpPr>
          <p:nvPr/>
        </p:nvCxnSpPr>
        <p:spPr>
          <a:xfrm>
            <a:off x="6079770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/>
          <p:cNvCxnSpPr>
            <a:stCxn id="83" idx="6"/>
            <a:endCxn id="84" idx="2"/>
          </p:cNvCxnSpPr>
          <p:nvPr/>
        </p:nvCxnSpPr>
        <p:spPr>
          <a:xfrm>
            <a:off x="6333770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5" name="Straight Arrow Connector 94"/>
          <p:cNvCxnSpPr>
            <a:stCxn id="90" idx="4"/>
            <a:endCxn id="84" idx="0"/>
          </p:cNvCxnSpPr>
          <p:nvPr/>
        </p:nvCxnSpPr>
        <p:spPr>
          <a:xfrm>
            <a:off x="6542050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6" name="Straight Arrow Connector 95"/>
          <p:cNvCxnSpPr>
            <a:stCxn id="89" idx="4"/>
            <a:endCxn id="87" idx="0"/>
          </p:cNvCxnSpPr>
          <p:nvPr/>
        </p:nvCxnSpPr>
        <p:spPr>
          <a:xfrm>
            <a:off x="6796050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84" idx="6"/>
            <a:endCxn id="85" idx="2"/>
          </p:cNvCxnSpPr>
          <p:nvPr/>
        </p:nvCxnSpPr>
        <p:spPr>
          <a:xfrm>
            <a:off x="6587770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8" name="Straight Arrow Connector 97"/>
          <p:cNvCxnSpPr>
            <a:stCxn id="86" idx="6"/>
            <a:endCxn id="90" idx="2"/>
          </p:cNvCxnSpPr>
          <p:nvPr/>
        </p:nvCxnSpPr>
        <p:spPr>
          <a:xfrm>
            <a:off x="6079770" y="3199649"/>
            <a:ext cx="416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/>
          <p:cNvCxnSpPr>
            <a:stCxn id="87" idx="4"/>
            <a:endCxn id="85" idx="0"/>
          </p:cNvCxnSpPr>
          <p:nvPr/>
        </p:nvCxnSpPr>
        <p:spPr>
          <a:xfrm>
            <a:off x="6796050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0" name="Straight Arrow Connector 99"/>
          <p:cNvCxnSpPr>
            <a:stCxn id="88" idx="6"/>
            <a:endCxn id="89" idx="2"/>
          </p:cNvCxnSpPr>
          <p:nvPr/>
        </p:nvCxnSpPr>
        <p:spPr>
          <a:xfrm>
            <a:off x="6079770" y="2971676"/>
            <a:ext cx="670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90" idx="6"/>
            <a:endCxn id="87" idx="2"/>
          </p:cNvCxnSpPr>
          <p:nvPr/>
        </p:nvCxnSpPr>
        <p:spPr>
          <a:xfrm>
            <a:off x="6587770" y="3199649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2" name="Rectangle 101"/>
          <p:cNvSpPr/>
          <p:nvPr/>
        </p:nvSpPr>
        <p:spPr>
          <a:xfrm>
            <a:off x="4622789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3" name="Rectangle 102"/>
          <p:cNvSpPr/>
          <p:nvPr/>
        </p:nvSpPr>
        <p:spPr>
          <a:xfrm>
            <a:off x="5364172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4" name="Rectangle 103"/>
          <p:cNvSpPr/>
          <p:nvPr/>
        </p:nvSpPr>
        <p:spPr>
          <a:xfrm>
            <a:off x="6105555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7452940" y="4686972"/>
            <a:ext cx="486087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6" name="Straight Arrow Connector 105"/>
          <p:cNvCxnSpPr>
            <a:stCxn id="83" idx="4"/>
            <a:endCxn id="109" idx="0"/>
          </p:cNvCxnSpPr>
          <p:nvPr/>
        </p:nvCxnSpPr>
        <p:spPr>
          <a:xfrm flipH="1">
            <a:off x="6119308" y="3457493"/>
            <a:ext cx="16874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7" name="Oval 106"/>
          <p:cNvSpPr/>
          <p:nvPr/>
        </p:nvSpPr>
        <p:spPr>
          <a:xfrm>
            <a:off x="5493108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8" name="Oval 107"/>
          <p:cNvSpPr/>
          <p:nvPr/>
        </p:nvSpPr>
        <p:spPr>
          <a:xfrm>
            <a:off x="7071930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Oval 108"/>
          <p:cNvSpPr/>
          <p:nvPr/>
        </p:nvSpPr>
        <p:spPr>
          <a:xfrm>
            <a:off x="6019382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Oval 109"/>
          <p:cNvSpPr/>
          <p:nvPr/>
        </p:nvSpPr>
        <p:spPr>
          <a:xfrm>
            <a:off x="6545656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1" name="Straight Arrow Connector 110"/>
          <p:cNvCxnSpPr>
            <a:stCxn id="84" idx="4"/>
            <a:endCxn id="110" idx="0"/>
          </p:cNvCxnSpPr>
          <p:nvPr/>
        </p:nvCxnSpPr>
        <p:spPr>
          <a:xfrm>
            <a:off x="6542050" y="3457493"/>
            <a:ext cx="10353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Arrow Connector 111"/>
          <p:cNvCxnSpPr>
            <a:stCxn id="85" idx="4"/>
            <a:endCxn id="108" idx="0"/>
          </p:cNvCxnSpPr>
          <p:nvPr/>
        </p:nvCxnSpPr>
        <p:spPr>
          <a:xfrm>
            <a:off x="6796050" y="3457493"/>
            <a:ext cx="37580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3" name="Straight Arrow Connector 112"/>
          <p:cNvCxnSpPr>
            <a:stCxn id="82" idx="4"/>
            <a:endCxn id="107" idx="0"/>
          </p:cNvCxnSpPr>
          <p:nvPr/>
        </p:nvCxnSpPr>
        <p:spPr>
          <a:xfrm flipH="1">
            <a:off x="5593034" y="3457493"/>
            <a:ext cx="44101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Arrow Connector 113"/>
          <p:cNvCxnSpPr>
            <a:stCxn id="107" idx="4"/>
            <a:endCxn id="102" idx="0"/>
          </p:cNvCxnSpPr>
          <p:nvPr/>
        </p:nvCxnSpPr>
        <p:spPr>
          <a:xfrm flipH="1">
            <a:off x="4993481" y="4307494"/>
            <a:ext cx="599553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Arrow Connector 114"/>
          <p:cNvCxnSpPr>
            <a:stCxn id="109" idx="4"/>
            <a:endCxn id="105" idx="0"/>
          </p:cNvCxnSpPr>
          <p:nvPr/>
        </p:nvCxnSpPr>
        <p:spPr>
          <a:xfrm>
            <a:off x="6119308" y="4307494"/>
            <a:ext cx="1576676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Arrow Connector 115"/>
          <p:cNvCxnSpPr>
            <a:stCxn id="110" idx="4"/>
            <a:endCxn id="104" idx="0"/>
          </p:cNvCxnSpPr>
          <p:nvPr/>
        </p:nvCxnSpPr>
        <p:spPr>
          <a:xfrm flipH="1">
            <a:off x="6476247" y="4307494"/>
            <a:ext cx="169335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Arrow Connector 116"/>
          <p:cNvCxnSpPr>
            <a:stCxn id="108" idx="4"/>
            <a:endCxn id="103" idx="0"/>
          </p:cNvCxnSpPr>
          <p:nvPr/>
        </p:nvCxnSpPr>
        <p:spPr>
          <a:xfrm flipH="1">
            <a:off x="5734864" y="4307494"/>
            <a:ext cx="1436992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8" name="TextBox 117"/>
          <p:cNvSpPr txBox="1"/>
          <p:nvPr/>
        </p:nvSpPr>
        <p:spPr>
          <a:xfrm>
            <a:off x="5564828" y="5507102"/>
            <a:ext cx="216150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/>
              <a:t>Compaction Pipeline </a:t>
            </a:r>
          </a:p>
          <a:p>
            <a:pPr algn="ctr"/>
            <a:r>
              <a:rPr lang="en-US" dirty="0" smtClean="0"/>
              <a:t>may hold also other </a:t>
            </a:r>
          </a:p>
          <a:p>
            <a:pPr algn="ctr"/>
            <a:r>
              <a:rPr lang="en-US" dirty="0" smtClean="0"/>
              <a:t>already flattened </a:t>
            </a:r>
          </a:p>
          <a:p>
            <a:pPr algn="ctr"/>
            <a:r>
              <a:rPr lang="en-US" dirty="0" err="1" smtClean="0"/>
              <a:t>ImmutableSegments</a:t>
            </a:r>
            <a:endParaRPr lang="en-US" b="1" dirty="0"/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026445552"/>
              </p:ext>
            </p:extLst>
          </p:nvPr>
        </p:nvGraphicFramePr>
        <p:xfrm>
          <a:off x="339061" y="1541017"/>
          <a:ext cx="4047179" cy="451425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8" name="Rounded Rectangular Callout 47"/>
          <p:cNvSpPr/>
          <p:nvPr/>
        </p:nvSpPr>
        <p:spPr>
          <a:xfrm>
            <a:off x="3567911" y="3380433"/>
            <a:ext cx="2651323" cy="3277089"/>
          </a:xfrm>
          <a:prstGeom prst="wedgeRoundRectCallout">
            <a:avLst>
              <a:gd name="adj1" fmla="val -67393"/>
              <a:gd name="adj2" fmla="val -94645"/>
              <a:gd name="adj3" fmla="val 16667"/>
            </a:avLst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This evaluation is part of </a:t>
            </a:r>
            <a:r>
              <a:rPr lang="en-US" sz="1600" dirty="0" err="1" smtClean="0"/>
              <a:t>MemStoreCompactor.doCompact</a:t>
            </a:r>
            <a:r>
              <a:rPr lang="en-US" sz="1600" dirty="0" smtClean="0"/>
              <a:t>() method invoked by </a:t>
            </a:r>
            <a:r>
              <a:rPr lang="en-US" sz="1600" dirty="0" err="1" smtClean="0"/>
              <a:t>MemStoreCompactor.start</a:t>
            </a:r>
            <a:r>
              <a:rPr lang="en-US" sz="1600" dirty="0" smtClean="0"/>
              <a:t>() that is the next step after the active is pushed to pipeline and </a:t>
            </a:r>
            <a:r>
              <a:rPr lang="en-US" sz="1600" dirty="0" err="1"/>
              <a:t>region</a:t>
            </a:r>
            <a:r>
              <a:rPr lang="en-US" sz="1600" dirty="0" err="1" smtClean="0"/>
              <a:t>.unblockUpdates</a:t>
            </a:r>
            <a:r>
              <a:rPr lang="en-US" sz="1600" dirty="0" smtClean="0"/>
              <a:t>()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66601570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5: Flatten</a:t>
            </a:r>
            <a:endParaRPr lang="en-US" dirty="0"/>
          </a:p>
        </p:txBody>
      </p:sp>
      <p:sp>
        <p:nvSpPr>
          <p:cNvPr id="6" name="Rounded Rectangle 5"/>
          <p:cNvSpPr/>
          <p:nvPr/>
        </p:nvSpPr>
        <p:spPr>
          <a:xfrm>
            <a:off x="752494" y="1553728"/>
            <a:ext cx="2514258" cy="227579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b="1" dirty="0" smtClean="0"/>
              <a:t>Active Mutable Segment wrapped as Immutable Segment</a:t>
            </a:r>
          </a:p>
          <a:p>
            <a:pPr algn="ctr"/>
            <a:endParaRPr lang="en-US" dirty="0" smtClean="0"/>
          </a:p>
          <a:p>
            <a:pPr algn="ctr"/>
            <a:r>
              <a:rPr lang="en-US" sz="1400" dirty="0" err="1" smtClean="0"/>
              <a:t>CellSet</a:t>
            </a:r>
            <a:r>
              <a:rPr lang="en-US" sz="1400" dirty="0" smtClean="0"/>
              <a:t> based on CSLM</a:t>
            </a:r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7" name="Oval 6"/>
          <p:cNvSpPr/>
          <p:nvPr/>
        </p:nvSpPr>
        <p:spPr>
          <a:xfrm>
            <a:off x="1615184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1869184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2123184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2377184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1615184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2377184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1615184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2377184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123184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6" name="Straight Arrow Connector 15"/>
          <p:cNvCxnSpPr>
            <a:stCxn id="13" idx="4"/>
            <a:endCxn id="11" idx="0"/>
          </p:cNvCxnSpPr>
          <p:nvPr/>
        </p:nvCxnSpPr>
        <p:spPr>
          <a:xfrm>
            <a:off x="1660904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11" idx="4"/>
          </p:cNvCxnSpPr>
          <p:nvPr/>
        </p:nvCxnSpPr>
        <p:spPr>
          <a:xfrm>
            <a:off x="1660904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7" idx="6"/>
            <a:endCxn id="8" idx="2"/>
          </p:cNvCxnSpPr>
          <p:nvPr/>
        </p:nvCxnSpPr>
        <p:spPr>
          <a:xfrm>
            <a:off x="1706624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8" idx="6"/>
            <a:endCxn id="9" idx="2"/>
          </p:cNvCxnSpPr>
          <p:nvPr/>
        </p:nvCxnSpPr>
        <p:spPr>
          <a:xfrm>
            <a:off x="1960624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15" idx="4"/>
            <a:endCxn id="9" idx="0"/>
          </p:cNvCxnSpPr>
          <p:nvPr/>
        </p:nvCxnSpPr>
        <p:spPr>
          <a:xfrm>
            <a:off x="2168904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14" idx="4"/>
            <a:endCxn id="12" idx="0"/>
          </p:cNvCxnSpPr>
          <p:nvPr/>
        </p:nvCxnSpPr>
        <p:spPr>
          <a:xfrm>
            <a:off x="2422904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9" idx="6"/>
            <a:endCxn id="10" idx="2"/>
          </p:cNvCxnSpPr>
          <p:nvPr/>
        </p:nvCxnSpPr>
        <p:spPr>
          <a:xfrm>
            <a:off x="2214624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11" idx="6"/>
            <a:endCxn id="15" idx="2"/>
          </p:cNvCxnSpPr>
          <p:nvPr/>
        </p:nvCxnSpPr>
        <p:spPr>
          <a:xfrm>
            <a:off x="1706624" y="3199649"/>
            <a:ext cx="416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>
            <a:stCxn id="12" idx="4"/>
            <a:endCxn id="10" idx="0"/>
          </p:cNvCxnSpPr>
          <p:nvPr/>
        </p:nvCxnSpPr>
        <p:spPr>
          <a:xfrm>
            <a:off x="2422904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3" idx="6"/>
            <a:endCxn id="14" idx="2"/>
          </p:cNvCxnSpPr>
          <p:nvPr/>
        </p:nvCxnSpPr>
        <p:spPr>
          <a:xfrm>
            <a:off x="1706624" y="2971676"/>
            <a:ext cx="670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15" idx="6"/>
            <a:endCxn id="12" idx="2"/>
          </p:cNvCxnSpPr>
          <p:nvPr/>
        </p:nvCxnSpPr>
        <p:spPr>
          <a:xfrm>
            <a:off x="2214624" y="3199649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Rectangle 26"/>
          <p:cNvSpPr/>
          <p:nvPr/>
        </p:nvSpPr>
        <p:spPr>
          <a:xfrm>
            <a:off x="249643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991026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1732409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/>
          <p:cNvSpPr/>
          <p:nvPr/>
        </p:nvSpPr>
        <p:spPr>
          <a:xfrm>
            <a:off x="3079794" y="4686972"/>
            <a:ext cx="486087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Arrow Connector 30"/>
          <p:cNvCxnSpPr>
            <a:stCxn id="8" idx="4"/>
            <a:endCxn id="34" idx="0"/>
          </p:cNvCxnSpPr>
          <p:nvPr/>
        </p:nvCxnSpPr>
        <p:spPr>
          <a:xfrm flipH="1">
            <a:off x="1746162" y="3457493"/>
            <a:ext cx="16874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Oval 31"/>
          <p:cNvSpPr/>
          <p:nvPr/>
        </p:nvSpPr>
        <p:spPr>
          <a:xfrm>
            <a:off x="1119962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2698784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1646236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2172510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Arrow Connector 35"/>
          <p:cNvCxnSpPr>
            <a:stCxn id="9" idx="4"/>
            <a:endCxn id="35" idx="0"/>
          </p:cNvCxnSpPr>
          <p:nvPr/>
        </p:nvCxnSpPr>
        <p:spPr>
          <a:xfrm>
            <a:off x="2168904" y="3457493"/>
            <a:ext cx="10353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10" idx="4"/>
            <a:endCxn id="33" idx="0"/>
          </p:cNvCxnSpPr>
          <p:nvPr/>
        </p:nvCxnSpPr>
        <p:spPr>
          <a:xfrm>
            <a:off x="2422904" y="3457493"/>
            <a:ext cx="37580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7" idx="4"/>
            <a:endCxn id="32" idx="0"/>
          </p:cNvCxnSpPr>
          <p:nvPr/>
        </p:nvCxnSpPr>
        <p:spPr>
          <a:xfrm flipH="1">
            <a:off x="1219888" y="3457493"/>
            <a:ext cx="44101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32" idx="4"/>
            <a:endCxn id="27" idx="0"/>
          </p:cNvCxnSpPr>
          <p:nvPr/>
        </p:nvCxnSpPr>
        <p:spPr>
          <a:xfrm flipH="1">
            <a:off x="620335" y="4307494"/>
            <a:ext cx="599553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>
            <a:stCxn id="34" idx="4"/>
            <a:endCxn id="30" idx="0"/>
          </p:cNvCxnSpPr>
          <p:nvPr/>
        </p:nvCxnSpPr>
        <p:spPr>
          <a:xfrm>
            <a:off x="1746162" y="4307494"/>
            <a:ext cx="1576676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35" idx="4"/>
            <a:endCxn id="29" idx="0"/>
          </p:cNvCxnSpPr>
          <p:nvPr/>
        </p:nvCxnSpPr>
        <p:spPr>
          <a:xfrm flipH="1">
            <a:off x="2103101" y="4307494"/>
            <a:ext cx="169335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stCxn id="33" idx="4"/>
            <a:endCxn id="28" idx="0"/>
          </p:cNvCxnSpPr>
          <p:nvPr/>
        </p:nvCxnSpPr>
        <p:spPr>
          <a:xfrm flipH="1">
            <a:off x="1361718" y="4307494"/>
            <a:ext cx="1436992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6" name="Rounded Rectangle 45"/>
          <p:cNvSpPr/>
          <p:nvPr/>
        </p:nvSpPr>
        <p:spPr>
          <a:xfrm>
            <a:off x="5988330" y="1553728"/>
            <a:ext cx="2514258" cy="227579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b="1" dirty="0" smtClean="0"/>
              <a:t>Immutable Segment</a:t>
            </a:r>
          </a:p>
          <a:p>
            <a:pPr algn="ctr"/>
            <a:endParaRPr lang="en-US" dirty="0" smtClean="0"/>
          </a:p>
          <a:p>
            <a:pPr algn="ctr"/>
            <a:r>
              <a:rPr lang="en-US" sz="1400" dirty="0" err="1" smtClean="0"/>
              <a:t>CellSet</a:t>
            </a:r>
            <a:r>
              <a:rPr lang="en-US" sz="1400" dirty="0" smtClean="0"/>
              <a:t> based on </a:t>
            </a:r>
            <a:r>
              <a:rPr lang="en-US" sz="1400" dirty="0" err="1" smtClean="0"/>
              <a:t>CellArrayMap</a:t>
            </a:r>
            <a:r>
              <a:rPr lang="en-US" sz="1400" dirty="0" smtClean="0"/>
              <a:t> (ordered, fixed-sized array)</a:t>
            </a:r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67" name="Rectangle 66"/>
          <p:cNvSpPr/>
          <p:nvPr/>
        </p:nvSpPr>
        <p:spPr>
          <a:xfrm>
            <a:off x="5485479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Rectangle 67"/>
          <p:cNvSpPr/>
          <p:nvPr/>
        </p:nvSpPr>
        <p:spPr>
          <a:xfrm>
            <a:off x="6226862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Rectangle 68"/>
          <p:cNvSpPr/>
          <p:nvPr/>
        </p:nvSpPr>
        <p:spPr>
          <a:xfrm>
            <a:off x="6968245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8315630" y="4686972"/>
            <a:ext cx="486087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1" name="Straight Arrow Connector 70"/>
          <p:cNvCxnSpPr>
            <a:stCxn id="84" idx="2"/>
            <a:endCxn id="74" idx="0"/>
          </p:cNvCxnSpPr>
          <p:nvPr/>
        </p:nvCxnSpPr>
        <p:spPr>
          <a:xfrm flipH="1">
            <a:off x="6981998" y="3382529"/>
            <a:ext cx="247194" cy="731555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2" name="Oval 71"/>
          <p:cNvSpPr/>
          <p:nvPr/>
        </p:nvSpPr>
        <p:spPr>
          <a:xfrm>
            <a:off x="6355798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Oval 72"/>
          <p:cNvSpPr/>
          <p:nvPr/>
        </p:nvSpPr>
        <p:spPr>
          <a:xfrm>
            <a:off x="7934620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Oval 73"/>
          <p:cNvSpPr/>
          <p:nvPr/>
        </p:nvSpPr>
        <p:spPr>
          <a:xfrm>
            <a:off x="6882072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Oval 74"/>
          <p:cNvSpPr/>
          <p:nvPr/>
        </p:nvSpPr>
        <p:spPr>
          <a:xfrm>
            <a:off x="7408346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6" name="Straight Arrow Connector 75"/>
          <p:cNvCxnSpPr>
            <a:stCxn id="85" idx="2"/>
            <a:endCxn id="75" idx="0"/>
          </p:cNvCxnSpPr>
          <p:nvPr/>
        </p:nvCxnSpPr>
        <p:spPr>
          <a:xfrm>
            <a:off x="7381592" y="3382529"/>
            <a:ext cx="126680" cy="731555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7" name="Straight Arrow Connector 76"/>
          <p:cNvCxnSpPr>
            <a:stCxn id="86" idx="2"/>
            <a:endCxn id="73" idx="0"/>
          </p:cNvCxnSpPr>
          <p:nvPr/>
        </p:nvCxnSpPr>
        <p:spPr>
          <a:xfrm>
            <a:off x="7533992" y="3382529"/>
            <a:ext cx="500554" cy="731555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8" name="Straight Arrow Connector 77"/>
          <p:cNvCxnSpPr>
            <a:stCxn id="83" idx="2"/>
            <a:endCxn id="72" idx="0"/>
          </p:cNvCxnSpPr>
          <p:nvPr/>
        </p:nvCxnSpPr>
        <p:spPr>
          <a:xfrm flipH="1">
            <a:off x="6455724" y="3382529"/>
            <a:ext cx="621068" cy="731555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78"/>
          <p:cNvCxnSpPr>
            <a:stCxn id="72" idx="4"/>
            <a:endCxn id="67" idx="0"/>
          </p:cNvCxnSpPr>
          <p:nvPr/>
        </p:nvCxnSpPr>
        <p:spPr>
          <a:xfrm flipH="1">
            <a:off x="5856171" y="4307494"/>
            <a:ext cx="599553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0" name="Straight Arrow Connector 79"/>
          <p:cNvCxnSpPr>
            <a:stCxn id="74" idx="4"/>
            <a:endCxn id="70" idx="0"/>
          </p:cNvCxnSpPr>
          <p:nvPr/>
        </p:nvCxnSpPr>
        <p:spPr>
          <a:xfrm>
            <a:off x="6981998" y="4307494"/>
            <a:ext cx="1576676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80"/>
          <p:cNvCxnSpPr>
            <a:stCxn id="75" idx="4"/>
            <a:endCxn id="69" idx="0"/>
          </p:cNvCxnSpPr>
          <p:nvPr/>
        </p:nvCxnSpPr>
        <p:spPr>
          <a:xfrm flipH="1">
            <a:off x="7338937" y="4307494"/>
            <a:ext cx="169335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3" idx="4"/>
            <a:endCxn id="68" idx="0"/>
          </p:cNvCxnSpPr>
          <p:nvPr/>
        </p:nvCxnSpPr>
        <p:spPr>
          <a:xfrm flipH="1">
            <a:off x="6597554" y="4307494"/>
            <a:ext cx="1436992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3" name="Rectangle 82"/>
          <p:cNvSpPr/>
          <p:nvPr/>
        </p:nvSpPr>
        <p:spPr>
          <a:xfrm>
            <a:off x="7001018" y="3245996"/>
            <a:ext cx="151548" cy="136533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Rectangle 83"/>
          <p:cNvSpPr/>
          <p:nvPr/>
        </p:nvSpPr>
        <p:spPr>
          <a:xfrm>
            <a:off x="7153418" y="3245996"/>
            <a:ext cx="151548" cy="136533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Rectangle 84"/>
          <p:cNvSpPr/>
          <p:nvPr/>
        </p:nvSpPr>
        <p:spPr>
          <a:xfrm>
            <a:off x="7305818" y="3245996"/>
            <a:ext cx="151548" cy="136533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Rectangle 85"/>
          <p:cNvSpPr/>
          <p:nvPr/>
        </p:nvSpPr>
        <p:spPr>
          <a:xfrm>
            <a:off x="7458218" y="3245996"/>
            <a:ext cx="151548" cy="136533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Left Arrow 91"/>
          <p:cNvSpPr/>
          <p:nvPr/>
        </p:nvSpPr>
        <p:spPr>
          <a:xfrm flipH="1">
            <a:off x="3414118" y="1289608"/>
            <a:ext cx="2442052" cy="3397364"/>
          </a:xfrm>
          <a:prstGeom prst="leftArrow">
            <a:avLst>
              <a:gd name="adj1" fmla="val 79874"/>
              <a:gd name="adj2" fmla="val 3119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Nothing changes externally just </a:t>
            </a:r>
            <a:r>
              <a:rPr lang="en-US" sz="1600" dirty="0" err="1" smtClean="0"/>
              <a:t>CellSet</a:t>
            </a:r>
            <a:r>
              <a:rPr lang="en-US" sz="1600" dirty="0" smtClean="0"/>
              <a:t> is replaced and the type of </a:t>
            </a:r>
            <a:r>
              <a:rPr lang="en-US" sz="1600" dirty="0" err="1" smtClean="0"/>
              <a:t>ImmutableSegment</a:t>
            </a:r>
            <a:r>
              <a:rPr lang="en-US" sz="1600" dirty="0" smtClean="0"/>
              <a:t> is changed. </a:t>
            </a:r>
          </a:p>
          <a:p>
            <a:pPr algn="ctr"/>
            <a:endParaRPr lang="en-US" sz="1600" dirty="0"/>
          </a:p>
          <a:p>
            <a:pPr algn="ctr"/>
            <a:r>
              <a:rPr lang="en-US" sz="1600" dirty="0" smtClean="0"/>
              <a:t>Scanning old CSLM without SQM and creating new </a:t>
            </a:r>
            <a:r>
              <a:rPr lang="en-US" sz="1600" dirty="0" err="1" smtClean="0"/>
              <a:t>CellArrayMap</a:t>
            </a:r>
            <a:r>
              <a:rPr lang="en-US" sz="1600" dirty="0" smtClean="0"/>
              <a:t>.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29451276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6: Compact</a:t>
            </a:r>
            <a:endParaRPr lang="en-US" dirty="0"/>
          </a:p>
        </p:txBody>
      </p:sp>
      <p:sp>
        <p:nvSpPr>
          <p:cNvPr id="6" name="Rounded Rectangle 5"/>
          <p:cNvSpPr/>
          <p:nvPr/>
        </p:nvSpPr>
        <p:spPr>
          <a:xfrm>
            <a:off x="752494" y="1553728"/>
            <a:ext cx="2514258" cy="227579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b="1" dirty="0" smtClean="0"/>
              <a:t>Active Mutable Segment wrapped as Immutable Segment</a:t>
            </a:r>
          </a:p>
          <a:p>
            <a:pPr algn="ctr"/>
            <a:endParaRPr lang="en-US" dirty="0" smtClean="0"/>
          </a:p>
          <a:p>
            <a:pPr algn="ctr"/>
            <a:r>
              <a:rPr lang="en-US" sz="1400" dirty="0" err="1" smtClean="0"/>
              <a:t>CellSet</a:t>
            </a:r>
            <a:r>
              <a:rPr lang="en-US" sz="1400" dirty="0" smtClean="0"/>
              <a:t> based on CSLM</a:t>
            </a:r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7" name="Oval 6"/>
          <p:cNvSpPr/>
          <p:nvPr/>
        </p:nvSpPr>
        <p:spPr>
          <a:xfrm>
            <a:off x="1615184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1869184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2123184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2377184" y="3366053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1615184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2377184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1615184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2377184" y="2925956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/>
          <p:cNvSpPr/>
          <p:nvPr/>
        </p:nvSpPr>
        <p:spPr>
          <a:xfrm>
            <a:off x="2123184" y="3153929"/>
            <a:ext cx="91440" cy="91440"/>
          </a:xfrm>
          <a:prstGeom prst="ellipse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6" name="Straight Arrow Connector 15"/>
          <p:cNvCxnSpPr>
            <a:stCxn id="13" idx="4"/>
            <a:endCxn id="11" idx="0"/>
          </p:cNvCxnSpPr>
          <p:nvPr/>
        </p:nvCxnSpPr>
        <p:spPr>
          <a:xfrm>
            <a:off x="1660904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11" idx="4"/>
          </p:cNvCxnSpPr>
          <p:nvPr/>
        </p:nvCxnSpPr>
        <p:spPr>
          <a:xfrm>
            <a:off x="1660904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>
            <a:stCxn id="7" idx="6"/>
            <a:endCxn id="8" idx="2"/>
          </p:cNvCxnSpPr>
          <p:nvPr/>
        </p:nvCxnSpPr>
        <p:spPr>
          <a:xfrm>
            <a:off x="1706624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8" idx="6"/>
            <a:endCxn id="9" idx="2"/>
          </p:cNvCxnSpPr>
          <p:nvPr/>
        </p:nvCxnSpPr>
        <p:spPr>
          <a:xfrm>
            <a:off x="1960624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15" idx="4"/>
            <a:endCxn id="9" idx="0"/>
          </p:cNvCxnSpPr>
          <p:nvPr/>
        </p:nvCxnSpPr>
        <p:spPr>
          <a:xfrm>
            <a:off x="2168904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14" idx="4"/>
            <a:endCxn id="12" idx="0"/>
          </p:cNvCxnSpPr>
          <p:nvPr/>
        </p:nvCxnSpPr>
        <p:spPr>
          <a:xfrm>
            <a:off x="2422904" y="3017396"/>
            <a:ext cx="0" cy="136533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9" idx="6"/>
            <a:endCxn id="10" idx="2"/>
          </p:cNvCxnSpPr>
          <p:nvPr/>
        </p:nvCxnSpPr>
        <p:spPr>
          <a:xfrm>
            <a:off x="2214624" y="3411773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11" idx="6"/>
            <a:endCxn id="15" idx="2"/>
          </p:cNvCxnSpPr>
          <p:nvPr/>
        </p:nvCxnSpPr>
        <p:spPr>
          <a:xfrm>
            <a:off x="1706624" y="3199649"/>
            <a:ext cx="416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>
            <a:stCxn id="12" idx="4"/>
            <a:endCxn id="10" idx="0"/>
          </p:cNvCxnSpPr>
          <p:nvPr/>
        </p:nvCxnSpPr>
        <p:spPr>
          <a:xfrm>
            <a:off x="2422904" y="3245369"/>
            <a:ext cx="0" cy="120684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3" idx="6"/>
            <a:endCxn id="14" idx="2"/>
          </p:cNvCxnSpPr>
          <p:nvPr/>
        </p:nvCxnSpPr>
        <p:spPr>
          <a:xfrm>
            <a:off x="1706624" y="2971676"/>
            <a:ext cx="670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15" idx="6"/>
            <a:endCxn id="12" idx="2"/>
          </p:cNvCxnSpPr>
          <p:nvPr/>
        </p:nvCxnSpPr>
        <p:spPr>
          <a:xfrm>
            <a:off x="2214624" y="3199649"/>
            <a:ext cx="162560" cy="0"/>
          </a:xfrm>
          <a:prstGeom prst="straightConnector1">
            <a:avLst/>
          </a:prstGeom>
          <a:ln>
            <a:solidFill>
              <a:schemeClr val="bg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Rectangle 26"/>
          <p:cNvSpPr/>
          <p:nvPr/>
        </p:nvSpPr>
        <p:spPr>
          <a:xfrm>
            <a:off x="249643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991026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1732409" y="4686972"/>
            <a:ext cx="741383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/>
          <p:cNvSpPr/>
          <p:nvPr/>
        </p:nvSpPr>
        <p:spPr>
          <a:xfrm>
            <a:off x="3079794" y="4686972"/>
            <a:ext cx="486087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Arrow Connector 30"/>
          <p:cNvCxnSpPr>
            <a:stCxn id="8" idx="4"/>
            <a:endCxn id="34" idx="0"/>
          </p:cNvCxnSpPr>
          <p:nvPr/>
        </p:nvCxnSpPr>
        <p:spPr>
          <a:xfrm flipH="1">
            <a:off x="1746162" y="3457493"/>
            <a:ext cx="16874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Oval 31"/>
          <p:cNvSpPr/>
          <p:nvPr/>
        </p:nvSpPr>
        <p:spPr>
          <a:xfrm>
            <a:off x="1119962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1646236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2172510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6" name="Straight Arrow Connector 35"/>
          <p:cNvCxnSpPr>
            <a:stCxn id="9" idx="4"/>
            <a:endCxn id="35" idx="0"/>
          </p:cNvCxnSpPr>
          <p:nvPr/>
        </p:nvCxnSpPr>
        <p:spPr>
          <a:xfrm>
            <a:off x="2168904" y="3457493"/>
            <a:ext cx="103532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10" idx="4"/>
          </p:cNvCxnSpPr>
          <p:nvPr/>
        </p:nvCxnSpPr>
        <p:spPr>
          <a:xfrm>
            <a:off x="2422904" y="3457493"/>
            <a:ext cx="37580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7" idx="4"/>
            <a:endCxn id="32" idx="0"/>
          </p:cNvCxnSpPr>
          <p:nvPr/>
        </p:nvCxnSpPr>
        <p:spPr>
          <a:xfrm flipH="1">
            <a:off x="1219888" y="3457493"/>
            <a:ext cx="441016" cy="656591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32" idx="4"/>
            <a:endCxn id="27" idx="0"/>
          </p:cNvCxnSpPr>
          <p:nvPr/>
        </p:nvCxnSpPr>
        <p:spPr>
          <a:xfrm flipH="1">
            <a:off x="620335" y="4307494"/>
            <a:ext cx="599553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>
            <a:stCxn id="34" idx="4"/>
            <a:endCxn id="30" idx="0"/>
          </p:cNvCxnSpPr>
          <p:nvPr/>
        </p:nvCxnSpPr>
        <p:spPr>
          <a:xfrm>
            <a:off x="1746162" y="4307494"/>
            <a:ext cx="1576676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35" idx="4"/>
            <a:endCxn id="29" idx="0"/>
          </p:cNvCxnSpPr>
          <p:nvPr/>
        </p:nvCxnSpPr>
        <p:spPr>
          <a:xfrm flipH="1">
            <a:off x="2103101" y="4307494"/>
            <a:ext cx="169335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endCxn id="28" idx="0"/>
          </p:cNvCxnSpPr>
          <p:nvPr/>
        </p:nvCxnSpPr>
        <p:spPr>
          <a:xfrm flipH="1">
            <a:off x="1361718" y="4307494"/>
            <a:ext cx="1436992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6" name="Rounded Rectangle 45"/>
          <p:cNvSpPr/>
          <p:nvPr/>
        </p:nvSpPr>
        <p:spPr>
          <a:xfrm>
            <a:off x="5988330" y="1553728"/>
            <a:ext cx="2514258" cy="2275792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b="1" dirty="0" smtClean="0"/>
              <a:t>Immutable Segment</a:t>
            </a:r>
          </a:p>
          <a:p>
            <a:pPr algn="ctr"/>
            <a:endParaRPr lang="en-US" dirty="0" smtClean="0"/>
          </a:p>
          <a:p>
            <a:pPr algn="ctr"/>
            <a:r>
              <a:rPr lang="en-US" sz="1400" dirty="0" err="1" smtClean="0"/>
              <a:t>CellSet</a:t>
            </a:r>
            <a:r>
              <a:rPr lang="en-US" sz="1400" dirty="0" smtClean="0"/>
              <a:t> based on </a:t>
            </a:r>
            <a:r>
              <a:rPr lang="en-US" sz="1400" dirty="0" err="1" smtClean="0"/>
              <a:t>CellArrayMap</a:t>
            </a:r>
            <a:r>
              <a:rPr lang="en-US" sz="1400" dirty="0" smtClean="0"/>
              <a:t> (ordered, fixed-sized array) OR based CSLM depends on the type of </a:t>
            </a:r>
            <a:r>
              <a:rPr lang="en-US" sz="1400" dirty="0" err="1" smtClean="0"/>
              <a:t>MemStoreCompactor</a:t>
            </a:r>
            <a:endParaRPr lang="en-US" sz="1400" dirty="0" smtClean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/>
          </a:p>
        </p:txBody>
      </p:sp>
      <p:sp>
        <p:nvSpPr>
          <p:cNvPr id="67" name="Rectangle 66"/>
          <p:cNvSpPr/>
          <p:nvPr/>
        </p:nvSpPr>
        <p:spPr>
          <a:xfrm>
            <a:off x="5985106" y="4686972"/>
            <a:ext cx="741383" cy="373926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Rectangle 68"/>
          <p:cNvSpPr/>
          <p:nvPr/>
        </p:nvSpPr>
        <p:spPr>
          <a:xfrm>
            <a:off x="6726489" y="4686972"/>
            <a:ext cx="741383" cy="373926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8315630" y="4686972"/>
            <a:ext cx="486087" cy="373926"/>
          </a:xfrm>
          <a:prstGeom prst="rect">
            <a:avLst/>
          </a:prstGeom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1" name="Straight Arrow Connector 70"/>
          <p:cNvCxnSpPr>
            <a:stCxn id="84" idx="2"/>
            <a:endCxn id="74" idx="0"/>
          </p:cNvCxnSpPr>
          <p:nvPr/>
        </p:nvCxnSpPr>
        <p:spPr>
          <a:xfrm flipH="1">
            <a:off x="6981998" y="3382529"/>
            <a:ext cx="247194" cy="731555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2" name="Oval 71"/>
          <p:cNvSpPr/>
          <p:nvPr/>
        </p:nvSpPr>
        <p:spPr>
          <a:xfrm>
            <a:off x="6355798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Oval 73"/>
          <p:cNvSpPr/>
          <p:nvPr/>
        </p:nvSpPr>
        <p:spPr>
          <a:xfrm>
            <a:off x="6882072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Oval 74"/>
          <p:cNvSpPr/>
          <p:nvPr/>
        </p:nvSpPr>
        <p:spPr>
          <a:xfrm>
            <a:off x="7408346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6" name="Straight Arrow Connector 75"/>
          <p:cNvCxnSpPr>
            <a:stCxn id="85" idx="2"/>
            <a:endCxn id="75" idx="0"/>
          </p:cNvCxnSpPr>
          <p:nvPr/>
        </p:nvCxnSpPr>
        <p:spPr>
          <a:xfrm>
            <a:off x="7381592" y="3382529"/>
            <a:ext cx="126680" cy="731555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8" name="Straight Arrow Connector 77"/>
          <p:cNvCxnSpPr>
            <a:stCxn id="83" idx="2"/>
            <a:endCxn id="72" idx="0"/>
          </p:cNvCxnSpPr>
          <p:nvPr/>
        </p:nvCxnSpPr>
        <p:spPr>
          <a:xfrm flipH="1">
            <a:off x="6455724" y="3382529"/>
            <a:ext cx="621068" cy="731555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78"/>
          <p:cNvCxnSpPr>
            <a:stCxn id="72" idx="4"/>
            <a:endCxn id="67" idx="0"/>
          </p:cNvCxnSpPr>
          <p:nvPr/>
        </p:nvCxnSpPr>
        <p:spPr>
          <a:xfrm flipH="1">
            <a:off x="6355798" y="4307494"/>
            <a:ext cx="99926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0" name="Straight Arrow Connector 79"/>
          <p:cNvCxnSpPr>
            <a:stCxn id="74" idx="4"/>
            <a:endCxn id="70" idx="0"/>
          </p:cNvCxnSpPr>
          <p:nvPr/>
        </p:nvCxnSpPr>
        <p:spPr>
          <a:xfrm>
            <a:off x="6981998" y="4307494"/>
            <a:ext cx="1576676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80"/>
          <p:cNvCxnSpPr>
            <a:stCxn id="75" idx="4"/>
            <a:endCxn id="69" idx="0"/>
          </p:cNvCxnSpPr>
          <p:nvPr/>
        </p:nvCxnSpPr>
        <p:spPr>
          <a:xfrm flipH="1">
            <a:off x="7097181" y="4307494"/>
            <a:ext cx="411091" cy="379478"/>
          </a:xfrm>
          <a:prstGeom prst="straightConnector1">
            <a:avLst/>
          </a:prstGeom>
          <a:ln w="12700" cmpd="sng">
            <a:solidFill>
              <a:schemeClr val="tx1"/>
            </a:solidFill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3" name="Rectangle 82"/>
          <p:cNvSpPr/>
          <p:nvPr/>
        </p:nvSpPr>
        <p:spPr>
          <a:xfrm>
            <a:off x="7001018" y="3245996"/>
            <a:ext cx="151548" cy="136533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Rectangle 83"/>
          <p:cNvSpPr/>
          <p:nvPr/>
        </p:nvSpPr>
        <p:spPr>
          <a:xfrm>
            <a:off x="7153418" y="3245996"/>
            <a:ext cx="151548" cy="136533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Rectangle 84"/>
          <p:cNvSpPr/>
          <p:nvPr/>
        </p:nvSpPr>
        <p:spPr>
          <a:xfrm>
            <a:off x="7305818" y="3245996"/>
            <a:ext cx="151548" cy="136533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Left Arrow 91"/>
          <p:cNvSpPr/>
          <p:nvPr/>
        </p:nvSpPr>
        <p:spPr>
          <a:xfrm flipH="1">
            <a:off x="3414118" y="1289608"/>
            <a:ext cx="2442052" cy="3397364"/>
          </a:xfrm>
          <a:prstGeom prst="leftArrow">
            <a:avLst>
              <a:gd name="adj1" fmla="val 79874"/>
              <a:gd name="adj2" fmla="val 3119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New Immutable Segment is created. Scanning old segment with SQM and creating new.</a:t>
            </a:r>
          </a:p>
          <a:p>
            <a:pPr algn="ctr"/>
            <a:endParaRPr lang="en-US" sz="1600" dirty="0"/>
          </a:p>
          <a:p>
            <a:pPr algn="ctr"/>
            <a:r>
              <a:rPr lang="en-US" sz="1600" dirty="0" smtClean="0"/>
              <a:t>The data in </a:t>
            </a:r>
            <a:r>
              <a:rPr lang="en-US" sz="1600" dirty="0" err="1" smtClean="0"/>
              <a:t>MemStoreChunk</a:t>
            </a:r>
            <a:r>
              <a:rPr lang="en-US" sz="1600" dirty="0" smtClean="0"/>
              <a:t> is copied. Later the old data is released.</a:t>
            </a:r>
            <a:endParaRPr lang="en-US" sz="1600" dirty="0"/>
          </a:p>
        </p:txBody>
      </p:sp>
      <p:sp>
        <p:nvSpPr>
          <p:cNvPr id="62" name="Oval 61"/>
          <p:cNvSpPr/>
          <p:nvPr/>
        </p:nvSpPr>
        <p:spPr>
          <a:xfrm>
            <a:off x="2698784" y="4114084"/>
            <a:ext cx="199852" cy="19341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929548" y="4798391"/>
            <a:ext cx="86433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duplicate</a:t>
            </a:r>
            <a:endParaRPr lang="en-US" sz="1400" dirty="0"/>
          </a:p>
        </p:txBody>
      </p:sp>
      <p:sp>
        <p:nvSpPr>
          <p:cNvPr id="66" name="TextBox 65"/>
          <p:cNvSpPr txBox="1"/>
          <p:nvPr/>
        </p:nvSpPr>
        <p:spPr>
          <a:xfrm>
            <a:off x="692986" y="5512702"/>
            <a:ext cx="736853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After compaction is done the old segment in </a:t>
            </a:r>
            <a:r>
              <a:rPr lang="en-US" dirty="0" err="1" smtClean="0"/>
              <a:t>CompactionPipeline</a:t>
            </a:r>
            <a:r>
              <a:rPr lang="en-US" dirty="0" smtClean="0"/>
              <a:t> is swapped</a:t>
            </a:r>
          </a:p>
          <a:p>
            <a:r>
              <a:rPr lang="en-US" smtClean="0"/>
              <a:t>with new segment.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33540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7: Finish</a:t>
            </a:r>
            <a:endParaRPr lang="en-US" dirty="0"/>
          </a:p>
        </p:txBody>
      </p:sp>
      <p:sp>
        <p:nvSpPr>
          <p:cNvPr id="3" name="Process 2"/>
          <p:cNvSpPr/>
          <p:nvPr/>
        </p:nvSpPr>
        <p:spPr>
          <a:xfrm>
            <a:off x="3817979" y="1417638"/>
            <a:ext cx="1564643" cy="530245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Step 1</a:t>
            </a:r>
            <a:endParaRPr lang="en-US" dirty="0"/>
          </a:p>
        </p:txBody>
      </p:sp>
      <p:sp>
        <p:nvSpPr>
          <p:cNvPr id="4" name="Process 3"/>
          <p:cNvSpPr/>
          <p:nvPr/>
        </p:nvSpPr>
        <p:spPr>
          <a:xfrm>
            <a:off x="3817979" y="2209387"/>
            <a:ext cx="1564643" cy="530245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Step 2</a:t>
            </a:r>
            <a:endParaRPr lang="en-US" dirty="0"/>
          </a:p>
        </p:txBody>
      </p:sp>
      <p:sp>
        <p:nvSpPr>
          <p:cNvPr id="5" name="Process 4"/>
          <p:cNvSpPr/>
          <p:nvPr/>
        </p:nvSpPr>
        <p:spPr>
          <a:xfrm>
            <a:off x="3817979" y="3001136"/>
            <a:ext cx="1564643" cy="530245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Step 3</a:t>
            </a:r>
            <a:endParaRPr lang="en-US" dirty="0"/>
          </a:p>
        </p:txBody>
      </p:sp>
      <p:sp>
        <p:nvSpPr>
          <p:cNvPr id="6" name="Process 5"/>
          <p:cNvSpPr/>
          <p:nvPr/>
        </p:nvSpPr>
        <p:spPr>
          <a:xfrm>
            <a:off x="3817979" y="3792885"/>
            <a:ext cx="1564643" cy="530245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Step 4</a:t>
            </a:r>
            <a:endParaRPr lang="en-US" dirty="0"/>
          </a:p>
        </p:txBody>
      </p:sp>
      <p:sp>
        <p:nvSpPr>
          <p:cNvPr id="7" name="Process 6"/>
          <p:cNvSpPr/>
          <p:nvPr/>
        </p:nvSpPr>
        <p:spPr>
          <a:xfrm>
            <a:off x="2122403" y="5038250"/>
            <a:ext cx="1564643" cy="530245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Step 5</a:t>
            </a:r>
            <a:endParaRPr lang="en-US" dirty="0"/>
          </a:p>
        </p:txBody>
      </p:sp>
      <p:sp>
        <p:nvSpPr>
          <p:cNvPr id="8" name="Process 7"/>
          <p:cNvSpPr/>
          <p:nvPr/>
        </p:nvSpPr>
        <p:spPr>
          <a:xfrm>
            <a:off x="5585566" y="5038250"/>
            <a:ext cx="1564643" cy="530245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Step 6</a:t>
            </a:r>
            <a:endParaRPr lang="en-US" dirty="0"/>
          </a:p>
        </p:txBody>
      </p:sp>
      <p:sp>
        <p:nvSpPr>
          <p:cNvPr id="9" name="Process 8"/>
          <p:cNvSpPr/>
          <p:nvPr/>
        </p:nvSpPr>
        <p:spPr>
          <a:xfrm>
            <a:off x="3817979" y="6168132"/>
            <a:ext cx="1564643" cy="530245"/>
          </a:xfrm>
          <a:prstGeom prst="flowChartProcess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Step 7</a:t>
            </a:r>
            <a:endParaRPr lang="en-US" dirty="0"/>
          </a:p>
        </p:txBody>
      </p:sp>
      <p:cxnSp>
        <p:nvCxnSpPr>
          <p:cNvPr id="11" name="Straight Arrow Connector 10"/>
          <p:cNvCxnSpPr>
            <a:stCxn id="3" idx="2"/>
            <a:endCxn id="4" idx="0"/>
          </p:cNvCxnSpPr>
          <p:nvPr/>
        </p:nvCxnSpPr>
        <p:spPr>
          <a:xfrm>
            <a:off x="4600301" y="1947883"/>
            <a:ext cx="0" cy="26150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4" idx="2"/>
            <a:endCxn id="5" idx="0"/>
          </p:cNvCxnSpPr>
          <p:nvPr/>
        </p:nvCxnSpPr>
        <p:spPr>
          <a:xfrm>
            <a:off x="4600301" y="2739632"/>
            <a:ext cx="0" cy="26150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5" idx="2"/>
            <a:endCxn id="6" idx="0"/>
          </p:cNvCxnSpPr>
          <p:nvPr/>
        </p:nvCxnSpPr>
        <p:spPr>
          <a:xfrm>
            <a:off x="4600301" y="3531381"/>
            <a:ext cx="0" cy="26150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6" idx="1"/>
            <a:endCxn id="7" idx="0"/>
          </p:cNvCxnSpPr>
          <p:nvPr/>
        </p:nvCxnSpPr>
        <p:spPr>
          <a:xfrm flipH="1">
            <a:off x="2904725" y="4058008"/>
            <a:ext cx="913254" cy="98024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6" idx="3"/>
            <a:endCxn id="8" idx="0"/>
          </p:cNvCxnSpPr>
          <p:nvPr/>
        </p:nvCxnSpPr>
        <p:spPr>
          <a:xfrm>
            <a:off x="5382622" y="4058008"/>
            <a:ext cx="985266" cy="98024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/>
          <p:cNvCxnSpPr>
            <a:stCxn id="7" idx="2"/>
            <a:endCxn id="9" idx="1"/>
          </p:cNvCxnSpPr>
          <p:nvPr/>
        </p:nvCxnSpPr>
        <p:spPr>
          <a:xfrm>
            <a:off x="2904725" y="5568495"/>
            <a:ext cx="913254" cy="86476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>
            <a:stCxn id="8" idx="2"/>
            <a:endCxn id="9" idx="3"/>
          </p:cNvCxnSpPr>
          <p:nvPr/>
        </p:nvCxnSpPr>
        <p:spPr>
          <a:xfrm flipH="1">
            <a:off x="5382622" y="5568495"/>
            <a:ext cx="985266" cy="86476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828925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</TotalTime>
  <Words>511</Words>
  <Application>Microsoft Macintosh PowerPoint</Application>
  <PresentationFormat>On-screen Show (4:3)</PresentationFormat>
  <Paragraphs>92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New CompactingMemStore Flow</vt:lpstr>
      <vt:lpstr>Step 1: Accumulation</vt:lpstr>
      <vt:lpstr>Step 2: In-Memory Flush start</vt:lpstr>
      <vt:lpstr>Step 3: Push to Compaction Pipeline</vt:lpstr>
      <vt:lpstr>Step 4: Evaluate Compaction Need</vt:lpstr>
      <vt:lpstr>Step 5: Flatten</vt:lpstr>
      <vt:lpstr>Step 6: Compact</vt:lpstr>
      <vt:lpstr>Step 7: Finish</vt:lpstr>
    </vt:vector>
  </TitlesOfParts>
  <Company>Yahoo,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New CompactingMemStore Flow</dc:title>
  <dc:creator>Anastasia Braginsky</dc:creator>
  <cp:lastModifiedBy>Anastasia Braginsky</cp:lastModifiedBy>
  <cp:revision>9</cp:revision>
  <dcterms:created xsi:type="dcterms:W3CDTF">2016-07-27T07:25:55Z</dcterms:created>
  <dcterms:modified xsi:type="dcterms:W3CDTF">2016-07-27T08:56:00Z</dcterms:modified>
</cp:coreProperties>
</file>

<file path=docProps/thumbnail.jpeg>
</file>