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307" r:id="rId5"/>
    <p:sldId id="339" r:id="rId6"/>
    <p:sldId id="340" r:id="rId7"/>
    <p:sldId id="309" r:id="rId8"/>
    <p:sldId id="341" r:id="rId9"/>
    <p:sldId id="342" r:id="rId10"/>
    <p:sldId id="335" r:id="rId11"/>
    <p:sldId id="319" r:id="rId12"/>
    <p:sldId id="304" r:id="rId13"/>
    <p:sldId id="338" r:id="rId14"/>
    <p:sldId id="329" r:id="rId15"/>
    <p:sldId id="324" r:id="rId16"/>
    <p:sldId id="322" r:id="rId17"/>
    <p:sldId id="313" r:id="rId18"/>
    <p:sldId id="316" r:id="rId19"/>
    <p:sldId id="315" r:id="rId20"/>
    <p:sldId id="317" r:id="rId21"/>
    <p:sldId id="306" r:id="rId22"/>
    <p:sldId id="33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3" autoAdjust="0"/>
    <p:restoredTop sz="94660"/>
  </p:normalViewPr>
  <p:slideViewPr>
    <p:cSldViewPr snapToGrid="0">
      <p:cViewPr>
        <p:scale>
          <a:sx n="80" d="100"/>
          <a:sy n="80" d="100"/>
        </p:scale>
        <p:origin x="94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8932D-9BA2-47B5-81D0-0D54B4890F44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CCD07-25BB-49B1-850F-A7282969A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52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D440B0-CE91-4AB8-8901-D593A3ACA214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19170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D440B0-CE91-4AB8-8901-D593A3ACA214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43473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D440B0-CE91-4AB8-8901-D593A3ACA214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35285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440B0-CE91-4AB8-8901-D593A3ACA2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3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606D2-7F90-454E-A961-02133B5F465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67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606D2-7F90-454E-A961-02133B5F46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70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606D2-7F90-454E-A961-02133B5F46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55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606D2-7F90-454E-A961-02133B5F46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9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963" y="185123"/>
            <a:ext cx="465667" cy="46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7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5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1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04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4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6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1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757EC-896B-4BF6-ADEF-B479A0D4D0EA}" type="datetimeFigureOut">
              <a:rPr lang="en-US" smtClean="0"/>
              <a:t>6/26/2016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EDC53-7756-4D6C-9B72-481D5BC50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1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apache.org/jira/browse/YARN-2877" TargetMode="External"/><Relationship Id="rId2" Type="http://schemas.openxmlformats.org/officeDocument/2006/relationships/hyperlink" Target="https://issues.apache.org/jira/browse/YARN-105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hyperlink" Target="https://issues.apache.org/jira/browse/YARN-291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apache.org/jira/browse/YARN-291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YARN Federation</a:t>
            </a:r>
            <a:br>
              <a:rPr lang="en-US" sz="4000" dirty="0">
                <a:solidFill>
                  <a:srgbClr val="000090"/>
                </a:solidFill>
              </a:rPr>
            </a:br>
            <a:r>
              <a:rPr lang="en-US" sz="4000" dirty="0">
                <a:solidFill>
                  <a:srgbClr val="000090"/>
                </a:solidFill>
              </a:rPr>
              <a:t>(YARN-2915)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>
          <a:xfrm>
            <a:off x="525929" y="3602038"/>
            <a:ext cx="11140141" cy="2643374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r>
              <a:rPr lang="en-US" dirty="0"/>
              <a:t>Subru Krishnan, Kishore Chaliparambil, </a:t>
            </a:r>
          </a:p>
          <a:p>
            <a:r>
              <a:rPr lang="en-US" dirty="0"/>
              <a:t>Carlo Curino, and Giovanni Fumarola</a:t>
            </a:r>
          </a:p>
          <a:p>
            <a:endParaRPr lang="en-US" dirty="0"/>
          </a:p>
          <a:p>
            <a:r>
              <a:rPr lang="en-US" i="1" dirty="0"/>
              <a:t>Microsoft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187" y="5755100"/>
            <a:ext cx="351966" cy="35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8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1146711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AM RM Proxy Service Internals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09599" y="1638215"/>
            <a:ext cx="5554896" cy="429273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/>
              <a:t>Node Manager</a:t>
            </a:r>
          </a:p>
        </p:txBody>
      </p:sp>
      <p:sp>
        <p:nvSpPr>
          <p:cNvPr id="88" name="Rectangle 87"/>
          <p:cNvSpPr/>
          <p:nvPr/>
        </p:nvSpPr>
        <p:spPr>
          <a:xfrm>
            <a:off x="973065" y="2070243"/>
            <a:ext cx="4823310" cy="358131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000" dirty="0"/>
              <a:t>AM RM Proxy Service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65452" y="982019"/>
            <a:ext cx="2239766" cy="4104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Application Master</a:t>
            </a:r>
            <a:endParaRPr lang="en-US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07085" y="2460662"/>
            <a:ext cx="4347423" cy="2967362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Per Application Pipeline (Interceptor Chain)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357650" y="4196546"/>
            <a:ext cx="4047333" cy="1064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Federation Interceptor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357650" y="2862547"/>
            <a:ext cx="4047333" cy="4141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Security/Throttling Interceptor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357650" y="3530110"/>
            <a:ext cx="4047333" cy="4141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451595" y="4788463"/>
            <a:ext cx="1204281" cy="4036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Home RM Proxy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742296" y="4788463"/>
            <a:ext cx="1246609" cy="4036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Unmanaged AM </a:t>
            </a:r>
          </a:p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 #2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65014" y="4791529"/>
            <a:ext cx="1263860" cy="4036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Unmanaged AM </a:t>
            </a:r>
          </a:p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 #3</a:t>
            </a:r>
          </a:p>
        </p:txBody>
      </p:sp>
      <p:cxnSp>
        <p:nvCxnSpPr>
          <p:cNvPr id="11" name="Straight Arrow Connector 10"/>
          <p:cNvCxnSpPr>
            <a:stCxn id="29" idx="2"/>
            <a:endCxn id="30" idx="0"/>
          </p:cNvCxnSpPr>
          <p:nvPr/>
        </p:nvCxnSpPr>
        <p:spPr>
          <a:xfrm>
            <a:off x="3381317" y="3276720"/>
            <a:ext cx="0" cy="25339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0" idx="2"/>
            <a:endCxn id="34" idx="0"/>
          </p:cNvCxnSpPr>
          <p:nvPr/>
        </p:nvCxnSpPr>
        <p:spPr>
          <a:xfrm>
            <a:off x="3381317" y="3944283"/>
            <a:ext cx="0" cy="25226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1461903" y="6165092"/>
            <a:ext cx="1193973" cy="3915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 #1 RM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742296" y="6165092"/>
            <a:ext cx="1246609" cy="3915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 #2 RM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065015" y="6165092"/>
            <a:ext cx="1263860" cy="3915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SC#3 RM</a:t>
            </a:r>
          </a:p>
        </p:txBody>
      </p:sp>
      <p:cxnSp>
        <p:nvCxnSpPr>
          <p:cNvPr id="16" name="Straight Arrow Connector 15"/>
          <p:cNvCxnSpPr>
            <a:stCxn id="31" idx="2"/>
            <a:endCxn id="52" idx="0"/>
          </p:cNvCxnSpPr>
          <p:nvPr/>
        </p:nvCxnSpPr>
        <p:spPr>
          <a:xfrm>
            <a:off x="2053736" y="5192085"/>
            <a:ext cx="5154" cy="973007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35" idx="2"/>
            <a:endCxn id="55" idx="0"/>
          </p:cNvCxnSpPr>
          <p:nvPr/>
        </p:nvCxnSpPr>
        <p:spPr>
          <a:xfrm>
            <a:off x="3365601" y="5192085"/>
            <a:ext cx="0" cy="973007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6" idx="2"/>
            <a:endCxn id="56" idx="0"/>
          </p:cNvCxnSpPr>
          <p:nvPr/>
        </p:nvCxnSpPr>
        <p:spPr>
          <a:xfrm>
            <a:off x="4696944" y="5195151"/>
            <a:ext cx="1" cy="969941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40" idx="2"/>
            <a:endCxn id="29" idx="0"/>
          </p:cNvCxnSpPr>
          <p:nvPr/>
        </p:nvCxnSpPr>
        <p:spPr>
          <a:xfrm flipH="1">
            <a:off x="3381317" y="1392463"/>
            <a:ext cx="4018" cy="147008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11074" y="1783995"/>
            <a:ext cx="5453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Hosted in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Extensible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DDoS </a:t>
            </a:r>
            <a:r>
              <a:rPr lang="en-US" sz="2000" dirty="0"/>
              <a:t>Prevention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Unmanaged AM used for container negotiation. They are created on demand based on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Code Committed to 2.8</a:t>
            </a:r>
          </a:p>
          <a:p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349" y="4236967"/>
            <a:ext cx="485400" cy="4854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13935" y="3926783"/>
            <a:ext cx="824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Policy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4450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US" sz="4000" dirty="0">
              <a:solidFill>
                <a:srgbClr val="00009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3432" y="2414016"/>
            <a:ext cx="7434072" cy="2441447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Next</a:t>
            </a:r>
          </a:p>
          <a:p>
            <a:pPr marL="0" indent="0" algn="ctr">
              <a:buNone/>
            </a:pPr>
            <a:r>
              <a:rPr lang="en-US" sz="4800"/>
              <a:t>Federation Policies</a:t>
            </a: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by Carlo Curino</a:t>
            </a:r>
            <a:endParaRPr lang="en-US" sz="2000" dirty="0"/>
          </a:p>
          <a:p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007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831644" y="4141311"/>
            <a:ext cx="2914122" cy="2320787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Sub-Cluster #1</a:t>
            </a:r>
          </a:p>
        </p:txBody>
      </p:sp>
      <p:sp>
        <p:nvSpPr>
          <p:cNvPr id="219" name="Rectangle 218"/>
          <p:cNvSpPr/>
          <p:nvPr/>
        </p:nvSpPr>
        <p:spPr>
          <a:xfrm>
            <a:off x="3789333" y="5262721"/>
            <a:ext cx="873377" cy="32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842697" y="2036353"/>
            <a:ext cx="8855765" cy="1331585"/>
          </a:xfrm>
          <a:prstGeom prst="rect">
            <a:avLst/>
          </a:prstGeom>
          <a:ln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1050" b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953645" y="2244816"/>
            <a:ext cx="2542578" cy="944506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1050" b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84340" y="4141311"/>
            <a:ext cx="2914122" cy="2320787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Sub-Cluster #3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11688" y="4141310"/>
            <a:ext cx="2914122" cy="2320787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Sub-Cluster #2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22016" y="4475499"/>
            <a:ext cx="873377" cy="328152"/>
          </a:xfrm>
          <a:prstGeom prst="rect">
            <a:avLst/>
          </a:prstGeom>
          <a:solidFill>
            <a:srgbClr val="0072C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22016" y="486994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22016" y="526438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22016" y="565882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22016" y="605326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55384" y="4477160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55384" y="487160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55384" y="526604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55384" y="566048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55384" y="605492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88753" y="447549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88753" y="486994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88753" y="565882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788753" y="605326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90569" y="4475499"/>
            <a:ext cx="873377" cy="328152"/>
          </a:xfrm>
          <a:prstGeom prst="rect">
            <a:avLst/>
          </a:prstGeom>
          <a:solidFill>
            <a:srgbClr val="0072C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90569" y="486994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890569" y="526438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90569" y="565882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890569" y="605326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823938" y="4477160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823938" y="487160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823938" y="526604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823938" y="566048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23938" y="605492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757306" y="447549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57306" y="486994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757306" y="526438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757306" y="565882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757306" y="605326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850850" y="4483671"/>
            <a:ext cx="873377" cy="328152"/>
          </a:xfrm>
          <a:prstGeom prst="rect">
            <a:avLst/>
          </a:prstGeom>
          <a:solidFill>
            <a:srgbClr val="0072C5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RM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850850" y="487811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850850" y="5272554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850850" y="566699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850850" y="606143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784218" y="448533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84218" y="4879774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84218" y="527421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84218" y="566865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784218" y="6063098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717587" y="448367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717587" y="487811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717587" y="5272554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9717587" y="566699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717587" y="606143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417863" y="2421060"/>
            <a:ext cx="1843280" cy="592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AM RM Proxy Service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(Per Node)</a:t>
            </a:r>
          </a:p>
        </p:txBody>
      </p:sp>
      <p:sp>
        <p:nvSpPr>
          <p:cNvPr id="60" name="Flowchart: Magnetic Disk 59"/>
          <p:cNvSpPr/>
          <p:nvPr/>
        </p:nvSpPr>
        <p:spPr>
          <a:xfrm>
            <a:off x="5159005" y="2418753"/>
            <a:ext cx="901366" cy="635346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Policy</a:t>
            </a:r>
          </a:p>
        </p:txBody>
      </p:sp>
      <p:sp>
        <p:nvSpPr>
          <p:cNvPr id="62" name="Flowchart: Magnetic Disk 61"/>
          <p:cNvSpPr/>
          <p:nvPr/>
        </p:nvSpPr>
        <p:spPr>
          <a:xfrm>
            <a:off x="6392798" y="2418753"/>
            <a:ext cx="901366" cy="635346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State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171228" y="2421060"/>
            <a:ext cx="1843280" cy="592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Router Service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472779" y="1199834"/>
            <a:ext cx="1315974" cy="53502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Client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27322" y="2390430"/>
            <a:ext cx="973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Federation</a:t>
            </a:r>
          </a:p>
          <a:p>
            <a:pPr algn="ctr"/>
            <a:r>
              <a:rPr lang="en-US" sz="1400" dirty="0"/>
              <a:t>Services</a:t>
            </a:r>
          </a:p>
        </p:txBody>
      </p:sp>
      <p:sp>
        <p:nvSpPr>
          <p:cNvPr id="196" name="Rectangle 195"/>
          <p:cNvSpPr/>
          <p:nvPr/>
        </p:nvSpPr>
        <p:spPr>
          <a:xfrm>
            <a:off x="8784218" y="487977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8784218" y="527421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8784218" y="566865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7322" y="4878113"/>
            <a:ext cx="1075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YARN</a:t>
            </a:r>
          </a:p>
          <a:p>
            <a:pPr algn="ctr"/>
            <a:r>
              <a:rPr lang="en-US" sz="1400" dirty="0"/>
              <a:t>Sub Clusters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5159005" y="6502346"/>
            <a:ext cx="2232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Servers in Datacenter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788753" y="5258737"/>
            <a:ext cx="873377" cy="3321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563282" y="-2054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Federation</a:t>
            </a:r>
            <a:r>
              <a:rPr lang="en-US" sz="4000">
                <a:solidFill>
                  <a:srgbClr val="000090"/>
                </a:solidFill>
              </a:rPr>
              <a:t>: Policy Engine</a:t>
            </a:r>
            <a:endParaRPr lang="en-US" sz="4000" dirty="0">
              <a:solidFill>
                <a:srgbClr val="000090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2592180" y="2909160"/>
            <a:ext cx="5825683" cy="1574510"/>
            <a:chOff x="2622480" y="4275622"/>
            <a:chExt cx="5825683" cy="1574510"/>
          </a:xfrm>
        </p:grpSpPr>
        <p:cxnSp>
          <p:nvCxnSpPr>
            <p:cNvPr id="80" name="Straight Arrow Connector 79"/>
            <p:cNvCxnSpPr/>
            <p:nvPr/>
          </p:nvCxnSpPr>
          <p:spPr>
            <a:xfrm flipH="1">
              <a:off x="4067965" y="4301347"/>
              <a:ext cx="1121340" cy="1704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>
              <a:off x="2622480" y="4377745"/>
              <a:ext cx="2674817" cy="146421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5256271" y="4428732"/>
              <a:ext cx="282430" cy="14214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5975169" y="4377745"/>
              <a:ext cx="2191862" cy="146421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6096331" y="4275622"/>
              <a:ext cx="2351832" cy="271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1002530" y="1120296"/>
            <a:ext cx="8002729" cy="1298457"/>
            <a:chOff x="1002530" y="1120296"/>
            <a:chExt cx="8002729" cy="1298457"/>
          </a:xfrm>
        </p:grpSpPr>
        <p:sp>
          <p:nvSpPr>
            <p:cNvPr id="78" name="Rectangle 77"/>
            <p:cNvSpPr/>
            <p:nvPr/>
          </p:nvSpPr>
          <p:spPr>
            <a:xfrm>
              <a:off x="5271118" y="1147556"/>
              <a:ext cx="1843280" cy="5925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Policy Engine</a:t>
              </a:r>
              <a:endPara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79" name="Straight Arrow Connector 78"/>
            <p:cNvCxnSpPr>
              <a:endCxn id="60" idx="1"/>
            </p:cNvCxnSpPr>
            <p:nvPr/>
          </p:nvCxnSpPr>
          <p:spPr>
            <a:xfrm flipH="1">
              <a:off x="5609688" y="1770913"/>
              <a:ext cx="329521" cy="64784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62" idx="1"/>
            </p:cNvCxnSpPr>
            <p:nvPr/>
          </p:nvCxnSpPr>
          <p:spPr>
            <a:xfrm flipH="1" flipV="1">
              <a:off x="6555375" y="1770913"/>
              <a:ext cx="288106" cy="647840"/>
            </a:xfrm>
            <a:prstGeom prst="straightConnector1">
              <a:avLst/>
            </a:prstGeom>
            <a:ln w="28575">
              <a:prstDash val="sysDash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cxnSpLocks/>
              <a:stCxn id="3" idx="1"/>
              <a:endCxn id="78" idx="3"/>
            </p:cNvCxnSpPr>
            <p:nvPr/>
          </p:nvCxnSpPr>
          <p:spPr>
            <a:xfrm flipH="1">
              <a:off x="7114398" y="1442571"/>
              <a:ext cx="848588" cy="125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7962986" y="1180961"/>
              <a:ext cx="104227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n w="0"/>
                </a:rPr>
                <a:t>Federation </a:t>
              </a:r>
            </a:p>
            <a:p>
              <a:r>
                <a:rPr lang="en-US" sz="1400" b="1" dirty="0">
                  <a:ln w="0"/>
                </a:rPr>
                <a:t>Admin APIs</a:t>
              </a:r>
              <a:endParaRPr lang="en-US" sz="1400" dirty="0"/>
            </a:p>
          </p:txBody>
        </p:sp>
        <p:sp>
          <p:nvSpPr>
            <p:cNvPr id="87" name="Speech Bubble: Rectangle with Corners Rounded 86"/>
            <p:cNvSpPr/>
            <p:nvPr/>
          </p:nvSpPr>
          <p:spPr>
            <a:xfrm>
              <a:off x="1002530" y="1120296"/>
              <a:ext cx="3888039" cy="787011"/>
            </a:xfrm>
            <a:prstGeom prst="wedgeRoundRectCallout">
              <a:avLst>
                <a:gd name="adj1" fmla="val 58571"/>
                <a:gd name="adj2" fmla="val 152484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600" dirty="0"/>
                <a:t>Flexible policies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Manually curated (to start)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Automatically generated (later)</a:t>
              </a:r>
            </a:p>
          </p:txBody>
        </p:sp>
      </p:grpSp>
      <p:sp>
        <p:nvSpPr>
          <p:cNvPr id="88" name="Speech Bubble: Rectangle with Corners Rounded 87"/>
          <p:cNvSpPr/>
          <p:nvPr/>
        </p:nvSpPr>
        <p:spPr>
          <a:xfrm>
            <a:off x="3863046" y="5042189"/>
            <a:ext cx="3888039" cy="1143859"/>
          </a:xfrm>
          <a:prstGeom prst="wedgeRoundRectCallout">
            <a:avLst>
              <a:gd name="adj1" fmla="val 26943"/>
              <a:gd name="adj2" fmla="val -1445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General enforcement mechanisms: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Router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AMRMProxy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RM Schedulers</a:t>
            </a:r>
          </a:p>
        </p:txBody>
      </p:sp>
    </p:spTree>
    <p:extLst>
      <p:ext uri="{BB962C8B-B14F-4D97-AF65-F5344CB8AC3E}">
        <p14:creationId xmlns:p14="http://schemas.microsoft.com/office/powerpoint/2010/main" val="369813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Federation Policies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940" y="1325563"/>
            <a:ext cx="11256643" cy="509017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Goal: efficiently operate a federated cluster </a:t>
            </a:r>
          </a:p>
          <a:p>
            <a:pPr lvl="1"/>
            <a:r>
              <a:rPr lang="en-US" i="1" dirty="0"/>
              <a:t>Complex trade-offs: </a:t>
            </a:r>
            <a:r>
              <a:rPr lang="en-US" dirty="0"/>
              <a:t>load balancing, scaling, global-invariants (fairness), tenant isolation, fault-tolerance,…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Policies</a:t>
            </a:r>
            <a:endParaRPr lang="en-US" dirty="0"/>
          </a:p>
          <a:p>
            <a:pPr lvl="1"/>
            <a:r>
              <a:rPr lang="en-US" dirty="0">
                <a:solidFill>
                  <a:srgbClr val="0070C0"/>
                </a:solidFill>
              </a:rPr>
              <a:t>Input:</a:t>
            </a:r>
            <a:r>
              <a:rPr lang="en-US" dirty="0"/>
              <a:t> user, reservation, queue, node labels, </a:t>
            </a:r>
            <a:r>
              <a:rPr lang="en-US" dirty="0" err="1"/>
              <a:t>ResourceRequest</a:t>
            </a:r>
            <a:r>
              <a:rPr lang="en-US" dirty="0"/>
              <a:t>, …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State information: </a:t>
            </a:r>
            <a:r>
              <a:rPr lang="en-US" dirty="0"/>
              <a:t>sub-clusters load, planned maintenance,…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Output</a:t>
            </a:r>
            <a:r>
              <a:rPr lang="en-US" dirty="0"/>
              <a:t>: routing/scheduling decisions (that determine all container allocations)</a:t>
            </a:r>
          </a:p>
          <a:p>
            <a:pPr marL="457200" lvl="1" indent="0">
              <a:buNone/>
            </a:pP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</a:rPr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52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09" y="-18374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Tackling hard problems with policies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482275" y="3027937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434596" y="298396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SC1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3269230" y="3011603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3221551" y="2967627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SC2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6120383" y="3027937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6072704" y="298396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SC3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9020249" y="3055579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8972570" y="3011603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SC4</a:t>
            </a:r>
          </a:p>
        </p:txBody>
      </p:sp>
      <p:sp>
        <p:nvSpPr>
          <p:cNvPr id="5" name="Rectangle 4"/>
          <p:cNvSpPr/>
          <p:nvPr/>
        </p:nvSpPr>
        <p:spPr>
          <a:xfrm>
            <a:off x="1488981" y="3588595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90"/>
                </a:solidFill>
              </a:rPr>
              <a:t>?</a:t>
            </a:r>
            <a:endParaRPr lang="en-US" dirty="0"/>
          </a:p>
        </p:txBody>
      </p:sp>
      <p:sp>
        <p:nvSpPr>
          <p:cNvPr id="153" name="Rectangle 152"/>
          <p:cNvSpPr/>
          <p:nvPr/>
        </p:nvSpPr>
        <p:spPr>
          <a:xfrm>
            <a:off x="4217004" y="3584669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90"/>
                </a:solidFill>
              </a:rPr>
              <a:t>?</a:t>
            </a:r>
            <a:endParaRPr lang="en-US" dirty="0"/>
          </a:p>
        </p:txBody>
      </p:sp>
      <p:sp>
        <p:nvSpPr>
          <p:cNvPr id="154" name="Rectangle 153"/>
          <p:cNvSpPr/>
          <p:nvPr/>
        </p:nvSpPr>
        <p:spPr>
          <a:xfrm>
            <a:off x="7159188" y="3584669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90"/>
                </a:solidFill>
              </a:rPr>
              <a:t>?</a:t>
            </a:r>
            <a:endParaRPr lang="en-US" dirty="0"/>
          </a:p>
        </p:txBody>
      </p:sp>
      <p:sp>
        <p:nvSpPr>
          <p:cNvPr id="155" name="Rectangle 154"/>
          <p:cNvSpPr/>
          <p:nvPr/>
        </p:nvSpPr>
        <p:spPr>
          <a:xfrm>
            <a:off x="10059054" y="3584669"/>
            <a:ext cx="397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90"/>
                </a:solidFill>
              </a:rPr>
              <a:t>?</a:t>
            </a:r>
            <a:endParaRPr lang="en-US" dirty="0"/>
          </a:p>
        </p:txBody>
      </p:sp>
      <p:sp>
        <p:nvSpPr>
          <p:cNvPr id="60" name="Speech Bubble: Rectangle with Corners Rounded 59"/>
          <p:cNvSpPr/>
          <p:nvPr/>
        </p:nvSpPr>
        <p:spPr>
          <a:xfrm>
            <a:off x="1609027" y="930705"/>
            <a:ext cx="2793641" cy="561592"/>
          </a:xfrm>
          <a:prstGeom prst="wedgeRoundRectCallout">
            <a:avLst>
              <a:gd name="adj1" fmla="val 71417"/>
              <a:gd name="adj2" fmla="val -2610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Global queue structure</a:t>
            </a:r>
          </a:p>
        </p:txBody>
      </p:sp>
      <p:sp>
        <p:nvSpPr>
          <p:cNvPr id="61" name="Speech Bubble: Rectangle with Corners Rounded 60"/>
          <p:cNvSpPr/>
          <p:nvPr/>
        </p:nvSpPr>
        <p:spPr>
          <a:xfrm>
            <a:off x="8808345" y="2050912"/>
            <a:ext cx="2310405" cy="471343"/>
          </a:xfrm>
          <a:prstGeom prst="wedgeRoundRectCallout">
            <a:avLst>
              <a:gd name="adj1" fmla="val -5061"/>
              <a:gd name="adj2" fmla="val 14714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Local enforcement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34596" y="5060138"/>
            <a:ext cx="116329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A hard problem:</a:t>
            </a:r>
          </a:p>
          <a:p>
            <a:pPr lvl="1"/>
            <a:r>
              <a:rPr lang="en-US" sz="2800" i="1" dirty="0"/>
              <a:t>How to transparently enable “global queues” via “local enforcement”?</a:t>
            </a:r>
            <a:endParaRPr lang="en-US" sz="28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932759" y="968323"/>
            <a:ext cx="4066873" cy="1751009"/>
            <a:chOff x="3932759" y="968323"/>
            <a:chExt cx="4066873" cy="1751009"/>
          </a:xfrm>
        </p:grpSpPr>
        <p:sp>
          <p:nvSpPr>
            <p:cNvPr id="82" name="Oval 81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88" name="Straight Arrow Connector 87"/>
            <p:cNvCxnSpPr>
              <a:stCxn id="82" idx="3"/>
              <a:endCxn id="83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82" idx="3"/>
              <a:endCxn id="84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stCxn id="82" idx="5"/>
              <a:endCxn id="85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83" idx="3"/>
              <a:endCxn id="86" idx="0"/>
            </p:cNvCxnSpPr>
            <p:nvPr/>
          </p:nvCxnSpPr>
          <p:spPr>
            <a:xfrm flipH="1">
              <a:off x="4148796" y="1969003"/>
              <a:ext cx="315804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83" idx="5"/>
              <a:endCxn id="87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>
            <a:xfrm>
              <a:off x="5833997" y="968323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4481742" y="1724915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323841" y="1726344"/>
              <a:ext cx="3433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305338" y="1730614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932759" y="2344523"/>
              <a:ext cx="45380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A1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6098168" y="998384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598549" y="1773498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602546" y="1747280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647557" y="1743107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210515" y="2400610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40%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002456" y="2411555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60%</a:t>
              </a:r>
            </a:p>
          </p:txBody>
        </p:sp>
        <p:sp>
          <p:nvSpPr>
            <p:cNvPr id="104" name="Oval 103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05" name="Straight Arrow Connector 104"/>
            <p:cNvCxnSpPr>
              <a:stCxn id="82" idx="5"/>
              <a:endCxn id="104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7270156" y="1756536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503983" y="1842775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727304" y="2357098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2466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0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Spectrum of options: Full Partitioning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048471" y="3036658"/>
            <a:ext cx="2523155" cy="1692180"/>
            <a:chOff x="511109" y="3450591"/>
            <a:chExt cx="2523155" cy="1692180"/>
          </a:xfrm>
        </p:grpSpPr>
        <p:sp>
          <p:nvSpPr>
            <p:cNvPr id="4" name="Rectangle 3"/>
            <p:cNvSpPr/>
            <p:nvPr/>
          </p:nvSpPr>
          <p:spPr>
            <a:xfrm>
              <a:off x="558788" y="3494567"/>
              <a:ext cx="2475476" cy="1648204"/>
            </a:xfrm>
            <a:prstGeom prst="rect">
              <a:avLst/>
            </a:prstGeom>
            <a:noFill/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11109" y="3450591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SC3</a:t>
              </a:r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3289472" y="3036658"/>
            <a:ext cx="2523155" cy="1692180"/>
            <a:chOff x="511109" y="3450591"/>
            <a:chExt cx="2523155" cy="1692180"/>
          </a:xfrm>
        </p:grpSpPr>
        <p:sp>
          <p:nvSpPr>
            <p:cNvPr id="253" name="Rectangle 252"/>
            <p:cNvSpPr/>
            <p:nvPr/>
          </p:nvSpPr>
          <p:spPr>
            <a:xfrm>
              <a:off x="558788" y="3494567"/>
              <a:ext cx="2475476" cy="1648204"/>
            </a:xfrm>
            <a:prstGeom prst="rect">
              <a:avLst/>
            </a:prstGeom>
            <a:noFill/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511109" y="3450591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SC2</a:t>
              </a:r>
            </a:p>
          </p:txBody>
        </p:sp>
      </p:grpSp>
      <p:sp>
        <p:nvSpPr>
          <p:cNvPr id="281" name="Rectangle 280"/>
          <p:cNvSpPr/>
          <p:nvPr/>
        </p:nvSpPr>
        <p:spPr>
          <a:xfrm>
            <a:off x="578152" y="3080634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530473" y="303665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SC1</a:t>
            </a:r>
          </a:p>
        </p:txBody>
      </p:sp>
      <p:sp>
        <p:nvSpPr>
          <p:cNvPr id="309" name="Rectangle 308"/>
          <p:cNvSpPr/>
          <p:nvPr/>
        </p:nvSpPr>
        <p:spPr>
          <a:xfrm>
            <a:off x="8855150" y="3080634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ctangle 310"/>
          <p:cNvSpPr/>
          <p:nvPr/>
        </p:nvSpPr>
        <p:spPr>
          <a:xfrm>
            <a:off x="8807471" y="303665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8158" y="5151226"/>
            <a:ext cx="10750684" cy="140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Policies: </a:t>
            </a:r>
            <a:r>
              <a:rPr lang="en-US" sz="2400" dirty="0"/>
              <a:t>Router and </a:t>
            </a:r>
            <a:r>
              <a:rPr lang="en-US" sz="2400" dirty="0" err="1"/>
              <a:t>AMRMProxy</a:t>
            </a:r>
            <a:r>
              <a:rPr lang="en-US" sz="2400" dirty="0"/>
              <a:t> direct to single RM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Pros:</a:t>
            </a:r>
            <a:r>
              <a:rPr lang="en-US" sz="28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/>
              <a:t>perfect scale-out, isolation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Cons: </a:t>
            </a:r>
            <a:r>
              <a:rPr lang="en-US" sz="2400" dirty="0"/>
              <a:t>fragmentation/utilization issues, max-size job, uneven impact of SC failures,…</a:t>
            </a:r>
            <a:endParaRPr lang="en-US" sz="2800" b="1" dirty="0">
              <a:solidFill>
                <a:prstClr val="black">
                  <a:lumMod val="50000"/>
                  <a:lumOff val="50000"/>
                </a:prst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92" name="Group 191"/>
          <p:cNvGrpSpPr/>
          <p:nvPr/>
        </p:nvGrpSpPr>
        <p:grpSpPr>
          <a:xfrm>
            <a:off x="733084" y="3194302"/>
            <a:ext cx="2557310" cy="1476115"/>
            <a:chOff x="3932759" y="1243217"/>
            <a:chExt cx="2557310" cy="1476115"/>
          </a:xfrm>
        </p:grpSpPr>
        <p:sp>
          <p:nvSpPr>
            <p:cNvPr id="193" name="Oval 192"/>
            <p:cNvSpPr/>
            <p:nvPr/>
          </p:nvSpPr>
          <p:spPr>
            <a:xfrm>
              <a:off x="5031094" y="1307673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94" name="Oval 193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97" name="Oval 196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98" name="Oval 197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99" name="Straight Arrow Connector 198"/>
            <p:cNvCxnSpPr>
              <a:stCxn id="193" idx="3"/>
              <a:endCxn id="194" idx="7"/>
            </p:cNvCxnSpPr>
            <p:nvPr/>
          </p:nvCxnSpPr>
          <p:spPr>
            <a:xfrm flipH="1">
              <a:off x="4638792" y="1493818"/>
              <a:ext cx="428378" cy="320978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/>
            <p:cNvCxnSpPr>
              <a:stCxn id="194" idx="3"/>
              <a:endCxn id="197" idx="0"/>
            </p:cNvCxnSpPr>
            <p:nvPr/>
          </p:nvCxnSpPr>
          <p:spPr>
            <a:xfrm flipH="1">
              <a:off x="4148796" y="1969003"/>
              <a:ext cx="315804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/>
            <p:cNvCxnSpPr>
              <a:stCxn id="194" idx="5"/>
              <a:endCxn id="198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Rectangle 203"/>
            <p:cNvSpPr/>
            <p:nvPr/>
          </p:nvSpPr>
          <p:spPr>
            <a:xfrm>
              <a:off x="5002456" y="1243217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205" name="Rectangle 204"/>
            <p:cNvSpPr/>
            <p:nvPr/>
          </p:nvSpPr>
          <p:spPr>
            <a:xfrm flipH="1">
              <a:off x="4481742" y="1724915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5323841" y="1726344"/>
              <a:ext cx="231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305338" y="1730614"/>
              <a:ext cx="184731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3932759" y="2344523"/>
              <a:ext cx="45380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A1</a:t>
              </a: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5266627" y="1273278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4647557" y="1743107"/>
              <a:ext cx="587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4210515" y="2400610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40%</a:t>
              </a: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002456" y="2411555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60%</a:t>
              </a: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4727304" y="2357098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4085159" y="1120723"/>
            <a:ext cx="4066873" cy="1751009"/>
            <a:chOff x="3932762" y="968324"/>
            <a:chExt cx="4066874" cy="1751009"/>
          </a:xfrm>
        </p:grpSpPr>
        <p:sp>
          <p:nvSpPr>
            <p:cNvPr id="221" name="Oval 220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22" name="Oval 221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23" name="Oval 222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25" name="Oval 224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26" name="Oval 225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227" name="Straight Arrow Connector 226"/>
            <p:cNvCxnSpPr>
              <a:stCxn id="221" idx="3"/>
              <a:endCxn id="222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>
              <a:stCxn id="221" idx="3"/>
              <a:endCxn id="223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>
              <a:stCxn id="221" idx="5"/>
              <a:endCxn id="224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/>
            <p:cNvCxnSpPr>
              <a:stCxn id="222" idx="3"/>
              <a:endCxn id="225" idx="0"/>
            </p:cNvCxnSpPr>
            <p:nvPr/>
          </p:nvCxnSpPr>
          <p:spPr>
            <a:xfrm flipH="1">
              <a:off x="4148796" y="1969003"/>
              <a:ext cx="315804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/>
            <p:cNvCxnSpPr>
              <a:stCxn id="222" idx="5"/>
              <a:endCxn id="226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Rectangle 231"/>
            <p:cNvSpPr/>
            <p:nvPr/>
          </p:nvSpPr>
          <p:spPr>
            <a:xfrm>
              <a:off x="5834001" y="968324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233" name="Rectangle 232"/>
            <p:cNvSpPr/>
            <p:nvPr/>
          </p:nvSpPr>
          <p:spPr>
            <a:xfrm flipH="1">
              <a:off x="4481745" y="1724916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5323844" y="1726345"/>
              <a:ext cx="3433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6305341" y="1730615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3932762" y="2344524"/>
              <a:ext cx="4538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A1</a:t>
              </a: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6098172" y="998385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598553" y="1773499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5602550" y="174728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4647560" y="1743108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4210518" y="240061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40%</a:t>
              </a:r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5002459" y="241155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60%</a:t>
              </a:r>
            </a:p>
          </p:txBody>
        </p:sp>
        <p:sp>
          <p:nvSpPr>
            <p:cNvPr id="243" name="Oval 242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244" name="Straight Arrow Connector 243"/>
            <p:cNvCxnSpPr>
              <a:stCxn id="221" idx="5"/>
              <a:endCxn id="243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Rectangle 244"/>
            <p:cNvSpPr/>
            <p:nvPr/>
          </p:nvSpPr>
          <p:spPr>
            <a:xfrm>
              <a:off x="7270160" y="1756538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7503987" y="184277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4727308" y="2357099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030165" y="3267085"/>
            <a:ext cx="2115175" cy="1096575"/>
            <a:chOff x="4481745" y="968324"/>
            <a:chExt cx="2115175" cy="1096575"/>
          </a:xfrm>
        </p:grpSpPr>
        <p:sp>
          <p:nvSpPr>
            <p:cNvPr id="251" name="Oval 250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60" name="Oval 259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267" name="Straight Arrow Connector 266"/>
            <p:cNvCxnSpPr>
              <a:stCxn id="251" idx="3"/>
              <a:endCxn id="260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Rectangle 271"/>
            <p:cNvSpPr/>
            <p:nvPr/>
          </p:nvSpPr>
          <p:spPr>
            <a:xfrm>
              <a:off x="5834001" y="968324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273" name="Rectangle 272"/>
            <p:cNvSpPr/>
            <p:nvPr/>
          </p:nvSpPr>
          <p:spPr>
            <a:xfrm flipH="1">
              <a:off x="4481745" y="1724916"/>
              <a:ext cx="388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dirty="0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5323844" y="1726345"/>
              <a:ext cx="3433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6098172" y="998385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5602550" y="1747281"/>
              <a:ext cx="587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5678683" y="3259861"/>
            <a:ext cx="2703828" cy="1112952"/>
            <a:chOff x="4481745" y="968324"/>
            <a:chExt cx="2703828" cy="1112952"/>
          </a:xfrm>
        </p:grpSpPr>
        <p:sp>
          <p:nvSpPr>
            <p:cNvPr id="317" name="Oval 316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20" name="Oval 319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23" name="Straight Arrow Connector 322"/>
            <p:cNvCxnSpPr>
              <a:stCxn id="317" idx="5"/>
              <a:endCxn id="320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Rectangle 323"/>
            <p:cNvSpPr/>
            <p:nvPr/>
          </p:nvSpPr>
          <p:spPr>
            <a:xfrm>
              <a:off x="5834001" y="968324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325" name="Rectangle 324"/>
            <p:cNvSpPr/>
            <p:nvPr/>
          </p:nvSpPr>
          <p:spPr>
            <a:xfrm flipH="1">
              <a:off x="4481745" y="1724916"/>
              <a:ext cx="388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dirty="0"/>
            </a:p>
          </p:txBody>
        </p:sp>
        <p:sp>
          <p:nvSpPr>
            <p:cNvPr id="328" name="Rectangle 327"/>
            <p:cNvSpPr/>
            <p:nvPr/>
          </p:nvSpPr>
          <p:spPr>
            <a:xfrm>
              <a:off x="6305341" y="1730615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329" name="Rectangle 328"/>
            <p:cNvSpPr/>
            <p:nvPr/>
          </p:nvSpPr>
          <p:spPr>
            <a:xfrm>
              <a:off x="6098172" y="998385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6598553" y="1773499"/>
              <a:ext cx="587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</p:grpSp>
      <p:grpSp>
        <p:nvGrpSpPr>
          <p:cNvPr id="338" name="Group 337"/>
          <p:cNvGrpSpPr/>
          <p:nvPr/>
        </p:nvGrpSpPr>
        <p:grpSpPr>
          <a:xfrm>
            <a:off x="7502276" y="3358123"/>
            <a:ext cx="3609261" cy="1167494"/>
            <a:chOff x="4481745" y="983059"/>
            <a:chExt cx="3609262" cy="1167494"/>
          </a:xfrm>
        </p:grpSpPr>
        <p:sp>
          <p:nvSpPr>
            <p:cNvPr id="339" name="Oval 338"/>
            <p:cNvSpPr/>
            <p:nvPr/>
          </p:nvSpPr>
          <p:spPr>
            <a:xfrm>
              <a:off x="6451070" y="1047514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44" name="Rectangle 343"/>
            <p:cNvSpPr/>
            <p:nvPr/>
          </p:nvSpPr>
          <p:spPr>
            <a:xfrm>
              <a:off x="6422436" y="983059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345" name="Rectangle 344"/>
            <p:cNvSpPr/>
            <p:nvPr/>
          </p:nvSpPr>
          <p:spPr>
            <a:xfrm flipH="1">
              <a:off x="4481745" y="1724916"/>
              <a:ext cx="388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dirty="0"/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6305341" y="1730615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6686607" y="1013120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351" name="Oval 350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52" name="Straight Arrow Connector 351"/>
            <p:cNvCxnSpPr>
              <a:stCxn id="339" idx="5"/>
              <a:endCxn id="351" idx="0"/>
            </p:cNvCxnSpPr>
            <p:nvPr/>
          </p:nvCxnSpPr>
          <p:spPr>
            <a:xfrm>
              <a:off x="6661337" y="1233659"/>
              <a:ext cx="760280" cy="594526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270160" y="1756538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354" name="Rectangle 353"/>
            <p:cNvSpPr/>
            <p:nvPr/>
          </p:nvSpPr>
          <p:spPr>
            <a:xfrm>
              <a:off x="7503987" y="1842776"/>
              <a:ext cx="587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2646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07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Spectrum of options: Full Replication</a:t>
            </a:r>
          </a:p>
        </p:txBody>
      </p:sp>
      <p:sp>
        <p:nvSpPr>
          <p:cNvPr id="281" name="Rectangle 280"/>
          <p:cNvSpPr/>
          <p:nvPr/>
        </p:nvSpPr>
        <p:spPr>
          <a:xfrm>
            <a:off x="8708331" y="3027937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8660652" y="298396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SC4</a:t>
            </a:r>
          </a:p>
        </p:txBody>
      </p:sp>
      <p:sp>
        <p:nvSpPr>
          <p:cNvPr id="337" name="Rectangle 336"/>
          <p:cNvSpPr/>
          <p:nvPr/>
        </p:nvSpPr>
        <p:spPr>
          <a:xfrm>
            <a:off x="482275" y="3027937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ctangle 338"/>
          <p:cNvSpPr/>
          <p:nvPr/>
        </p:nvSpPr>
        <p:spPr>
          <a:xfrm>
            <a:off x="434596" y="298396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SC1</a:t>
            </a:r>
          </a:p>
        </p:txBody>
      </p:sp>
      <p:sp>
        <p:nvSpPr>
          <p:cNvPr id="365" name="Rectangle 364"/>
          <p:cNvSpPr/>
          <p:nvPr/>
        </p:nvSpPr>
        <p:spPr>
          <a:xfrm>
            <a:off x="3224294" y="3027937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Rectangle 366"/>
          <p:cNvSpPr/>
          <p:nvPr/>
        </p:nvSpPr>
        <p:spPr>
          <a:xfrm>
            <a:off x="3176615" y="298396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SC2</a:t>
            </a:r>
          </a:p>
        </p:txBody>
      </p:sp>
      <p:sp>
        <p:nvSpPr>
          <p:cNvPr id="393" name="Rectangle 392"/>
          <p:cNvSpPr/>
          <p:nvPr/>
        </p:nvSpPr>
        <p:spPr>
          <a:xfrm>
            <a:off x="5966313" y="3027937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ctangle 394"/>
          <p:cNvSpPr/>
          <p:nvPr/>
        </p:nvSpPr>
        <p:spPr>
          <a:xfrm>
            <a:off x="5918634" y="298396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SC3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900300" y="4855933"/>
            <a:ext cx="1075068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Policies: </a:t>
            </a:r>
            <a:r>
              <a:rPr lang="en-US" sz="2400" dirty="0"/>
              <a:t>Router (round-robin/random), and </a:t>
            </a:r>
            <a:r>
              <a:rPr lang="en-US" sz="2400" dirty="0" err="1"/>
              <a:t>AMRMProxy</a:t>
            </a:r>
            <a:r>
              <a:rPr lang="en-US" sz="2400" dirty="0"/>
              <a:t> </a:t>
            </a:r>
            <a:r>
              <a:rPr lang="en-US" sz="2400" dirty="0" err="1"/>
              <a:t>fwd</a:t>
            </a:r>
            <a:r>
              <a:rPr lang="en-US" sz="2400" dirty="0"/>
              <a:t> to RMs based on locality </a:t>
            </a:r>
            <a:r>
              <a:rPr lang="en-US" sz="2400"/>
              <a:t>of Resource Request</a:t>
            </a:r>
            <a:endParaRPr lang="en-US" sz="2400" dirty="0"/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Pros:</a:t>
            </a:r>
            <a:r>
              <a:rPr lang="en-US" sz="28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/>
              <a:t>simple, symmetric, fair (if all jobs broadcast demand), resilient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Cons: </a:t>
            </a:r>
            <a:r>
              <a:rPr lang="en-US" sz="2400" dirty="0"/>
              <a:t>scalability in #jobs, … </a:t>
            </a:r>
            <a:r>
              <a:rPr lang="en-US" sz="2400" dirty="0">
                <a:sym typeface="Wingdings" panose="05000000000000000000" pitchFamily="2" charset="2"/>
              </a:rPr>
              <a:t> (heuristics improvements)</a:t>
            </a:r>
            <a:endParaRPr lang="en-US" sz="2800" b="1" dirty="0">
              <a:solidFill>
                <a:prstClr val="black">
                  <a:lumMod val="50000"/>
                  <a:lumOff val="50000"/>
                </a:prst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484" name="Group 483"/>
          <p:cNvGrpSpPr/>
          <p:nvPr/>
        </p:nvGrpSpPr>
        <p:grpSpPr>
          <a:xfrm>
            <a:off x="4085159" y="1120723"/>
            <a:ext cx="4066873" cy="1751009"/>
            <a:chOff x="3932762" y="968324"/>
            <a:chExt cx="4066874" cy="1751009"/>
          </a:xfrm>
        </p:grpSpPr>
        <p:sp>
          <p:nvSpPr>
            <p:cNvPr id="485" name="Oval 484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86" name="Oval 485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87" name="Oval 486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88" name="Oval 487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89" name="Oval 488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90" name="Oval 489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491" name="Straight Arrow Connector 490"/>
            <p:cNvCxnSpPr>
              <a:stCxn id="485" idx="3"/>
              <a:endCxn id="486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Straight Arrow Connector 491"/>
            <p:cNvCxnSpPr>
              <a:stCxn id="485" idx="3"/>
              <a:endCxn id="487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Straight Arrow Connector 492"/>
            <p:cNvCxnSpPr>
              <a:stCxn id="485" idx="5"/>
              <a:endCxn id="488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Straight Arrow Connector 493"/>
            <p:cNvCxnSpPr>
              <a:stCxn id="486" idx="3"/>
              <a:endCxn id="489" idx="0"/>
            </p:cNvCxnSpPr>
            <p:nvPr/>
          </p:nvCxnSpPr>
          <p:spPr>
            <a:xfrm flipH="1">
              <a:off x="4148796" y="1969003"/>
              <a:ext cx="315804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Arrow Connector 494"/>
            <p:cNvCxnSpPr>
              <a:stCxn id="486" idx="5"/>
              <a:endCxn id="490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Rectangle 495"/>
            <p:cNvSpPr/>
            <p:nvPr/>
          </p:nvSpPr>
          <p:spPr>
            <a:xfrm>
              <a:off x="5834001" y="968324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497" name="Rectangle 496"/>
            <p:cNvSpPr/>
            <p:nvPr/>
          </p:nvSpPr>
          <p:spPr>
            <a:xfrm flipH="1">
              <a:off x="4481745" y="1724916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498" name="Rectangle 497"/>
            <p:cNvSpPr/>
            <p:nvPr/>
          </p:nvSpPr>
          <p:spPr>
            <a:xfrm>
              <a:off x="5323844" y="1726345"/>
              <a:ext cx="3433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499" name="Rectangle 498"/>
            <p:cNvSpPr/>
            <p:nvPr/>
          </p:nvSpPr>
          <p:spPr>
            <a:xfrm>
              <a:off x="6305341" y="1730615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500" name="Rectangle 499"/>
            <p:cNvSpPr/>
            <p:nvPr/>
          </p:nvSpPr>
          <p:spPr>
            <a:xfrm>
              <a:off x="3932762" y="2344524"/>
              <a:ext cx="4538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A1</a:t>
              </a:r>
            </a:p>
          </p:txBody>
        </p:sp>
        <p:sp>
          <p:nvSpPr>
            <p:cNvPr id="501" name="Rectangle 500"/>
            <p:cNvSpPr/>
            <p:nvPr/>
          </p:nvSpPr>
          <p:spPr>
            <a:xfrm>
              <a:off x="6098172" y="998385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502" name="Rectangle 501"/>
            <p:cNvSpPr/>
            <p:nvPr/>
          </p:nvSpPr>
          <p:spPr>
            <a:xfrm>
              <a:off x="6598553" y="1773499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503" name="Rectangle 502"/>
            <p:cNvSpPr/>
            <p:nvPr/>
          </p:nvSpPr>
          <p:spPr>
            <a:xfrm>
              <a:off x="5602550" y="174728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504" name="Rectangle 503"/>
            <p:cNvSpPr/>
            <p:nvPr/>
          </p:nvSpPr>
          <p:spPr>
            <a:xfrm>
              <a:off x="4647560" y="1743108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505" name="Rectangle 504"/>
            <p:cNvSpPr/>
            <p:nvPr/>
          </p:nvSpPr>
          <p:spPr>
            <a:xfrm>
              <a:off x="4210518" y="240061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40%</a:t>
              </a:r>
            </a:p>
          </p:txBody>
        </p:sp>
        <p:sp>
          <p:nvSpPr>
            <p:cNvPr id="506" name="Rectangle 505"/>
            <p:cNvSpPr/>
            <p:nvPr/>
          </p:nvSpPr>
          <p:spPr>
            <a:xfrm>
              <a:off x="5002459" y="241155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60%</a:t>
              </a:r>
            </a:p>
          </p:txBody>
        </p:sp>
        <p:sp>
          <p:nvSpPr>
            <p:cNvPr id="507" name="Oval 506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508" name="Straight Arrow Connector 507"/>
            <p:cNvCxnSpPr>
              <a:stCxn id="485" idx="5"/>
              <a:endCxn id="507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9" name="Rectangle 508"/>
            <p:cNvSpPr/>
            <p:nvPr/>
          </p:nvSpPr>
          <p:spPr>
            <a:xfrm>
              <a:off x="7270160" y="1756538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510" name="Rectangle 509"/>
            <p:cNvSpPr/>
            <p:nvPr/>
          </p:nvSpPr>
          <p:spPr>
            <a:xfrm>
              <a:off x="7503987" y="184277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511" name="Rectangle 510"/>
            <p:cNvSpPr/>
            <p:nvPr/>
          </p:nvSpPr>
          <p:spPr>
            <a:xfrm>
              <a:off x="4727308" y="2357099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512" name="Group 511"/>
          <p:cNvGrpSpPr/>
          <p:nvPr/>
        </p:nvGrpSpPr>
        <p:grpSpPr>
          <a:xfrm>
            <a:off x="465539" y="3262859"/>
            <a:ext cx="2578164" cy="1269615"/>
            <a:chOff x="3883129" y="966572"/>
            <a:chExt cx="4300572" cy="1792640"/>
          </a:xfrm>
        </p:grpSpPr>
        <p:sp>
          <p:nvSpPr>
            <p:cNvPr id="513" name="Oval 512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4" name="Oval 513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5" name="Oval 514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16" name="Oval 515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7" name="Oval 516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8" name="Oval 517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19" name="Straight Arrow Connector 518"/>
            <p:cNvCxnSpPr>
              <a:stCxn id="513" idx="3"/>
              <a:endCxn id="514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Straight Arrow Connector 519"/>
            <p:cNvCxnSpPr>
              <a:stCxn id="513" idx="3"/>
              <a:endCxn id="515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Straight Arrow Connector 520"/>
            <p:cNvCxnSpPr>
              <a:stCxn id="513" idx="5"/>
              <a:endCxn id="516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Straight Arrow Connector 521"/>
            <p:cNvCxnSpPr>
              <a:stCxn id="514" idx="3"/>
              <a:endCxn id="517" idx="0"/>
            </p:cNvCxnSpPr>
            <p:nvPr/>
          </p:nvCxnSpPr>
          <p:spPr>
            <a:xfrm flipH="1">
              <a:off x="4148796" y="1969003"/>
              <a:ext cx="315805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Straight Arrow Connector 522"/>
            <p:cNvCxnSpPr>
              <a:stCxn id="514" idx="5"/>
              <a:endCxn id="518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4" name="Rectangle 523"/>
            <p:cNvSpPr/>
            <p:nvPr/>
          </p:nvSpPr>
          <p:spPr>
            <a:xfrm>
              <a:off x="5770289" y="966572"/>
              <a:ext cx="431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525" name="Rectangle 524"/>
            <p:cNvSpPr/>
            <p:nvPr/>
          </p:nvSpPr>
          <p:spPr>
            <a:xfrm flipH="1">
              <a:off x="4481743" y="1724915"/>
              <a:ext cx="38844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</a:t>
              </a:r>
            </a:p>
          </p:txBody>
        </p:sp>
        <p:sp>
          <p:nvSpPr>
            <p:cNvPr id="526" name="Rectangle 525"/>
            <p:cNvSpPr/>
            <p:nvPr/>
          </p:nvSpPr>
          <p:spPr>
            <a:xfrm>
              <a:off x="5274769" y="1712640"/>
              <a:ext cx="481843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527" name="Rectangle 526"/>
            <p:cNvSpPr/>
            <p:nvPr/>
          </p:nvSpPr>
          <p:spPr>
            <a:xfrm>
              <a:off x="6240484" y="1731631"/>
              <a:ext cx="428365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528" name="Rectangle 527"/>
            <p:cNvSpPr/>
            <p:nvPr/>
          </p:nvSpPr>
          <p:spPr>
            <a:xfrm>
              <a:off x="3883129" y="2348363"/>
              <a:ext cx="682381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A1</a:t>
              </a:r>
            </a:p>
          </p:txBody>
        </p:sp>
        <p:sp>
          <p:nvSpPr>
            <p:cNvPr id="529" name="Rectangle 528"/>
            <p:cNvSpPr/>
            <p:nvPr/>
          </p:nvSpPr>
          <p:spPr>
            <a:xfrm>
              <a:off x="6098172" y="998385"/>
              <a:ext cx="78934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100%</a:t>
              </a:r>
            </a:p>
          </p:txBody>
        </p:sp>
        <p:sp>
          <p:nvSpPr>
            <p:cNvPr id="530" name="Rectangle 529"/>
            <p:cNvSpPr/>
            <p:nvPr/>
          </p:nvSpPr>
          <p:spPr>
            <a:xfrm>
              <a:off x="6598554" y="1773499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31" name="Rectangle 530"/>
            <p:cNvSpPr/>
            <p:nvPr/>
          </p:nvSpPr>
          <p:spPr>
            <a:xfrm>
              <a:off x="5602551" y="1747282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32" name="Rectangle 531"/>
            <p:cNvSpPr/>
            <p:nvPr/>
          </p:nvSpPr>
          <p:spPr>
            <a:xfrm>
              <a:off x="4647562" y="1743107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33" name="Rectangle 532"/>
            <p:cNvSpPr/>
            <p:nvPr/>
          </p:nvSpPr>
          <p:spPr>
            <a:xfrm>
              <a:off x="4169007" y="240258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40%</a:t>
              </a:r>
            </a:p>
          </p:txBody>
        </p:sp>
        <p:sp>
          <p:nvSpPr>
            <p:cNvPr id="534" name="Rectangle 533"/>
            <p:cNvSpPr/>
            <p:nvPr/>
          </p:nvSpPr>
          <p:spPr>
            <a:xfrm>
              <a:off x="5002459" y="2411558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60%</a:t>
              </a:r>
            </a:p>
          </p:txBody>
        </p:sp>
        <p:sp>
          <p:nvSpPr>
            <p:cNvPr id="535" name="Oval 534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36" name="Straight Arrow Connector 535"/>
            <p:cNvCxnSpPr>
              <a:stCxn id="513" idx="5"/>
              <a:endCxn id="535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Rectangle 536"/>
            <p:cNvSpPr/>
            <p:nvPr/>
          </p:nvSpPr>
          <p:spPr>
            <a:xfrm>
              <a:off x="7208167" y="1757965"/>
              <a:ext cx="447080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538" name="Rectangle 537"/>
            <p:cNvSpPr/>
            <p:nvPr/>
          </p:nvSpPr>
          <p:spPr>
            <a:xfrm>
              <a:off x="7503988" y="184277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39" name="Rectangle 538"/>
            <p:cNvSpPr/>
            <p:nvPr/>
          </p:nvSpPr>
          <p:spPr>
            <a:xfrm>
              <a:off x="4648571" y="2348363"/>
              <a:ext cx="554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540" name="Group 539"/>
          <p:cNvGrpSpPr/>
          <p:nvPr/>
        </p:nvGrpSpPr>
        <p:grpSpPr>
          <a:xfrm>
            <a:off x="3200574" y="3283403"/>
            <a:ext cx="2578164" cy="1269615"/>
            <a:chOff x="3883129" y="966572"/>
            <a:chExt cx="4300572" cy="1792640"/>
          </a:xfrm>
        </p:grpSpPr>
        <p:sp>
          <p:nvSpPr>
            <p:cNvPr id="541" name="Oval 540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2" name="Oval 541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3" name="Oval 542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44" name="Oval 543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5" name="Oval 544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6" name="Oval 545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47" name="Straight Arrow Connector 546"/>
            <p:cNvCxnSpPr>
              <a:stCxn id="541" idx="3"/>
              <a:endCxn id="542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Straight Arrow Connector 547"/>
            <p:cNvCxnSpPr>
              <a:stCxn id="541" idx="3"/>
              <a:endCxn id="543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Straight Arrow Connector 548"/>
            <p:cNvCxnSpPr>
              <a:stCxn id="541" idx="5"/>
              <a:endCxn id="544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Arrow Connector 549"/>
            <p:cNvCxnSpPr>
              <a:stCxn id="542" idx="3"/>
              <a:endCxn id="545" idx="0"/>
            </p:cNvCxnSpPr>
            <p:nvPr/>
          </p:nvCxnSpPr>
          <p:spPr>
            <a:xfrm flipH="1">
              <a:off x="4148796" y="1969003"/>
              <a:ext cx="315805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Straight Arrow Connector 550"/>
            <p:cNvCxnSpPr>
              <a:stCxn id="542" idx="5"/>
              <a:endCxn id="546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2" name="Rectangle 551"/>
            <p:cNvSpPr/>
            <p:nvPr/>
          </p:nvSpPr>
          <p:spPr>
            <a:xfrm>
              <a:off x="5770289" y="966572"/>
              <a:ext cx="431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553" name="Rectangle 552"/>
            <p:cNvSpPr/>
            <p:nvPr/>
          </p:nvSpPr>
          <p:spPr>
            <a:xfrm flipH="1">
              <a:off x="4481743" y="1724915"/>
              <a:ext cx="38844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</a:t>
              </a:r>
            </a:p>
          </p:txBody>
        </p:sp>
        <p:sp>
          <p:nvSpPr>
            <p:cNvPr id="554" name="Rectangle 553"/>
            <p:cNvSpPr/>
            <p:nvPr/>
          </p:nvSpPr>
          <p:spPr>
            <a:xfrm>
              <a:off x="5274769" y="1712640"/>
              <a:ext cx="481843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555" name="Rectangle 554"/>
            <p:cNvSpPr/>
            <p:nvPr/>
          </p:nvSpPr>
          <p:spPr>
            <a:xfrm>
              <a:off x="6240484" y="1731631"/>
              <a:ext cx="428365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556" name="Rectangle 555"/>
            <p:cNvSpPr/>
            <p:nvPr/>
          </p:nvSpPr>
          <p:spPr>
            <a:xfrm>
              <a:off x="3883129" y="2348363"/>
              <a:ext cx="682381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A1</a:t>
              </a:r>
            </a:p>
          </p:txBody>
        </p:sp>
        <p:sp>
          <p:nvSpPr>
            <p:cNvPr id="557" name="Rectangle 556"/>
            <p:cNvSpPr/>
            <p:nvPr/>
          </p:nvSpPr>
          <p:spPr>
            <a:xfrm>
              <a:off x="6098172" y="998385"/>
              <a:ext cx="78934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100%</a:t>
              </a:r>
            </a:p>
          </p:txBody>
        </p:sp>
        <p:sp>
          <p:nvSpPr>
            <p:cNvPr id="558" name="Rectangle 557"/>
            <p:cNvSpPr/>
            <p:nvPr/>
          </p:nvSpPr>
          <p:spPr>
            <a:xfrm>
              <a:off x="6598554" y="1773499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59" name="Rectangle 558"/>
            <p:cNvSpPr/>
            <p:nvPr/>
          </p:nvSpPr>
          <p:spPr>
            <a:xfrm>
              <a:off x="5602551" y="1747282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60" name="Rectangle 559"/>
            <p:cNvSpPr/>
            <p:nvPr/>
          </p:nvSpPr>
          <p:spPr>
            <a:xfrm>
              <a:off x="4647562" y="1743107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61" name="Rectangle 560"/>
            <p:cNvSpPr/>
            <p:nvPr/>
          </p:nvSpPr>
          <p:spPr>
            <a:xfrm>
              <a:off x="4169007" y="240258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40%</a:t>
              </a:r>
            </a:p>
          </p:txBody>
        </p:sp>
        <p:sp>
          <p:nvSpPr>
            <p:cNvPr id="562" name="Rectangle 561"/>
            <p:cNvSpPr/>
            <p:nvPr/>
          </p:nvSpPr>
          <p:spPr>
            <a:xfrm>
              <a:off x="5002459" y="2411558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60%</a:t>
              </a:r>
            </a:p>
          </p:txBody>
        </p:sp>
        <p:sp>
          <p:nvSpPr>
            <p:cNvPr id="563" name="Oval 562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64" name="Straight Arrow Connector 563"/>
            <p:cNvCxnSpPr>
              <a:stCxn id="541" idx="5"/>
              <a:endCxn id="563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Rectangle 564"/>
            <p:cNvSpPr/>
            <p:nvPr/>
          </p:nvSpPr>
          <p:spPr>
            <a:xfrm>
              <a:off x="7208167" y="1757965"/>
              <a:ext cx="447080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566" name="Rectangle 565"/>
            <p:cNvSpPr/>
            <p:nvPr/>
          </p:nvSpPr>
          <p:spPr>
            <a:xfrm>
              <a:off x="7503988" y="184277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67" name="Rectangle 566"/>
            <p:cNvSpPr/>
            <p:nvPr/>
          </p:nvSpPr>
          <p:spPr>
            <a:xfrm>
              <a:off x="4648571" y="2348363"/>
              <a:ext cx="554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568" name="Group 567"/>
          <p:cNvGrpSpPr/>
          <p:nvPr/>
        </p:nvGrpSpPr>
        <p:grpSpPr>
          <a:xfrm>
            <a:off x="5943506" y="3275029"/>
            <a:ext cx="2578164" cy="1269615"/>
            <a:chOff x="3883129" y="966572"/>
            <a:chExt cx="4300572" cy="1792640"/>
          </a:xfrm>
        </p:grpSpPr>
        <p:sp>
          <p:nvSpPr>
            <p:cNvPr id="569" name="Oval 568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70" name="Oval 569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71" name="Oval 570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72" name="Oval 571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73" name="Oval 572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74" name="Oval 573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75" name="Straight Arrow Connector 574"/>
            <p:cNvCxnSpPr>
              <a:stCxn id="569" idx="3"/>
              <a:endCxn id="570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Straight Arrow Connector 575"/>
            <p:cNvCxnSpPr>
              <a:stCxn id="569" idx="3"/>
              <a:endCxn id="571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Arrow Connector 576"/>
            <p:cNvCxnSpPr>
              <a:stCxn id="569" idx="5"/>
              <a:endCxn id="572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Straight Arrow Connector 577"/>
            <p:cNvCxnSpPr>
              <a:stCxn id="570" idx="3"/>
              <a:endCxn id="573" idx="0"/>
            </p:cNvCxnSpPr>
            <p:nvPr/>
          </p:nvCxnSpPr>
          <p:spPr>
            <a:xfrm flipH="1">
              <a:off x="4148796" y="1969003"/>
              <a:ext cx="315805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Straight Arrow Connector 578"/>
            <p:cNvCxnSpPr>
              <a:stCxn id="570" idx="5"/>
              <a:endCxn id="574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0" name="Rectangle 579"/>
            <p:cNvSpPr/>
            <p:nvPr/>
          </p:nvSpPr>
          <p:spPr>
            <a:xfrm>
              <a:off x="5770289" y="966572"/>
              <a:ext cx="431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581" name="Rectangle 580"/>
            <p:cNvSpPr/>
            <p:nvPr/>
          </p:nvSpPr>
          <p:spPr>
            <a:xfrm flipH="1">
              <a:off x="4481743" y="1724915"/>
              <a:ext cx="38844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</a:t>
              </a:r>
            </a:p>
          </p:txBody>
        </p:sp>
        <p:sp>
          <p:nvSpPr>
            <p:cNvPr id="582" name="Rectangle 581"/>
            <p:cNvSpPr/>
            <p:nvPr/>
          </p:nvSpPr>
          <p:spPr>
            <a:xfrm>
              <a:off x="5274769" y="1712640"/>
              <a:ext cx="481843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583" name="Rectangle 582"/>
            <p:cNvSpPr/>
            <p:nvPr/>
          </p:nvSpPr>
          <p:spPr>
            <a:xfrm>
              <a:off x="6240484" y="1731631"/>
              <a:ext cx="428365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584" name="Rectangle 583"/>
            <p:cNvSpPr/>
            <p:nvPr/>
          </p:nvSpPr>
          <p:spPr>
            <a:xfrm>
              <a:off x="3883129" y="2348363"/>
              <a:ext cx="682381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A1</a:t>
              </a:r>
            </a:p>
          </p:txBody>
        </p:sp>
        <p:sp>
          <p:nvSpPr>
            <p:cNvPr id="585" name="Rectangle 584"/>
            <p:cNvSpPr/>
            <p:nvPr/>
          </p:nvSpPr>
          <p:spPr>
            <a:xfrm>
              <a:off x="6098172" y="998385"/>
              <a:ext cx="78934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100%</a:t>
              </a:r>
            </a:p>
          </p:txBody>
        </p:sp>
        <p:sp>
          <p:nvSpPr>
            <p:cNvPr id="586" name="Rectangle 585"/>
            <p:cNvSpPr/>
            <p:nvPr/>
          </p:nvSpPr>
          <p:spPr>
            <a:xfrm>
              <a:off x="6598554" y="1773499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87" name="Rectangle 586"/>
            <p:cNvSpPr/>
            <p:nvPr/>
          </p:nvSpPr>
          <p:spPr>
            <a:xfrm>
              <a:off x="5602551" y="1747282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4647562" y="1743107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89" name="Rectangle 588"/>
            <p:cNvSpPr/>
            <p:nvPr/>
          </p:nvSpPr>
          <p:spPr>
            <a:xfrm>
              <a:off x="4169007" y="240258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40%</a:t>
              </a:r>
            </a:p>
          </p:txBody>
        </p:sp>
        <p:sp>
          <p:nvSpPr>
            <p:cNvPr id="590" name="Rectangle 589"/>
            <p:cNvSpPr/>
            <p:nvPr/>
          </p:nvSpPr>
          <p:spPr>
            <a:xfrm>
              <a:off x="5002459" y="2411558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60%</a:t>
              </a:r>
            </a:p>
          </p:txBody>
        </p:sp>
        <p:sp>
          <p:nvSpPr>
            <p:cNvPr id="591" name="Oval 590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92" name="Straight Arrow Connector 591"/>
            <p:cNvCxnSpPr>
              <a:stCxn id="569" idx="5"/>
              <a:endCxn id="591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3" name="Rectangle 592"/>
            <p:cNvSpPr/>
            <p:nvPr/>
          </p:nvSpPr>
          <p:spPr>
            <a:xfrm>
              <a:off x="7208167" y="1757965"/>
              <a:ext cx="447080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594" name="Rectangle 593"/>
            <p:cNvSpPr/>
            <p:nvPr/>
          </p:nvSpPr>
          <p:spPr>
            <a:xfrm>
              <a:off x="7503988" y="184277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595" name="Rectangle 594"/>
            <p:cNvSpPr/>
            <p:nvPr/>
          </p:nvSpPr>
          <p:spPr>
            <a:xfrm>
              <a:off x="4648571" y="2348363"/>
              <a:ext cx="554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596" name="Group 595"/>
          <p:cNvGrpSpPr/>
          <p:nvPr/>
        </p:nvGrpSpPr>
        <p:grpSpPr>
          <a:xfrm>
            <a:off x="8678232" y="3275029"/>
            <a:ext cx="2578164" cy="1269615"/>
            <a:chOff x="3883129" y="966572"/>
            <a:chExt cx="4300572" cy="1792640"/>
          </a:xfrm>
        </p:grpSpPr>
        <p:sp>
          <p:nvSpPr>
            <p:cNvPr id="597" name="Oval 596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98" name="Oval 597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99" name="Oval 598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00" name="Oval 599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601" name="Oval 600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602" name="Oval 601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603" name="Straight Arrow Connector 602"/>
            <p:cNvCxnSpPr>
              <a:stCxn id="597" idx="3"/>
              <a:endCxn id="598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Straight Arrow Connector 603"/>
            <p:cNvCxnSpPr>
              <a:stCxn id="597" idx="3"/>
              <a:endCxn id="599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Straight Arrow Connector 604"/>
            <p:cNvCxnSpPr>
              <a:stCxn id="597" idx="5"/>
              <a:endCxn id="600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Straight Arrow Connector 605"/>
            <p:cNvCxnSpPr>
              <a:stCxn id="598" idx="3"/>
              <a:endCxn id="601" idx="0"/>
            </p:cNvCxnSpPr>
            <p:nvPr/>
          </p:nvCxnSpPr>
          <p:spPr>
            <a:xfrm flipH="1">
              <a:off x="4148796" y="1969003"/>
              <a:ext cx="315805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Straight Arrow Connector 606"/>
            <p:cNvCxnSpPr>
              <a:stCxn id="598" idx="5"/>
              <a:endCxn id="602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8" name="Rectangle 607"/>
            <p:cNvSpPr/>
            <p:nvPr/>
          </p:nvSpPr>
          <p:spPr>
            <a:xfrm>
              <a:off x="5770289" y="966572"/>
              <a:ext cx="431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609" name="Rectangle 608"/>
            <p:cNvSpPr/>
            <p:nvPr/>
          </p:nvSpPr>
          <p:spPr>
            <a:xfrm flipH="1">
              <a:off x="4481743" y="1724915"/>
              <a:ext cx="38844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</a:t>
              </a:r>
            </a:p>
          </p:txBody>
        </p:sp>
        <p:sp>
          <p:nvSpPr>
            <p:cNvPr id="610" name="Rectangle 609"/>
            <p:cNvSpPr/>
            <p:nvPr/>
          </p:nvSpPr>
          <p:spPr>
            <a:xfrm>
              <a:off x="5274769" y="1712640"/>
              <a:ext cx="481843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6240484" y="1731631"/>
              <a:ext cx="428365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612" name="Rectangle 611"/>
            <p:cNvSpPr/>
            <p:nvPr/>
          </p:nvSpPr>
          <p:spPr>
            <a:xfrm>
              <a:off x="3883129" y="2348363"/>
              <a:ext cx="682381" cy="358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A1</a:t>
              </a:r>
            </a:p>
          </p:txBody>
        </p:sp>
        <p:sp>
          <p:nvSpPr>
            <p:cNvPr id="613" name="Rectangle 612"/>
            <p:cNvSpPr/>
            <p:nvPr/>
          </p:nvSpPr>
          <p:spPr>
            <a:xfrm>
              <a:off x="6098172" y="998385"/>
              <a:ext cx="78934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100%</a:t>
              </a:r>
            </a:p>
          </p:txBody>
        </p:sp>
        <p:sp>
          <p:nvSpPr>
            <p:cNvPr id="614" name="Rectangle 613"/>
            <p:cNvSpPr/>
            <p:nvPr/>
          </p:nvSpPr>
          <p:spPr>
            <a:xfrm>
              <a:off x="6598554" y="1773499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615" name="Rectangle 614"/>
            <p:cNvSpPr/>
            <p:nvPr/>
          </p:nvSpPr>
          <p:spPr>
            <a:xfrm>
              <a:off x="5602551" y="1747282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616" name="Rectangle 615"/>
            <p:cNvSpPr/>
            <p:nvPr/>
          </p:nvSpPr>
          <p:spPr>
            <a:xfrm>
              <a:off x="4647562" y="1743107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617" name="Rectangle 616"/>
            <p:cNvSpPr/>
            <p:nvPr/>
          </p:nvSpPr>
          <p:spPr>
            <a:xfrm>
              <a:off x="4169007" y="240258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40%</a:t>
              </a:r>
            </a:p>
          </p:txBody>
        </p:sp>
        <p:sp>
          <p:nvSpPr>
            <p:cNvPr id="618" name="Rectangle 617"/>
            <p:cNvSpPr/>
            <p:nvPr/>
          </p:nvSpPr>
          <p:spPr>
            <a:xfrm>
              <a:off x="5002459" y="2411558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60%</a:t>
              </a:r>
            </a:p>
          </p:txBody>
        </p:sp>
        <p:sp>
          <p:nvSpPr>
            <p:cNvPr id="619" name="Oval 618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620" name="Straight Arrow Connector 619"/>
            <p:cNvCxnSpPr>
              <a:stCxn id="597" idx="5"/>
              <a:endCxn id="619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1" name="Rectangle 620"/>
            <p:cNvSpPr/>
            <p:nvPr/>
          </p:nvSpPr>
          <p:spPr>
            <a:xfrm>
              <a:off x="7208167" y="1757965"/>
              <a:ext cx="447080" cy="3585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622" name="Rectangle 621"/>
            <p:cNvSpPr/>
            <p:nvPr/>
          </p:nvSpPr>
          <p:spPr>
            <a:xfrm>
              <a:off x="7503988" y="1842776"/>
              <a:ext cx="679713" cy="3476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25%</a:t>
              </a:r>
            </a:p>
          </p:txBody>
        </p:sp>
        <p:sp>
          <p:nvSpPr>
            <p:cNvPr id="623" name="Rectangle 622"/>
            <p:cNvSpPr/>
            <p:nvPr/>
          </p:nvSpPr>
          <p:spPr>
            <a:xfrm>
              <a:off x="4648571" y="2348363"/>
              <a:ext cx="554037" cy="3585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7451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0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0090"/>
                </a:solidFill>
              </a:rPr>
              <a:t>Spectrum of options: Dynamic Partial Replication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150" y="3080634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48471" y="303665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SC3</a:t>
            </a:r>
          </a:p>
        </p:txBody>
      </p:sp>
      <p:sp>
        <p:nvSpPr>
          <p:cNvPr id="253" name="Rectangle 252"/>
          <p:cNvSpPr/>
          <p:nvPr/>
        </p:nvSpPr>
        <p:spPr>
          <a:xfrm>
            <a:off x="3337151" y="3080634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/>
          <p:cNvSpPr/>
          <p:nvPr/>
        </p:nvSpPr>
        <p:spPr>
          <a:xfrm>
            <a:off x="3289472" y="303665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SC2</a:t>
            </a:r>
          </a:p>
        </p:txBody>
      </p:sp>
      <p:sp>
        <p:nvSpPr>
          <p:cNvPr id="281" name="Rectangle 280"/>
          <p:cNvSpPr/>
          <p:nvPr/>
        </p:nvSpPr>
        <p:spPr>
          <a:xfrm>
            <a:off x="578152" y="3080634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530473" y="303665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SC1</a:t>
            </a:r>
          </a:p>
        </p:txBody>
      </p:sp>
      <p:sp>
        <p:nvSpPr>
          <p:cNvPr id="309" name="Rectangle 308"/>
          <p:cNvSpPr/>
          <p:nvPr/>
        </p:nvSpPr>
        <p:spPr>
          <a:xfrm>
            <a:off x="8855150" y="3080634"/>
            <a:ext cx="2475476" cy="1648204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ctangle 310"/>
          <p:cNvSpPr/>
          <p:nvPr/>
        </p:nvSpPr>
        <p:spPr>
          <a:xfrm>
            <a:off x="8807471" y="303665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SC4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900300" y="4855933"/>
            <a:ext cx="1075068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Policies: </a:t>
            </a:r>
            <a:r>
              <a:rPr lang="en-US" sz="2400" dirty="0"/>
              <a:t>Router (round-robin/random on subset of RMs), and </a:t>
            </a:r>
            <a:r>
              <a:rPr lang="en-US" sz="2400" dirty="0" err="1"/>
              <a:t>AMRMProxy</a:t>
            </a:r>
            <a:r>
              <a:rPr lang="en-US" sz="2400" dirty="0"/>
              <a:t> </a:t>
            </a:r>
            <a:r>
              <a:rPr lang="en-US" sz="2400" dirty="0" err="1"/>
              <a:t>fwd</a:t>
            </a:r>
            <a:r>
              <a:rPr lang="en-US" sz="2400" dirty="0"/>
              <a:t> to RMs based on locality of </a:t>
            </a:r>
            <a:r>
              <a:rPr lang="en-US" sz="2400" dirty="0" err="1"/>
              <a:t>ResourceRequest</a:t>
            </a:r>
            <a:r>
              <a:rPr lang="en-US" sz="2400" dirty="0"/>
              <a:t> (on subset of RMs)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Pros:</a:t>
            </a:r>
            <a:r>
              <a:rPr lang="en-US" sz="28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/>
              <a:t>trade-off between advantages of replication/partitioning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70C0"/>
                </a:solidFill>
              </a:rPr>
              <a:t>Cons: </a:t>
            </a:r>
            <a:r>
              <a:rPr lang="en-US" sz="2400" dirty="0"/>
              <a:t>complexity / rebalancing </a:t>
            </a:r>
            <a:r>
              <a:rPr lang="en-US" sz="2400" dirty="0">
                <a:sym typeface="Wingdings" panose="05000000000000000000" pitchFamily="2" charset="2"/>
              </a:rPr>
              <a:t> could use dynamic approach</a:t>
            </a:r>
            <a:endParaRPr lang="en-US" sz="2800" b="1" dirty="0">
              <a:solidFill>
                <a:prstClr val="black">
                  <a:lumMod val="50000"/>
                  <a:lumOff val="50000"/>
                </a:prst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17" name="Group 316"/>
          <p:cNvGrpSpPr/>
          <p:nvPr/>
        </p:nvGrpSpPr>
        <p:grpSpPr>
          <a:xfrm>
            <a:off x="4085159" y="1120723"/>
            <a:ext cx="4066873" cy="1751009"/>
            <a:chOff x="3932762" y="968324"/>
            <a:chExt cx="4066874" cy="1751009"/>
          </a:xfrm>
        </p:grpSpPr>
        <p:sp>
          <p:nvSpPr>
            <p:cNvPr id="318" name="Oval 317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20" name="Oval 319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23" name="Oval 322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24" name="Oval 323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25" name="Oval 324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28" name="Oval 327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29" name="Straight Arrow Connector 328"/>
            <p:cNvCxnSpPr>
              <a:stCxn id="318" idx="3"/>
              <a:endCxn id="320" idx="7"/>
            </p:cNvCxnSpPr>
            <p:nvPr/>
          </p:nvCxnSpPr>
          <p:spPr>
            <a:xfrm flipH="1">
              <a:off x="4638792" y="1218924"/>
              <a:ext cx="1259919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Arrow Connector 330"/>
            <p:cNvCxnSpPr>
              <a:stCxn id="318" idx="3"/>
              <a:endCxn id="323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Arrow Connector 333"/>
            <p:cNvCxnSpPr>
              <a:stCxn id="318" idx="5"/>
              <a:endCxn id="324" idx="1"/>
            </p:cNvCxnSpPr>
            <p:nvPr/>
          </p:nvCxnSpPr>
          <p:spPr>
            <a:xfrm>
              <a:off x="6072902" y="1218924"/>
              <a:ext cx="309641" cy="59587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Arrow Connector 334"/>
            <p:cNvCxnSpPr>
              <a:stCxn id="320" idx="3"/>
              <a:endCxn id="325" idx="0"/>
            </p:cNvCxnSpPr>
            <p:nvPr/>
          </p:nvCxnSpPr>
          <p:spPr>
            <a:xfrm flipH="1">
              <a:off x="4148796" y="1969003"/>
              <a:ext cx="315804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Arrow Connector 335"/>
            <p:cNvCxnSpPr>
              <a:stCxn id="320" idx="5"/>
              <a:endCxn id="328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Rectangle 336"/>
            <p:cNvSpPr/>
            <p:nvPr/>
          </p:nvSpPr>
          <p:spPr>
            <a:xfrm>
              <a:off x="5834001" y="968324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338" name="Rectangle 337"/>
            <p:cNvSpPr/>
            <p:nvPr/>
          </p:nvSpPr>
          <p:spPr>
            <a:xfrm flipH="1">
              <a:off x="4481745" y="1724916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339" name="Rectangle 338"/>
            <p:cNvSpPr/>
            <p:nvPr/>
          </p:nvSpPr>
          <p:spPr>
            <a:xfrm>
              <a:off x="5323844" y="1726345"/>
              <a:ext cx="3433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340" name="Rectangle 339"/>
            <p:cNvSpPr/>
            <p:nvPr/>
          </p:nvSpPr>
          <p:spPr>
            <a:xfrm>
              <a:off x="6305341" y="1730615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341" name="Rectangle 340"/>
            <p:cNvSpPr/>
            <p:nvPr/>
          </p:nvSpPr>
          <p:spPr>
            <a:xfrm>
              <a:off x="3932762" y="2344524"/>
              <a:ext cx="4538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A1</a:t>
              </a: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098172" y="998385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343" name="Rectangle 342"/>
            <p:cNvSpPr/>
            <p:nvPr/>
          </p:nvSpPr>
          <p:spPr>
            <a:xfrm>
              <a:off x="6598553" y="1773499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344" name="Rectangle 343"/>
            <p:cNvSpPr/>
            <p:nvPr/>
          </p:nvSpPr>
          <p:spPr>
            <a:xfrm>
              <a:off x="5602550" y="174728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345" name="Rectangle 344"/>
            <p:cNvSpPr/>
            <p:nvPr/>
          </p:nvSpPr>
          <p:spPr>
            <a:xfrm>
              <a:off x="4647560" y="1743108"/>
              <a:ext cx="421117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4210518" y="240061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40%</a:t>
              </a:r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5002459" y="241155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60%</a:t>
              </a:r>
            </a:p>
          </p:txBody>
        </p:sp>
        <p:sp>
          <p:nvSpPr>
            <p:cNvPr id="348" name="Oval 347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49" name="Straight Arrow Connector 348"/>
            <p:cNvCxnSpPr>
              <a:stCxn id="318" idx="5"/>
              <a:endCxn id="348" idx="0"/>
            </p:cNvCxnSpPr>
            <p:nvPr/>
          </p:nvCxnSpPr>
          <p:spPr>
            <a:xfrm>
              <a:off x="6072902" y="1218924"/>
              <a:ext cx="1348715" cy="60926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Rectangle 349"/>
            <p:cNvSpPr/>
            <p:nvPr/>
          </p:nvSpPr>
          <p:spPr>
            <a:xfrm>
              <a:off x="7270160" y="1756538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351" name="Rectangle 350"/>
            <p:cNvSpPr/>
            <p:nvPr/>
          </p:nvSpPr>
          <p:spPr>
            <a:xfrm>
              <a:off x="7503987" y="184277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25%</a:t>
              </a:r>
            </a:p>
          </p:txBody>
        </p:sp>
        <p:sp>
          <p:nvSpPr>
            <p:cNvPr id="352" name="Rectangle 351"/>
            <p:cNvSpPr/>
            <p:nvPr/>
          </p:nvSpPr>
          <p:spPr>
            <a:xfrm>
              <a:off x="4727308" y="2357099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703935" y="3041440"/>
            <a:ext cx="2209000" cy="1671933"/>
            <a:chOff x="3949694" y="1036455"/>
            <a:chExt cx="2209000" cy="1671933"/>
          </a:xfrm>
        </p:grpSpPr>
        <p:sp>
          <p:nvSpPr>
            <p:cNvPr id="354" name="Oval 353"/>
            <p:cNvSpPr/>
            <p:nvPr/>
          </p:nvSpPr>
          <p:spPr>
            <a:xfrm>
              <a:off x="5054218" y="1100251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55" name="Oval 354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58" name="Oval 357"/>
            <p:cNvSpPr/>
            <p:nvPr/>
          </p:nvSpPr>
          <p:spPr>
            <a:xfrm>
              <a:off x="4025624" y="2413042"/>
              <a:ext cx="246343" cy="2180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60" name="Straight Arrow Connector 359"/>
            <p:cNvCxnSpPr>
              <a:stCxn id="354" idx="3"/>
              <a:endCxn id="355" idx="7"/>
            </p:cNvCxnSpPr>
            <p:nvPr/>
          </p:nvCxnSpPr>
          <p:spPr>
            <a:xfrm flipH="1">
              <a:off x="4638792" y="1286396"/>
              <a:ext cx="451502" cy="5284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Arrow Connector 362"/>
            <p:cNvCxnSpPr>
              <a:stCxn id="355" idx="3"/>
              <a:endCxn id="358" idx="0"/>
            </p:cNvCxnSpPr>
            <p:nvPr/>
          </p:nvCxnSpPr>
          <p:spPr>
            <a:xfrm flipH="1">
              <a:off x="4148796" y="1969003"/>
              <a:ext cx="315804" cy="44403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Rectangle 364"/>
            <p:cNvSpPr/>
            <p:nvPr/>
          </p:nvSpPr>
          <p:spPr>
            <a:xfrm>
              <a:off x="5029218" y="1036455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366" name="Rectangle 365"/>
            <p:cNvSpPr/>
            <p:nvPr/>
          </p:nvSpPr>
          <p:spPr>
            <a:xfrm flipH="1">
              <a:off x="4469046" y="1724916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369" name="Rectangle 368"/>
            <p:cNvSpPr/>
            <p:nvPr/>
          </p:nvSpPr>
          <p:spPr>
            <a:xfrm>
              <a:off x="3949694" y="2344524"/>
              <a:ext cx="4538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A1</a:t>
              </a:r>
            </a:p>
          </p:txBody>
        </p:sp>
        <p:sp>
          <p:nvSpPr>
            <p:cNvPr id="370" name="Rectangle 369"/>
            <p:cNvSpPr/>
            <p:nvPr/>
          </p:nvSpPr>
          <p:spPr>
            <a:xfrm>
              <a:off x="5281530" y="1060697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4647560" y="1743108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50%</a:t>
              </a: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4210518" y="240061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80%</a:t>
              </a:r>
            </a:p>
          </p:txBody>
        </p:sp>
        <p:sp>
          <p:nvSpPr>
            <p:cNvPr id="376" name="Oval 375"/>
            <p:cNvSpPr/>
            <p:nvPr/>
          </p:nvSpPr>
          <p:spPr>
            <a:xfrm>
              <a:off x="5464950" y="1750921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77" name="Straight Arrow Connector 376"/>
            <p:cNvCxnSpPr>
              <a:stCxn id="354" idx="5"/>
              <a:endCxn id="376" idx="0"/>
            </p:cNvCxnSpPr>
            <p:nvPr/>
          </p:nvCxnSpPr>
          <p:spPr>
            <a:xfrm>
              <a:off x="5264485" y="1286396"/>
              <a:ext cx="323636" cy="46452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Rectangle 377"/>
            <p:cNvSpPr/>
            <p:nvPr/>
          </p:nvSpPr>
          <p:spPr>
            <a:xfrm>
              <a:off x="5429218" y="1676563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5663045" y="1762801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50%</a:t>
              </a:r>
            </a:p>
          </p:txBody>
        </p:sp>
      </p:grpSp>
      <p:grpSp>
        <p:nvGrpSpPr>
          <p:cNvPr id="381" name="Group 380"/>
          <p:cNvGrpSpPr/>
          <p:nvPr/>
        </p:nvGrpSpPr>
        <p:grpSpPr>
          <a:xfrm>
            <a:off x="3917479" y="3080634"/>
            <a:ext cx="1503673" cy="1656897"/>
            <a:chOff x="4428525" y="1036455"/>
            <a:chExt cx="1503673" cy="1656897"/>
          </a:xfrm>
        </p:grpSpPr>
        <p:sp>
          <p:nvSpPr>
            <p:cNvPr id="382" name="Oval 381"/>
            <p:cNvSpPr/>
            <p:nvPr/>
          </p:nvSpPr>
          <p:spPr>
            <a:xfrm>
              <a:off x="5054218" y="1100251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83" name="Oval 382"/>
            <p:cNvSpPr/>
            <p:nvPr/>
          </p:nvSpPr>
          <p:spPr>
            <a:xfrm>
              <a:off x="4428525" y="1782859"/>
              <a:ext cx="246343" cy="21808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85" name="Oval 384"/>
            <p:cNvSpPr/>
            <p:nvPr/>
          </p:nvSpPr>
          <p:spPr>
            <a:xfrm>
              <a:off x="4807875" y="2420390"/>
              <a:ext cx="246343" cy="218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86" name="Straight Arrow Connector 385"/>
            <p:cNvCxnSpPr>
              <a:stCxn id="382" idx="3"/>
              <a:endCxn id="383" idx="7"/>
            </p:cNvCxnSpPr>
            <p:nvPr/>
          </p:nvCxnSpPr>
          <p:spPr>
            <a:xfrm flipH="1">
              <a:off x="4638792" y="1286396"/>
              <a:ext cx="451502" cy="5284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Arrow Connector 387"/>
            <p:cNvCxnSpPr>
              <a:stCxn id="383" idx="5"/>
              <a:endCxn id="385" idx="0"/>
            </p:cNvCxnSpPr>
            <p:nvPr/>
          </p:nvCxnSpPr>
          <p:spPr>
            <a:xfrm>
              <a:off x="4638791" y="1969003"/>
              <a:ext cx="292256" cy="45138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" name="Rectangle 388"/>
            <p:cNvSpPr/>
            <p:nvPr/>
          </p:nvSpPr>
          <p:spPr>
            <a:xfrm>
              <a:off x="5029218" y="1036455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390" name="Rectangle 389"/>
            <p:cNvSpPr/>
            <p:nvPr/>
          </p:nvSpPr>
          <p:spPr>
            <a:xfrm flipH="1">
              <a:off x="4481745" y="1724916"/>
              <a:ext cx="38844" cy="283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A</a:t>
              </a:r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5281530" y="1060697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4647560" y="1743108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50%</a:t>
              </a:r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5003005" y="2385575"/>
              <a:ext cx="587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396" name="Oval 395"/>
            <p:cNvSpPr/>
            <p:nvPr/>
          </p:nvSpPr>
          <p:spPr>
            <a:xfrm>
              <a:off x="5229123" y="1757946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397" name="Straight Arrow Connector 396"/>
            <p:cNvCxnSpPr>
              <a:stCxn id="382" idx="5"/>
              <a:endCxn id="396" idx="0"/>
            </p:cNvCxnSpPr>
            <p:nvPr/>
          </p:nvCxnSpPr>
          <p:spPr>
            <a:xfrm>
              <a:off x="5264485" y="1286396"/>
              <a:ext cx="87810" cy="47155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Rectangle 397"/>
            <p:cNvSpPr/>
            <p:nvPr/>
          </p:nvSpPr>
          <p:spPr>
            <a:xfrm>
              <a:off x="5209977" y="1697710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5436549" y="1728739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50%</a:t>
              </a:r>
            </a:p>
          </p:txBody>
        </p:sp>
        <p:sp>
          <p:nvSpPr>
            <p:cNvPr id="400" name="Rectangle 399"/>
            <p:cNvSpPr/>
            <p:nvPr/>
          </p:nvSpPr>
          <p:spPr>
            <a:xfrm>
              <a:off x="4727681" y="2354215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A2</a:t>
              </a:r>
            </a:p>
          </p:txBody>
        </p:sp>
      </p:grpSp>
      <p:grpSp>
        <p:nvGrpSpPr>
          <p:cNvPr id="401" name="Group 400"/>
          <p:cNvGrpSpPr/>
          <p:nvPr/>
        </p:nvGrpSpPr>
        <p:grpSpPr>
          <a:xfrm>
            <a:off x="6044784" y="3233354"/>
            <a:ext cx="2115175" cy="1096575"/>
            <a:chOff x="4481745" y="968324"/>
            <a:chExt cx="2115175" cy="1096575"/>
          </a:xfrm>
        </p:grpSpPr>
        <p:sp>
          <p:nvSpPr>
            <p:cNvPr id="402" name="Oval 401"/>
            <p:cNvSpPr/>
            <p:nvPr/>
          </p:nvSpPr>
          <p:spPr>
            <a:xfrm>
              <a:off x="5862635" y="1032779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04" name="Oval 403"/>
            <p:cNvSpPr/>
            <p:nvPr/>
          </p:nvSpPr>
          <p:spPr>
            <a:xfrm>
              <a:off x="5387496" y="1782859"/>
              <a:ext cx="246343" cy="21808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409" name="Straight Arrow Connector 408"/>
            <p:cNvCxnSpPr>
              <a:stCxn id="402" idx="3"/>
              <a:endCxn id="404" idx="0"/>
            </p:cNvCxnSpPr>
            <p:nvPr/>
          </p:nvCxnSpPr>
          <p:spPr>
            <a:xfrm flipH="1">
              <a:off x="5510668" y="1218924"/>
              <a:ext cx="388043" cy="56393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Rectangle 412"/>
            <p:cNvSpPr/>
            <p:nvPr/>
          </p:nvSpPr>
          <p:spPr>
            <a:xfrm>
              <a:off x="5834001" y="968324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414" name="Rectangle 413"/>
            <p:cNvSpPr/>
            <p:nvPr/>
          </p:nvSpPr>
          <p:spPr>
            <a:xfrm flipH="1">
              <a:off x="4481745" y="1724916"/>
              <a:ext cx="3884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dirty="0"/>
            </a:p>
          </p:txBody>
        </p:sp>
        <p:sp>
          <p:nvSpPr>
            <p:cNvPr id="415" name="Rectangle 414"/>
            <p:cNvSpPr/>
            <p:nvPr/>
          </p:nvSpPr>
          <p:spPr>
            <a:xfrm>
              <a:off x="5323844" y="1726345"/>
              <a:ext cx="3433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 B</a:t>
              </a:r>
            </a:p>
          </p:txBody>
        </p:sp>
        <p:sp>
          <p:nvSpPr>
            <p:cNvPr id="418" name="Rectangle 417"/>
            <p:cNvSpPr/>
            <p:nvPr/>
          </p:nvSpPr>
          <p:spPr>
            <a:xfrm>
              <a:off x="6098172" y="998385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5602550" y="1747281"/>
              <a:ext cx="587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</p:grpSp>
      <p:grpSp>
        <p:nvGrpSpPr>
          <p:cNvPr id="429" name="Group 428"/>
          <p:cNvGrpSpPr/>
          <p:nvPr/>
        </p:nvGrpSpPr>
        <p:grpSpPr>
          <a:xfrm>
            <a:off x="9623735" y="3280347"/>
            <a:ext cx="1694295" cy="1199691"/>
            <a:chOff x="6305341" y="950862"/>
            <a:chExt cx="1694295" cy="1199691"/>
          </a:xfrm>
        </p:grpSpPr>
        <p:sp>
          <p:nvSpPr>
            <p:cNvPr id="430" name="Oval 429"/>
            <p:cNvSpPr/>
            <p:nvPr/>
          </p:nvSpPr>
          <p:spPr>
            <a:xfrm>
              <a:off x="6864156" y="1018783"/>
              <a:ext cx="246343" cy="2180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33" name="Oval 432"/>
            <p:cNvSpPr/>
            <p:nvPr/>
          </p:nvSpPr>
          <p:spPr>
            <a:xfrm>
              <a:off x="6346467" y="1782859"/>
              <a:ext cx="246343" cy="21808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438" name="Straight Arrow Connector 437"/>
            <p:cNvCxnSpPr>
              <a:stCxn id="430" idx="3"/>
              <a:endCxn id="433" idx="7"/>
            </p:cNvCxnSpPr>
            <p:nvPr/>
          </p:nvCxnSpPr>
          <p:spPr>
            <a:xfrm flipH="1">
              <a:off x="6556734" y="1204928"/>
              <a:ext cx="343498" cy="609868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1" name="Rectangle 440"/>
            <p:cNvSpPr/>
            <p:nvPr/>
          </p:nvSpPr>
          <p:spPr>
            <a:xfrm>
              <a:off x="6830518" y="950862"/>
              <a:ext cx="296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6305341" y="1730615"/>
              <a:ext cx="293670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446" name="Rectangle 445"/>
            <p:cNvSpPr/>
            <p:nvPr/>
          </p:nvSpPr>
          <p:spPr>
            <a:xfrm>
              <a:off x="7115855" y="963991"/>
              <a:ext cx="498748" cy="2576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100%</a:t>
              </a:r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6598553" y="1773499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50%</a:t>
              </a:r>
            </a:p>
          </p:txBody>
        </p:sp>
        <p:sp>
          <p:nvSpPr>
            <p:cNvPr id="452" name="Oval 451"/>
            <p:cNvSpPr/>
            <p:nvPr/>
          </p:nvSpPr>
          <p:spPr>
            <a:xfrm>
              <a:off x="7298445" y="1828185"/>
              <a:ext cx="246343" cy="21808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453" name="Straight Arrow Connector 452"/>
            <p:cNvCxnSpPr>
              <a:stCxn id="430" idx="5"/>
              <a:endCxn id="452" idx="0"/>
            </p:cNvCxnSpPr>
            <p:nvPr/>
          </p:nvCxnSpPr>
          <p:spPr>
            <a:xfrm>
              <a:off x="7074423" y="1204928"/>
              <a:ext cx="347193" cy="62325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4" name="Rectangle 453"/>
            <p:cNvSpPr/>
            <p:nvPr/>
          </p:nvSpPr>
          <p:spPr>
            <a:xfrm>
              <a:off x="7270160" y="1756538"/>
              <a:ext cx="311304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455" name="Rectangle 454"/>
            <p:cNvSpPr/>
            <p:nvPr/>
          </p:nvSpPr>
          <p:spPr>
            <a:xfrm>
              <a:off x="7503987" y="1842776"/>
              <a:ext cx="495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50%</a:t>
              </a:r>
            </a:p>
          </p:txBody>
        </p:sp>
      </p:grpSp>
      <p:cxnSp>
        <p:nvCxnSpPr>
          <p:cNvPr id="457" name="Straight Arrow Connector 456"/>
          <p:cNvCxnSpPr/>
          <p:nvPr/>
        </p:nvCxnSpPr>
        <p:spPr>
          <a:xfrm>
            <a:off x="1391825" y="3987202"/>
            <a:ext cx="292256" cy="451387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Oval 459"/>
          <p:cNvSpPr/>
          <p:nvPr/>
        </p:nvSpPr>
        <p:spPr>
          <a:xfrm>
            <a:off x="1591099" y="4442571"/>
            <a:ext cx="246343" cy="218082"/>
          </a:xfrm>
          <a:prstGeom prst="ellipse">
            <a:avLst/>
          </a:prstGeom>
          <a:solidFill>
            <a:srgbClr val="FF00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58" name="Rectangle 457"/>
          <p:cNvSpPr/>
          <p:nvPr/>
        </p:nvSpPr>
        <p:spPr>
          <a:xfrm>
            <a:off x="1755493" y="4429755"/>
            <a:ext cx="4956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20%</a:t>
            </a:r>
          </a:p>
        </p:txBody>
      </p:sp>
      <p:sp>
        <p:nvSpPr>
          <p:cNvPr id="459" name="Rectangle 458"/>
          <p:cNvSpPr/>
          <p:nvPr/>
        </p:nvSpPr>
        <p:spPr>
          <a:xfrm>
            <a:off x="1509973" y="4375298"/>
            <a:ext cx="407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3734029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Show basic job running across sub-clusters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Show some UIs and ops commands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Showcase </a:t>
            </a:r>
            <a:r>
              <a:rPr lang="en-US" i="1" dirty="0"/>
              <a:t>user</a:t>
            </a:r>
            <a:r>
              <a:rPr lang="en-US" dirty="0"/>
              <a:t>-based, partially-replicated, routing policy</a:t>
            </a:r>
          </a:p>
          <a:p>
            <a:pPr lvl="1"/>
            <a:r>
              <a:rPr lang="en-US" dirty="0"/>
              <a:t>Router: random-weighted among a set of sub-clusters… </a:t>
            </a:r>
          </a:p>
          <a:p>
            <a:pPr lvl="1"/>
            <a:r>
              <a:rPr lang="en-US" dirty="0" err="1"/>
              <a:t>AMRMProxy</a:t>
            </a:r>
            <a:r>
              <a:rPr lang="en-US" dirty="0"/>
              <a:t>: broadcast request to set of sub-clusters…</a:t>
            </a:r>
          </a:p>
        </p:txBody>
      </p:sp>
    </p:spTree>
    <p:extLst>
      <p:ext uri="{BB962C8B-B14F-4D97-AF65-F5344CB8AC3E}">
        <p14:creationId xmlns:p14="http://schemas.microsoft.com/office/powerpoint/2010/main" val="3459498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US" sz="4000" dirty="0">
              <a:solidFill>
                <a:srgbClr val="00009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3432" y="2414016"/>
            <a:ext cx="7434072" cy="2441447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Next</a:t>
            </a:r>
          </a:p>
          <a:p>
            <a:pPr marL="0" indent="0" algn="ctr">
              <a:buNone/>
            </a:pPr>
            <a:r>
              <a:rPr lang="en-US" sz="4800" dirty="0"/>
              <a:t>YARN Federation Demo</a:t>
            </a:r>
          </a:p>
          <a:p>
            <a:pPr marL="0" indent="0" algn="ctr">
              <a:buNone/>
            </a:pPr>
            <a:r>
              <a:rPr lang="en-US" sz="4800" dirty="0"/>
              <a:t>by Giovanni Fumarola</a:t>
            </a:r>
            <a:endParaRPr lang="en-US" sz="2000" dirty="0"/>
          </a:p>
          <a:p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7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605897" y="138556"/>
            <a:ext cx="10514108" cy="899978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n-lt"/>
              </a:rPr>
              <a:t>Who are we?</a:t>
            </a:r>
            <a:endParaRPr lang="en-US" sz="4313" dirty="0">
              <a:latin typeface="+mn-lt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581665"/>
            <a:ext cx="9734550" cy="448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Large team:</a:t>
            </a:r>
          </a:p>
          <a:p>
            <a:r>
              <a:rPr lang="en-US" dirty="0"/>
              <a:t>Cloud and Information Services Lab (CISL)</a:t>
            </a:r>
          </a:p>
          <a:p>
            <a:pPr lvl="1"/>
            <a:r>
              <a:rPr lang="en-US" dirty="0"/>
              <a:t>Applied research group in large-scale systems and machine learning</a:t>
            </a:r>
          </a:p>
          <a:p>
            <a:r>
              <a:rPr lang="en-US" dirty="0"/>
              <a:t>BigData Resource Management team</a:t>
            </a:r>
          </a:p>
          <a:p>
            <a:pPr lvl="1"/>
            <a:r>
              <a:rPr lang="en-US" dirty="0"/>
              <a:t>Design, build and operate Microsoft’s big data infrastructure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532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605897" y="138556"/>
            <a:ext cx="10514108" cy="899978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n-lt"/>
              </a:rPr>
              <a:t>Agenda</a:t>
            </a:r>
            <a:endParaRPr lang="en-US" sz="4313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45173" y="1283699"/>
            <a:ext cx="10514108" cy="5444063"/>
          </a:xfrm>
        </p:spPr>
        <p:txBody>
          <a:bodyPr>
            <a:normAutofit/>
          </a:bodyPr>
          <a:lstStyle/>
          <a:p>
            <a:r>
              <a:rPr lang="en-US" sz="2400" dirty="0"/>
              <a:t>YARN @MS</a:t>
            </a:r>
          </a:p>
          <a:p>
            <a:r>
              <a:rPr lang="en-US" sz="2400" dirty="0"/>
              <a:t>Federation Architecture</a:t>
            </a:r>
          </a:p>
          <a:p>
            <a:r>
              <a:rPr lang="en-US" sz="2400" dirty="0"/>
              <a:t>Policy space</a:t>
            </a:r>
          </a:p>
          <a:p>
            <a:r>
              <a:rPr lang="en-US" sz="2400" dirty="0"/>
              <a:t>Demo</a:t>
            </a:r>
          </a:p>
          <a:p>
            <a:endParaRPr lang="en-US" sz="1608" dirty="0"/>
          </a:p>
        </p:txBody>
      </p:sp>
    </p:spTree>
    <p:extLst>
      <p:ext uri="{BB962C8B-B14F-4D97-AF65-F5344CB8AC3E}">
        <p14:creationId xmlns:p14="http://schemas.microsoft.com/office/powerpoint/2010/main" val="365568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605897" y="138556"/>
            <a:ext cx="10514108" cy="899978"/>
          </a:xfrm>
        </p:spPr>
        <p:txBody>
          <a:bodyPr>
            <a:normAutofit/>
          </a:bodyPr>
          <a:lstStyle/>
          <a:p>
            <a:r>
              <a:rPr lang="en-US" sz="4313" dirty="0">
                <a:latin typeface="+mn-lt"/>
              </a:rPr>
              <a:t>YARN @MS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44473" y="1767737"/>
            <a:ext cx="10514108" cy="5444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45" dirty="0">
                <a:solidFill>
                  <a:srgbClr val="0070C0"/>
                </a:solidFill>
              </a:rPr>
              <a:t>Familiar Challenges:</a:t>
            </a:r>
          </a:p>
          <a:p>
            <a:pPr marL="712062" lvl="1" indent="-457200"/>
            <a:r>
              <a:rPr lang="en-US" dirty="0"/>
              <a:t>Diverse workloads (batch, interactive, services,…)</a:t>
            </a:r>
          </a:p>
          <a:p>
            <a:pPr marL="712062" lvl="1" indent="-457200"/>
            <a:r>
              <a:rPr lang="en-US" dirty="0"/>
              <a:t>Support for production SLAs</a:t>
            </a:r>
          </a:p>
          <a:p>
            <a:pPr marL="712062" lvl="1" indent="-457200"/>
            <a:r>
              <a:rPr lang="en-US" dirty="0"/>
              <a:t>ROI on cluster investments (utilization)</a:t>
            </a:r>
            <a:endParaRPr lang="en-US" sz="2745" dirty="0"/>
          </a:p>
          <a:p>
            <a:pPr marL="0" indent="0">
              <a:buNone/>
            </a:pPr>
            <a:r>
              <a:rPr lang="en-US" sz="2745" dirty="0">
                <a:solidFill>
                  <a:srgbClr val="0070C0"/>
                </a:solidFill>
              </a:rPr>
              <a:t>Special Challenges:</a:t>
            </a:r>
          </a:p>
          <a:p>
            <a:pPr marL="712062" lvl="1" indent="-457200"/>
            <a:r>
              <a:rPr lang="en-US" dirty="0"/>
              <a:t>Leverage existing strong infrastructure (Cosmos/Scope/REEF/Azure)</a:t>
            </a:r>
          </a:p>
          <a:p>
            <a:pPr marL="712062" lvl="1" indent="-457200"/>
            <a:r>
              <a:rPr lang="en-US" dirty="0"/>
              <a:t>Enable all OSS technologies </a:t>
            </a:r>
          </a:p>
          <a:p>
            <a:pPr marL="712062" lvl="1" indent="-457200"/>
            <a:r>
              <a:rPr lang="en-US" dirty="0"/>
              <a:t>Scale of first-party clusters (each can exceed 50k nodes)</a:t>
            </a:r>
          </a:p>
          <a:p>
            <a:pPr marL="712062" lvl="1" indent="-457200"/>
            <a:r>
              <a:rPr lang="en-US" dirty="0"/>
              <a:t>Public Cloud (security,  number of tenants, service integration…)</a:t>
            </a:r>
          </a:p>
          <a:p>
            <a:pPr marL="712062" lvl="1" indent="-457200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254862" lvl="1" indent="0">
              <a:buNone/>
            </a:pPr>
            <a:r>
              <a:rPr lang="en-US" sz="2745" dirty="0">
                <a:solidFill>
                  <a:srgbClr val="0070C0"/>
                </a:solidFill>
              </a:rPr>
              <a:t>Big Bet</a:t>
            </a:r>
            <a:r>
              <a:rPr lang="en-US" dirty="0">
                <a:solidFill>
                  <a:srgbClr val="0070C0"/>
                </a:solidFill>
              </a:rPr>
              <a:t>: </a:t>
            </a:r>
            <a:r>
              <a:rPr lang="en-US" dirty="0"/>
              <a:t>Unified Resource Management through YARN (OSS)</a:t>
            </a:r>
          </a:p>
          <a:p>
            <a:pPr marL="254862" lvl="1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55766" y="820101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+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04381" y="408059"/>
            <a:ext cx="1827960" cy="1593524"/>
            <a:chOff x="7005034" y="930379"/>
            <a:chExt cx="1827960" cy="159352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5034" y="930379"/>
              <a:ext cx="1126435" cy="112643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0386" y="1780788"/>
              <a:ext cx="609601" cy="54559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452" y="1974730"/>
              <a:ext cx="804368" cy="53892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451" y="1730217"/>
              <a:ext cx="771387" cy="23623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3878" y="1776108"/>
              <a:ext cx="399116" cy="74779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0373" y="1247361"/>
              <a:ext cx="318861" cy="480694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-27685" t="-1649" r="-828" b="1649"/>
          <a:stretch/>
        </p:blipFill>
        <p:spPr>
          <a:xfrm>
            <a:off x="6950726" y="960534"/>
            <a:ext cx="1799469" cy="547288"/>
          </a:xfrm>
          <a:prstGeom prst="rect">
            <a:avLst/>
          </a:prstGeom>
        </p:spPr>
      </p:pic>
      <p:pic>
        <p:nvPicPr>
          <p:cNvPr id="1026" name="Picture 2" descr="Microsoft Azur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221" y="903647"/>
            <a:ext cx="604175" cy="60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66151" y="1424667"/>
            <a:ext cx="722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2C5"/>
                </a:solidFill>
              </a:rPr>
              <a:t>Azure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02142" y="820100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+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563" y="1999613"/>
            <a:ext cx="1061157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3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YARN @MS: Innovate and Contribute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72764" y="1820836"/>
            <a:ext cx="4454610" cy="46215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b="1" dirty="0"/>
              <a:t>Problems</a:t>
            </a:r>
          </a:p>
          <a:p>
            <a:pPr marL="0" indent="0" algn="ctr">
              <a:buNone/>
            </a:pPr>
            <a:endParaRPr lang="en-US" sz="2000" b="1" dirty="0"/>
          </a:p>
          <a:p>
            <a:r>
              <a:rPr lang="en-US" sz="2000" dirty="0"/>
              <a:t>Lack of SLAs for production jobs</a:t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High utilization for a broad range of workloads</a:t>
            </a:r>
            <a:endParaRPr lang="en-US" sz="24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YARN scalability, </a:t>
            </a:r>
          </a:p>
          <a:p>
            <a:r>
              <a:rPr lang="en-US" sz="2000" dirty="0"/>
              <a:t>Private cloud (from disjoint clusters)</a:t>
            </a:r>
          </a:p>
          <a:p>
            <a:r>
              <a:rPr lang="en-US" sz="2000" dirty="0"/>
              <a:t>Cross-DC?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828675" y="1741322"/>
            <a:ext cx="4184034" cy="51166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Our Solution…</a:t>
            </a:r>
          </a:p>
          <a:p>
            <a:pPr marL="0" indent="0" algn="ctr">
              <a:buNone/>
            </a:pPr>
            <a:endParaRPr lang="en-US" sz="2000" b="1" dirty="0"/>
          </a:p>
          <a:p>
            <a:r>
              <a:rPr lang="en-US" sz="2000" dirty="0">
                <a:solidFill>
                  <a:srgbClr val="5FCBEF"/>
                </a:solidFill>
              </a:rPr>
              <a:t>Rayon: </a:t>
            </a:r>
            <a:r>
              <a:rPr lang="en-US" sz="2000" dirty="0"/>
              <a:t>resource reservation framework (</a:t>
            </a:r>
            <a:r>
              <a:rPr lang="en-US" sz="2000" dirty="0">
                <a:hlinkClick r:id="rId2"/>
              </a:rPr>
              <a:t>YARN-1051</a:t>
            </a:r>
            <a:r>
              <a:rPr lang="en-US" sz="2000" dirty="0"/>
              <a:t>)</a:t>
            </a:r>
            <a:endParaRPr lang="en-US" sz="20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br>
              <a:rPr lang="en-US" sz="2000" dirty="0">
                <a:solidFill>
                  <a:schemeClr val="accent6">
                    <a:lumMod val="75000"/>
                  </a:schemeClr>
                </a:solidFill>
              </a:rPr>
            </a:b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rgbClr val="5FCBEF"/>
                </a:solidFill>
              </a:rPr>
              <a:t>Mercury: </a:t>
            </a:r>
            <a:r>
              <a:rPr lang="en-US" sz="2000" dirty="0"/>
              <a:t>introduce container types and node-level queueing (</a:t>
            </a:r>
            <a:r>
              <a:rPr lang="en-US" sz="2000" dirty="0">
                <a:hlinkClick r:id="rId3"/>
              </a:rPr>
              <a:t>YARN-2877</a:t>
            </a:r>
            <a:r>
              <a:rPr lang="en-US" sz="2000" dirty="0"/>
              <a:t>)</a:t>
            </a:r>
          </a:p>
          <a:p>
            <a:pPr marL="0" indent="0" algn="ctr">
              <a:buNone/>
            </a:pP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rgbClr val="5FCBEF"/>
                </a:solidFill>
                <a:highlight>
                  <a:srgbClr val="FFFF00"/>
                </a:highlight>
              </a:rPr>
              <a:t>Federation: </a:t>
            </a:r>
            <a:r>
              <a:rPr lang="en-US" sz="2000" dirty="0">
                <a:highlight>
                  <a:srgbClr val="FFFF00"/>
                </a:highlight>
              </a:rPr>
              <a:t>“federate” multiple YARN clusters (</a:t>
            </a:r>
            <a:r>
              <a:rPr lang="en-US" sz="2000" dirty="0">
                <a:highlight>
                  <a:srgbClr val="FFFF00"/>
                </a:highlight>
                <a:hlinkClick r:id="rId4"/>
              </a:rPr>
              <a:t>YARN-2915</a:t>
            </a:r>
            <a:r>
              <a:rPr lang="en-US" sz="2000" dirty="0">
                <a:highlight>
                  <a:srgbClr val="FFFF00"/>
                </a:highlight>
              </a:rPr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963" y="191099"/>
            <a:ext cx="465667" cy="46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8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838200" y="80117"/>
            <a:ext cx="10515600" cy="127366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YARN Federation in Apache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55" y="1934699"/>
            <a:ext cx="11109890" cy="5684941"/>
          </a:xfrm>
        </p:spPr>
        <p:txBody>
          <a:bodyPr>
            <a:normAutofit/>
          </a:bodyPr>
          <a:lstStyle/>
          <a:p>
            <a:r>
              <a:rPr lang="en-US" dirty="0"/>
              <a:t>Umbrella JIRA: </a:t>
            </a:r>
            <a:r>
              <a:rPr lang="en-US" dirty="0">
                <a:hlinkClick r:id="rId3"/>
              </a:rPr>
              <a:t>YARN-2915</a:t>
            </a:r>
            <a:endParaRPr lang="en-US" dirty="0"/>
          </a:p>
          <a:p>
            <a:pPr lvl="1"/>
            <a:r>
              <a:rPr lang="en-US" dirty="0"/>
              <a:t>Includes detailed design proposal and e2e patch</a:t>
            </a:r>
          </a:p>
          <a:p>
            <a:r>
              <a:rPr lang="en-US" dirty="0"/>
              <a:t>Federation branch created and API patches posted</a:t>
            </a:r>
          </a:p>
          <a:p>
            <a:r>
              <a:rPr lang="en-US" dirty="0"/>
              <a:t>You are welcome to join and contribute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/>
              <a:t>Thanks: Wangda, Karthik, Vinod, Jian….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49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en-US" sz="4000" dirty="0">
              <a:solidFill>
                <a:srgbClr val="00009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3432" y="2414016"/>
            <a:ext cx="7434072" cy="2441447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800" b="1" dirty="0"/>
              <a:t>Next</a:t>
            </a:r>
          </a:p>
          <a:p>
            <a:pPr marL="0" indent="0" algn="ctr">
              <a:buNone/>
            </a:pPr>
            <a:r>
              <a:rPr lang="en-US" sz="4800" dirty="0"/>
              <a:t>YARN Federation Architecture</a:t>
            </a:r>
          </a:p>
          <a:p>
            <a:pPr marL="0" indent="0" algn="ctr">
              <a:buNone/>
            </a:pPr>
            <a:r>
              <a:rPr lang="en-US" sz="4800" dirty="0"/>
              <a:t>by Kishore Chaliparambil</a:t>
            </a:r>
            <a:endParaRPr lang="en-US" sz="2000" dirty="0"/>
          </a:p>
          <a:p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051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YARN Federation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941" y="1325563"/>
            <a:ext cx="10515600" cy="5090178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Enables applications to scale </a:t>
            </a:r>
            <a:r>
              <a:rPr lang="en-US" sz="3600"/>
              <a:t>to </a:t>
            </a:r>
            <a:r>
              <a:rPr lang="en-US" sz="3600" b="1"/>
              <a:t>100k</a:t>
            </a:r>
            <a:r>
              <a:rPr lang="en-US" sz="3600"/>
              <a:t> </a:t>
            </a:r>
            <a:r>
              <a:rPr lang="en-US" sz="3600" dirty="0"/>
              <a:t>of thousands of nodes</a:t>
            </a:r>
          </a:p>
          <a:p>
            <a:r>
              <a:rPr lang="en-US" sz="3600" dirty="0"/>
              <a:t>YARN Resource Manager (RM) is a single instance.</a:t>
            </a:r>
          </a:p>
          <a:p>
            <a:r>
              <a:rPr lang="en-US" sz="3600" dirty="0"/>
              <a:t> Scalability of RM is affected by</a:t>
            </a:r>
          </a:p>
          <a:p>
            <a:pPr lvl="1"/>
            <a:r>
              <a:rPr lang="en-US" sz="3200" dirty="0"/>
              <a:t>Cardinality: |</a:t>
            </a:r>
            <a:r>
              <a:rPr lang="en-US" sz="3200" b="1" dirty="0"/>
              <a:t>nodes</a:t>
            </a:r>
            <a:r>
              <a:rPr lang="en-US" sz="3200" dirty="0"/>
              <a:t>|, |</a:t>
            </a:r>
            <a:r>
              <a:rPr lang="en-US" sz="3200" b="1" dirty="0"/>
              <a:t>apps</a:t>
            </a:r>
            <a:r>
              <a:rPr lang="en-US" sz="3200" dirty="0"/>
              <a:t>|, |</a:t>
            </a:r>
            <a:r>
              <a:rPr lang="en-US" sz="3200" b="1" dirty="0"/>
              <a:t>tasks</a:t>
            </a:r>
            <a:r>
              <a:rPr lang="en-US" sz="3200" dirty="0"/>
              <a:t>|</a:t>
            </a:r>
          </a:p>
          <a:p>
            <a:pPr lvl="1"/>
            <a:r>
              <a:rPr lang="en-US" sz="3200" dirty="0"/>
              <a:t>Frequency: NM and AM </a:t>
            </a:r>
            <a:r>
              <a:rPr lang="en-US" sz="3200" b="1" dirty="0"/>
              <a:t>heartbeat</a:t>
            </a:r>
            <a:r>
              <a:rPr lang="en-US" sz="3200" dirty="0"/>
              <a:t> intervals, task </a:t>
            </a:r>
            <a:r>
              <a:rPr lang="en-US" sz="3200" b="1" dirty="0"/>
              <a:t>duration</a:t>
            </a:r>
          </a:p>
          <a:p>
            <a:r>
              <a:rPr lang="en-US" sz="3600" dirty="0"/>
              <a:t>YARN is battle-tested on 4-8k nodes</a:t>
            </a:r>
          </a:p>
          <a:p>
            <a:r>
              <a:rPr lang="en-US" sz="3600" dirty="0"/>
              <a:t>@Microsoft: &gt;50k node clusters, short lived tasks</a:t>
            </a:r>
          </a:p>
          <a:p>
            <a:r>
              <a:rPr lang="en-US" sz="3600" dirty="0"/>
              <a:t>So how does federation work?</a:t>
            </a:r>
          </a:p>
          <a:p>
            <a:endParaRPr lang="en-US" sz="3600" dirty="0"/>
          </a:p>
          <a:p>
            <a:pPr marL="457200" lvl="1" indent="0">
              <a:buNone/>
            </a:pPr>
            <a:endParaRPr lang="en-US" sz="32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4468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817747" y="3973745"/>
            <a:ext cx="2914122" cy="2320787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Sub-Cluster #1</a:t>
            </a:r>
          </a:p>
        </p:txBody>
      </p:sp>
      <p:sp>
        <p:nvSpPr>
          <p:cNvPr id="219" name="Rectangle 218"/>
          <p:cNvSpPr/>
          <p:nvPr/>
        </p:nvSpPr>
        <p:spPr>
          <a:xfrm>
            <a:off x="3775436" y="5095155"/>
            <a:ext cx="873377" cy="32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828800" y="1868787"/>
            <a:ext cx="8855765" cy="1331585"/>
          </a:xfrm>
          <a:prstGeom prst="rect">
            <a:avLst/>
          </a:prstGeom>
          <a:ln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1050" b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939748" y="2077250"/>
            <a:ext cx="2542578" cy="944506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1050" b="1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0443" y="3973745"/>
            <a:ext cx="2914122" cy="2320787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Sub-Cluster #3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7791" y="3973744"/>
            <a:ext cx="2914122" cy="2320787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Sub-Cluster #2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08119" y="430793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8119" y="470237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08119" y="509681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08119" y="549125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08119" y="588569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Task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841487" y="4309594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41487" y="470403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41487" y="509847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41487" y="549291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41487" y="5887360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74856" y="430793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74856" y="470237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74856" y="549125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774856" y="588569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76672" y="430793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76672" y="470237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876672" y="509681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76672" y="549125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876672" y="588569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810041" y="4309594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810041" y="470403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810041" y="509847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810041" y="549291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10041" y="5887360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Task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743409" y="4307933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43409" y="470237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743409" y="509681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743409" y="549125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743409" y="588569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836953" y="431610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RM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836953" y="471054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Task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836953" y="5104988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836953" y="549942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836953" y="589387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770321" y="4317766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70321" y="4712208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770321" y="510664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70321" y="5501090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770321" y="5895532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703690" y="4316105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703690" y="4710547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703690" y="5104988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9703690" y="549942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703690" y="589387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403966" y="2251187"/>
            <a:ext cx="1843280" cy="592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AM RM Proxy Service</a:t>
            </a:r>
          </a:p>
          <a:p>
            <a:pPr algn="ctr"/>
            <a:r>
              <a:rPr lang="en-U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(Per Node)</a:t>
            </a:r>
          </a:p>
        </p:txBody>
      </p:sp>
      <p:sp>
        <p:nvSpPr>
          <p:cNvPr id="60" name="Flowchart: Magnetic Disk 59"/>
          <p:cNvSpPr/>
          <p:nvPr/>
        </p:nvSpPr>
        <p:spPr>
          <a:xfrm>
            <a:off x="5145108" y="2251187"/>
            <a:ext cx="901366" cy="635346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Policy</a:t>
            </a:r>
          </a:p>
        </p:txBody>
      </p:sp>
      <p:sp>
        <p:nvSpPr>
          <p:cNvPr id="62" name="Flowchart: Magnetic Disk 61"/>
          <p:cNvSpPr/>
          <p:nvPr/>
        </p:nvSpPr>
        <p:spPr>
          <a:xfrm>
            <a:off x="6378901" y="2251187"/>
            <a:ext cx="901366" cy="635346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State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122825" y="2255800"/>
            <a:ext cx="1843280" cy="592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Router Service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387602" y="976488"/>
            <a:ext cx="1315974" cy="53502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YARN Client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13425" y="2222864"/>
            <a:ext cx="973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Federation</a:t>
            </a:r>
          </a:p>
          <a:p>
            <a:pPr algn="ctr"/>
            <a:r>
              <a:rPr lang="en-US" sz="1400" dirty="0"/>
              <a:t>Services</a:t>
            </a:r>
          </a:p>
        </p:txBody>
      </p:sp>
      <p:cxnSp>
        <p:nvCxnSpPr>
          <p:cNvPr id="80" name="Straight Arrow Connector 79"/>
          <p:cNvCxnSpPr>
            <a:endCxn id="64" idx="0"/>
          </p:cNvCxnSpPr>
          <p:nvPr/>
        </p:nvCxnSpPr>
        <p:spPr>
          <a:xfrm>
            <a:off x="9325606" y="1416424"/>
            <a:ext cx="0" cy="834763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68" idx="3"/>
            <a:endCxn id="81" idx="1"/>
          </p:cNvCxnSpPr>
          <p:nvPr/>
        </p:nvCxnSpPr>
        <p:spPr>
          <a:xfrm flipV="1">
            <a:off x="3966105" y="2549503"/>
            <a:ext cx="973643" cy="2563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64" idx="1"/>
            <a:endCxn id="81" idx="3"/>
          </p:cNvCxnSpPr>
          <p:nvPr/>
        </p:nvCxnSpPr>
        <p:spPr>
          <a:xfrm flipH="1">
            <a:off x="7482326" y="2547453"/>
            <a:ext cx="921640" cy="2050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75" idx="2"/>
            <a:endCxn id="68" idx="0"/>
          </p:cNvCxnSpPr>
          <p:nvPr/>
        </p:nvCxnSpPr>
        <p:spPr>
          <a:xfrm flipH="1">
            <a:off x="3044465" y="1511517"/>
            <a:ext cx="1124" cy="744283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6" name="Rectangle 195"/>
          <p:cNvSpPr/>
          <p:nvPr/>
        </p:nvSpPr>
        <p:spPr>
          <a:xfrm>
            <a:off x="8770321" y="4712209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8770321" y="5106650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8770321" y="5501091"/>
            <a:ext cx="873377" cy="32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13425" y="4710547"/>
            <a:ext cx="1075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YARN</a:t>
            </a:r>
          </a:p>
          <a:p>
            <a:pPr algn="ctr"/>
            <a:r>
              <a:rPr lang="en-US" sz="1400" dirty="0"/>
              <a:t>Sub Clusters</a:t>
            </a:r>
          </a:p>
        </p:txBody>
      </p:sp>
      <p:cxnSp>
        <p:nvCxnSpPr>
          <p:cNvPr id="206" name="Elbow Connector 205"/>
          <p:cNvCxnSpPr>
            <a:stCxn id="68" idx="2"/>
          </p:cNvCxnSpPr>
          <p:nvPr/>
        </p:nvCxnSpPr>
        <p:spPr>
          <a:xfrm rot="5400000">
            <a:off x="1964836" y="3228304"/>
            <a:ext cx="1459603" cy="699657"/>
          </a:xfrm>
          <a:prstGeom prst="bentConnector3">
            <a:avLst>
              <a:gd name="adj1" fmla="val 63396"/>
            </a:avLst>
          </a:prstGeom>
          <a:ln w="28575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64" idx="2"/>
            <a:endCxn id="12" idx="3"/>
          </p:cNvCxnSpPr>
          <p:nvPr/>
        </p:nvCxnSpPr>
        <p:spPr>
          <a:xfrm flipH="1">
            <a:off x="2781496" y="2843718"/>
            <a:ext cx="6544110" cy="1628291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64" idx="2"/>
            <a:endCxn id="27" idx="3"/>
          </p:cNvCxnSpPr>
          <p:nvPr/>
        </p:nvCxnSpPr>
        <p:spPr>
          <a:xfrm flipH="1">
            <a:off x="5750049" y="2843718"/>
            <a:ext cx="3575557" cy="1628291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64" idx="2"/>
            <a:endCxn id="42" idx="0"/>
          </p:cNvCxnSpPr>
          <p:nvPr/>
        </p:nvCxnSpPr>
        <p:spPr>
          <a:xfrm flipH="1">
            <a:off x="8273642" y="2843718"/>
            <a:ext cx="1051964" cy="1472387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211" idx="3"/>
            <a:endCxn id="43" idx="3"/>
          </p:cNvCxnSpPr>
          <p:nvPr/>
        </p:nvCxnSpPr>
        <p:spPr>
          <a:xfrm flipH="1">
            <a:off x="8710330" y="1269317"/>
            <a:ext cx="1051964" cy="3605306"/>
          </a:xfrm>
          <a:prstGeom prst="bentConnector3">
            <a:avLst>
              <a:gd name="adj1" fmla="val -120995"/>
            </a:avLst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Elbow Connector 214"/>
          <p:cNvCxnSpPr>
            <a:stCxn id="211" idx="3"/>
            <a:endCxn id="36" idx="3"/>
          </p:cNvCxnSpPr>
          <p:nvPr/>
        </p:nvCxnSpPr>
        <p:spPr>
          <a:xfrm flipH="1">
            <a:off x="6683418" y="1269317"/>
            <a:ext cx="3078876" cy="4782119"/>
          </a:xfrm>
          <a:prstGeom prst="bentConnector3">
            <a:avLst>
              <a:gd name="adj1" fmla="val -50507"/>
            </a:avLst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6" name="Elbow Connector 215"/>
          <p:cNvCxnSpPr>
            <a:stCxn id="211" idx="3"/>
            <a:endCxn id="16" idx="2"/>
          </p:cNvCxnSpPr>
          <p:nvPr/>
        </p:nvCxnSpPr>
        <p:spPr>
          <a:xfrm flipH="1">
            <a:off x="2344808" y="1269317"/>
            <a:ext cx="7417486" cy="4944534"/>
          </a:xfrm>
          <a:prstGeom prst="bentConnector4">
            <a:avLst>
              <a:gd name="adj1" fmla="val -24389"/>
              <a:gd name="adj2" fmla="val 107819"/>
            </a:avLst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5145108" y="6334780"/>
            <a:ext cx="2232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Servers in Datacenter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774856" y="5091171"/>
            <a:ext cx="873377" cy="3321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AM</a:t>
            </a:r>
          </a:p>
        </p:txBody>
      </p:sp>
      <p:sp>
        <p:nvSpPr>
          <p:cNvPr id="211" name="Rectangle 210"/>
          <p:cNvSpPr/>
          <p:nvPr/>
        </p:nvSpPr>
        <p:spPr>
          <a:xfrm>
            <a:off x="8888917" y="1105241"/>
            <a:ext cx="873377" cy="328152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AM</a:t>
            </a:r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563282" y="0"/>
            <a:ext cx="10515600" cy="93950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0090"/>
                </a:solidFill>
              </a:rPr>
              <a:t>Federation Architecture</a:t>
            </a:r>
          </a:p>
        </p:txBody>
      </p:sp>
      <p:sp>
        <p:nvSpPr>
          <p:cNvPr id="2" name="Speech Bubble: Rectangle with Corners Rounded 1"/>
          <p:cNvSpPr/>
          <p:nvPr/>
        </p:nvSpPr>
        <p:spPr>
          <a:xfrm>
            <a:off x="4781228" y="2025249"/>
            <a:ext cx="3513720" cy="994666"/>
          </a:xfrm>
          <a:prstGeom prst="wedgeRoundRectCallout">
            <a:avLst>
              <a:gd name="adj1" fmla="val -83889"/>
              <a:gd name="adj2" fmla="val 1035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Implements Client-RM Protocol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Stateless, Scalable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Multiple Instances with Load Balancer</a:t>
            </a:r>
          </a:p>
        </p:txBody>
      </p:sp>
      <p:sp>
        <p:nvSpPr>
          <p:cNvPr id="78" name="Speech Bubble: Rectangle with Corners Rounded 77"/>
          <p:cNvSpPr/>
          <p:nvPr/>
        </p:nvSpPr>
        <p:spPr>
          <a:xfrm>
            <a:off x="4497992" y="731489"/>
            <a:ext cx="3513720" cy="1021660"/>
          </a:xfrm>
          <a:prstGeom prst="wedgeRoundRectCallout">
            <a:avLst>
              <a:gd name="adj1" fmla="val 75363"/>
              <a:gd name="adj2" fmla="val 110954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Implements AM-RM Protocol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Hosted in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Intercepts all AM-RM communications</a:t>
            </a:r>
          </a:p>
        </p:txBody>
      </p:sp>
      <p:sp>
        <p:nvSpPr>
          <p:cNvPr id="79" name="Speech Bubble: Rectangle with Corners Rounded 78"/>
          <p:cNvSpPr/>
          <p:nvPr/>
        </p:nvSpPr>
        <p:spPr>
          <a:xfrm>
            <a:off x="3788304" y="2856050"/>
            <a:ext cx="3888039" cy="787011"/>
          </a:xfrm>
          <a:prstGeom prst="wedgeRoundRectCallout">
            <a:avLst>
              <a:gd name="adj1" fmla="val -60507"/>
              <a:gd name="adj2" fmla="val 10040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Sub-clusters are unmodified standalone YARN clusters with about 6K nodes.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24555" y="3367581"/>
            <a:ext cx="13604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Start Containers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513200" y="3311104"/>
            <a:ext cx="12479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Submit App</a:t>
            </a:r>
          </a:p>
        </p:txBody>
      </p:sp>
      <p:sp>
        <p:nvSpPr>
          <p:cNvPr id="84" name="Speech Bubble: Rectangle with Corners Rounded 83"/>
          <p:cNvSpPr/>
          <p:nvPr/>
        </p:nvSpPr>
        <p:spPr>
          <a:xfrm>
            <a:off x="4147573" y="665199"/>
            <a:ext cx="4198314" cy="987660"/>
          </a:xfrm>
          <a:prstGeom prst="wedgeRoundRectCallout">
            <a:avLst>
              <a:gd name="adj1" fmla="val 67247"/>
              <a:gd name="adj2" fmla="val 230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Voila! Applications can transparently </a:t>
            </a:r>
            <a:r>
              <a:rPr lang="en-US" sz="1600" i="1" dirty="0"/>
              <a:t>span</a:t>
            </a:r>
            <a:r>
              <a:rPr lang="en-US" sz="1600" dirty="0"/>
              <a:t> across multiple YARN sub clusters and scale to Datacenter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code change in any application</a:t>
            </a:r>
          </a:p>
        </p:txBody>
      </p:sp>
      <p:sp>
        <p:nvSpPr>
          <p:cNvPr id="87" name="Speech Bubble: Rectangle with Corners Rounded 86"/>
          <p:cNvSpPr/>
          <p:nvPr/>
        </p:nvSpPr>
        <p:spPr>
          <a:xfrm>
            <a:off x="4318852" y="1155431"/>
            <a:ext cx="3906525" cy="586638"/>
          </a:xfrm>
          <a:prstGeom prst="wedgeRoundRectCallout">
            <a:avLst>
              <a:gd name="adj1" fmla="val -6705"/>
              <a:gd name="adj2" fmla="val 9914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Centralized, highly-available repository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RDBMS, Zookeeper, HDFS,…</a:t>
            </a:r>
          </a:p>
        </p:txBody>
      </p:sp>
    </p:spTree>
    <p:extLst>
      <p:ext uri="{BB962C8B-B14F-4D97-AF65-F5344CB8AC3E}">
        <p14:creationId xmlns:p14="http://schemas.microsoft.com/office/powerpoint/2010/main" val="376655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4.81481E-6 L 0.4194 -0.58288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64" y="-29144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0.41797 -0.58288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98" y="-2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1000" fill="hold"/>
                                        <p:tgtEl>
                                          <p:spTgt spid="2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8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8" grpId="0" animBg="1"/>
      <p:bldP spid="81" grpId="0" animBg="1"/>
      <p:bldP spid="9" grpId="0" animBg="1"/>
      <p:bldP spid="10" grpId="0" animBg="1"/>
      <p:bldP spid="64" grpId="0" animBg="1"/>
      <p:bldP spid="60" grpId="0" animBg="1"/>
      <p:bldP spid="62" grpId="0" animBg="1"/>
      <p:bldP spid="68" grpId="0" animBg="1"/>
      <p:bldP spid="75" grpId="0" animBg="1"/>
      <p:bldP spid="77" grpId="0"/>
      <p:bldP spid="205" grpId="0"/>
      <p:bldP spid="217" grpId="0"/>
      <p:bldP spid="24" grpId="0" uiExpand="1" build="allAtOnce" animBg="1"/>
      <p:bldP spid="211" grpId="0" animBg="1"/>
      <p:bldP spid="211" grpId="1" animBg="1"/>
      <p:bldP spid="2" grpId="0" animBg="1"/>
      <p:bldP spid="2" grpId="1" animBg="1"/>
      <p:bldP spid="78" grpId="0" animBg="1"/>
      <p:bldP spid="78" grpId="1" animBg="1"/>
      <p:bldP spid="79" grpId="0" animBg="1"/>
      <p:bldP spid="79" grpId="1" animBg="1"/>
      <p:bldP spid="3" grpId="0" animBg="1"/>
      <p:bldP spid="3" grpId="1" animBg="1"/>
      <p:bldP spid="86" grpId="0" animBg="1"/>
      <p:bldP spid="86" grpId="1" animBg="1"/>
      <p:bldP spid="84" grpId="0" animBg="1"/>
      <p:bldP spid="84" grpId="1" animBg="1"/>
      <p:bldP spid="87" grpId="0" animBg="1"/>
      <p:bldP spid="87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03210651C6FA418BFF7D69E065ADEC" ma:contentTypeVersion="4" ma:contentTypeDescription="Create a new document." ma:contentTypeScope="" ma:versionID="2b096cab5e0522cc2052b32bc8fdb3d6">
  <xsd:schema xmlns:xsd="http://www.w3.org/2001/XMLSchema" xmlns:xs="http://www.w3.org/2001/XMLSchema" xmlns:p="http://schemas.microsoft.com/office/2006/metadata/properties" xmlns:ns1="http://schemas.microsoft.com/sharepoint/v3" xmlns:ns2="53b21a11-d38a-4572-96f9-de6277f02ec5" targetNamespace="http://schemas.microsoft.com/office/2006/metadata/properties" ma:root="true" ma:fieldsID="79feac7566ec20042b19d066a87dd27a" ns1:_="" ns2:_="">
    <xsd:import namespace="http://schemas.microsoft.com/sharepoint/v3"/>
    <xsd:import namespace="53b21a11-d38a-4572-96f9-de6277f02ec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b21a11-d38a-4572-96f9-de6277f02ec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1" nillable="true" ma:displayName="Sharing Hint Hash" ma:internalName="SharingHintHash" ma:readOnly="true">
      <xsd:simpleType>
        <xsd:restriction base="dms:Text"/>
      </xsd:simple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SharedWithUsers xmlns="53b21a11-d38a-4572-96f9-de6277f02ec5">
      <UserInfo>
        <DisplayName>Kishore Chaliparambil</DisplayName>
        <AccountId>56</AccountId>
        <AccountType/>
      </UserInfo>
      <UserInfo>
        <DisplayName>Giovanni Matteo Fumarola</DisplayName>
        <AccountId>641</AccountId>
        <AccountType/>
      </UserInfo>
      <UserInfo>
        <DisplayName>Carlo Curino</DisplayName>
        <AccountId>51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D354FA8-6441-423D-9A56-EF2B8DB10F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3b21a11-d38a-4572-96f9-de6277f02e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486C9E-976B-460F-BB4C-2C3B909A7C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215808-9F34-4CA3-B702-9477EBF9696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53b21a11-d38a-4572-96f9-de6277f02ec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15707</TotalTime>
  <Words>1094</Words>
  <Application>Microsoft Office PowerPoint</Application>
  <PresentationFormat>Widescreen</PresentationFormat>
  <Paragraphs>392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Segoe UI Light</vt:lpstr>
      <vt:lpstr>Wingdings</vt:lpstr>
      <vt:lpstr>Office Theme</vt:lpstr>
      <vt:lpstr>YARN Federation (YARN-2915)</vt:lpstr>
      <vt:lpstr>Who are we?</vt:lpstr>
      <vt:lpstr>Agenda</vt:lpstr>
      <vt:lpstr>YARN @MS</vt:lpstr>
      <vt:lpstr>YARN @MS: Innovate and Contribute</vt:lpstr>
      <vt:lpstr>YARN Federation in Apache</vt:lpstr>
      <vt:lpstr>PowerPoint Presentation</vt:lpstr>
      <vt:lpstr>YARN Federation</vt:lpstr>
      <vt:lpstr>Federation Architecture</vt:lpstr>
      <vt:lpstr>AM RM Proxy Service Internals</vt:lpstr>
      <vt:lpstr>PowerPoint Presentation</vt:lpstr>
      <vt:lpstr>Federation: Policy Engine</vt:lpstr>
      <vt:lpstr>Federation Policies</vt:lpstr>
      <vt:lpstr>Tackling hard problems with policies</vt:lpstr>
      <vt:lpstr>Spectrum of options: Full Partitioning</vt:lpstr>
      <vt:lpstr>Spectrum of options: Full Replication</vt:lpstr>
      <vt:lpstr>Spectrum of options: Dynamic Partial Replication</vt:lpstr>
      <vt:lpstr>Demo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Scale Out Resource Management: YARN++</dc:title>
  <dc:creator>Subramaniam Venkatraman Krishnan</dc:creator>
  <cp:lastModifiedBy>Carlo Curino</cp:lastModifiedBy>
  <cp:revision>354</cp:revision>
  <dcterms:created xsi:type="dcterms:W3CDTF">2016-05-27T00:34:14Z</dcterms:created>
  <dcterms:modified xsi:type="dcterms:W3CDTF">2016-06-29T16:24:46Z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0x010100C003210651C6FA418BFF7D69E065ADEC</vt:lpwstr>
  </property>
</Properties>
</file>