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80" r:id="rId4"/>
    <p:sldId id="279" r:id="rId5"/>
    <p:sldId id="263" r:id="rId6"/>
    <p:sldId id="258" r:id="rId7"/>
    <p:sldId id="264" r:id="rId8"/>
    <p:sldId id="283" r:id="rId9"/>
    <p:sldId id="282" r:id="rId10"/>
    <p:sldId id="281" r:id="rId11"/>
    <p:sldId id="268" r:id="rId12"/>
    <p:sldId id="261" r:id="rId13"/>
    <p:sldId id="269" r:id="rId14"/>
    <p:sldId id="270" r:id="rId15"/>
    <p:sldId id="287" r:id="rId16"/>
    <p:sldId id="286" r:id="rId17"/>
    <p:sldId id="267" r:id="rId18"/>
    <p:sldId id="285" r:id="rId19"/>
    <p:sldId id="284" r:id="rId20"/>
    <p:sldId id="272" r:id="rId21"/>
    <p:sldId id="271" r:id="rId22"/>
    <p:sldId id="288" r:id="rId23"/>
    <p:sldId id="274" r:id="rId24"/>
    <p:sldId id="273" r:id="rId25"/>
    <p:sldId id="275" r:id="rId26"/>
    <p:sldId id="289" r:id="rId27"/>
    <p:sldId id="277" r:id="rId28"/>
    <p:sldId id="276" r:id="rId29"/>
    <p:sldId id="278" r:id="rId30"/>
    <p:sldId id="26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B13D5-AA0A-524D-A3EE-633E26B2B579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75B3A-8104-3B4D-91E9-32F3FEEF4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210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ECC2D-E7FB-0441-A06C-DC053EB38FBB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ACBAF-C586-1942-84C0-A2F6470DB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26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73EB-8C0A-D64A-BB3A-70EF8B8219D2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B01D-0F53-AC47-98B4-D6277EBBCE8E}" type="datetime1">
              <a:rPr lang="x-none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353EE-EDE8-764B-A2EE-2716830E38F2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8D371-7A30-A144-9903-7EE9F7C5DBD0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8E-BA86-1745-9BB5-A67F47A48349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7138-E59B-1744-AB35-534B080AE278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FA724-6039-BB46-B795-1D0EE37D648F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6968-3310-9847-AB16-F5B1232B6762}" type="datetime1">
              <a:rPr lang="x-none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E658-F6A1-E043-9E13-CA3E8B77EA15}" type="datetime1">
              <a:rPr lang="x-none" smtClean="0"/>
              <a:t>11/17/15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E38B-84EE-8548-A084-8C9E13D04216}" type="datetime1">
              <a:rPr lang="x-none" smtClean="0"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5D8-9602-324E-9D64-AECBA24DF664}" type="datetime1">
              <a:rPr lang="x-none" smtClean="0"/>
              <a:t>11/17/15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5D4F3-9B4A-F249-A50E-8F7656A59A75}" type="datetime1">
              <a:rPr lang="x-none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751C79A-4934-FF4A-909C-EA80217BA9CF}" type="datetime1">
              <a:rPr lang="x-none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ssues.apache.org/jira/browse/HIVE-11878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ssues.apache.org/jira/browse/HIVE-1187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ssues.apache.org/jira/browse/HIVE-1187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116"/>
            <a:ext cx="6498158" cy="2352678"/>
          </a:xfrm>
          <a:ln>
            <a:noFill/>
          </a:ln>
        </p:spPr>
        <p:txBody>
          <a:bodyPr/>
          <a:lstStyle/>
          <a:p>
            <a:r>
              <a:rPr lang="en-US" dirty="0">
                <a:hlinkClick r:id="rId2"/>
              </a:rPr>
              <a:t>HIVE-</a:t>
            </a:r>
            <a:r>
              <a:rPr lang="en-US" dirty="0" smtClean="0">
                <a:hlinkClick r:id="rId2"/>
              </a:rPr>
              <a:t>11878</a:t>
            </a:r>
            <a:r>
              <a:rPr lang="en-US" dirty="0" smtClean="0"/>
              <a:t>: </a:t>
            </a:r>
            <a:r>
              <a:rPr lang="en-US" dirty="0" err="1" smtClean="0"/>
              <a:t>ClassLoader</a:t>
            </a:r>
            <a:r>
              <a:rPr lang="en-US" dirty="0" smtClean="0"/>
              <a:t> Issues</a:t>
            </a:r>
            <a:br>
              <a:rPr lang="en-US" dirty="0" smtClean="0"/>
            </a:br>
            <a:r>
              <a:rPr lang="en-US" dirty="0" smtClean="0"/>
              <a:t>when Registering Jars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3748995"/>
            <a:ext cx="6498159" cy="916641"/>
          </a:xfrm>
        </p:spPr>
        <p:txBody>
          <a:bodyPr/>
          <a:lstStyle/>
          <a:p>
            <a:r>
              <a:rPr lang="en-US" smtClean="0"/>
              <a:t>Anthony </a:t>
            </a:r>
            <a:r>
              <a:rPr lang="en-US" smtClean="0"/>
              <a:t>Hsu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639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>
                <a:latin typeface="Courier New"/>
                <a:cs typeface="Courier New"/>
              </a:rPr>
              <a:t>;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02989" y="3559524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6313" y="3559524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10" idx="1"/>
          </p:cNvCxnSpPr>
          <p:nvPr/>
        </p:nvCxnSpPr>
        <p:spPr>
          <a:xfrm>
            <a:off x="3339416" y="4244391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4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CREATE TEMPORARY FUNCTION foo AS 'Foo';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2989" y="3559524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6313" y="3559524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10" idx="1"/>
          </p:cNvCxnSpPr>
          <p:nvPr/>
        </p:nvCxnSpPr>
        <p:spPr>
          <a:xfrm>
            <a:off x="3339416" y="4244391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394321" y="3286132"/>
            <a:ext cx="2166175" cy="189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00734" y="5239180"/>
            <a:ext cx="4282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Foo not loaded yet.</a:t>
            </a:r>
          </a:p>
          <a:p>
            <a:pPr algn="ctr"/>
            <a:r>
              <a:rPr lang="en-US" dirty="0" smtClean="0"/>
              <a:t>First delegates to parent </a:t>
            </a:r>
            <a:r>
              <a:rPr lang="en-US" dirty="0" err="1" smtClean="0"/>
              <a:t>ClassLoader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2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CREATE TEMPORARY FUNCTION foo AS 'Foo';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81098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24422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10" idx="1"/>
          </p:cNvCxnSpPr>
          <p:nvPr/>
        </p:nvCxnSpPr>
        <p:spPr>
          <a:xfrm>
            <a:off x="3317525" y="4270963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57012" y="3312704"/>
            <a:ext cx="2166175" cy="189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06359" y="5255415"/>
            <a:ext cx="354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ClassLoader1 used to load</a:t>
            </a:r>
            <a:r>
              <a:rPr lang="en-US" dirty="0"/>
              <a:t> </a:t>
            </a:r>
            <a:r>
              <a:rPr lang="en-US" dirty="0" smtClean="0"/>
              <a:t>Foo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06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CREATE TEMPORARY FUNCTION foo AS 'Foo';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81098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24422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10" idx="1"/>
          </p:cNvCxnSpPr>
          <p:nvPr/>
        </p:nvCxnSpPr>
        <p:spPr>
          <a:xfrm>
            <a:off x="3317525" y="4270963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57012" y="3312704"/>
            <a:ext cx="2166175" cy="189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7034" y="5255415"/>
            <a:ext cx="2501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 Foo's initialization,</a:t>
            </a:r>
            <a:br>
              <a:rPr lang="en-US" dirty="0" smtClean="0"/>
            </a:br>
            <a:r>
              <a:rPr lang="en-US" dirty="0" smtClean="0"/>
              <a:t>Bar must be loaded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8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CREATE TEMPORARY FUNCTION foo AS 'Foo';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81098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24422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  <a:endCxn id="10" idx="1"/>
          </p:cNvCxnSpPr>
          <p:nvPr/>
        </p:nvCxnSpPr>
        <p:spPr>
          <a:xfrm>
            <a:off x="3317525" y="4270963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57012" y="3312704"/>
            <a:ext cx="2166175" cy="189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57476" y="5255415"/>
            <a:ext cx="424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ClassLoader1 attempts to load Bar,</a:t>
            </a:r>
          </a:p>
          <a:p>
            <a:pPr algn="ctr"/>
            <a:r>
              <a:rPr lang="en-US" dirty="0" smtClean="0"/>
              <a:t>leading to a </a:t>
            </a:r>
            <a:r>
              <a:rPr lang="en-US" dirty="0" err="1" smtClean="0"/>
              <a:t>ClassNotFoundException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56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Workarounds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2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Workarounds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jars in reverse order</a:t>
            </a:r>
          </a:p>
          <a:p>
            <a:pPr marL="619125" lvl="2" indent="0">
              <a:buNone/>
            </a:pPr>
            <a:r>
              <a:rPr lang="en-US" dirty="0" smtClean="0">
                <a:latin typeface="Courier New"/>
                <a:cs typeface="Courier New"/>
              </a:rPr>
              <a:t/>
            </a:r>
            <a:br>
              <a:rPr lang="en-US" dirty="0" smtClean="0">
                <a:latin typeface="Courier New"/>
                <a:cs typeface="Courier New"/>
              </a:rPr>
            </a:b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619125" lvl="2" indent="0"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81098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24422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6" idx="3"/>
            <a:endCxn id="5" idx="1"/>
          </p:cNvCxnSpPr>
          <p:nvPr/>
        </p:nvCxnSpPr>
        <p:spPr>
          <a:xfrm>
            <a:off x="3317525" y="4270963"/>
            <a:ext cx="20635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32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Workarounds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jars to same </a:t>
            </a:r>
            <a:r>
              <a:rPr lang="en-US" dirty="0" err="1" smtClean="0"/>
              <a:t>ClassLoader</a:t>
            </a:r>
            <a:r>
              <a:rPr lang="en-US" dirty="0" smtClean="0"/>
              <a:t> by adding them at the same time using the ADD JAR</a:t>
            </a:r>
            <a:r>
              <a:rPr lang="en-US" u="sng" dirty="0" smtClean="0"/>
              <a:t>S</a:t>
            </a:r>
            <a:r>
              <a:rPr lang="en-US" dirty="0" smtClean="0"/>
              <a:t> command</a:t>
            </a:r>
          </a:p>
          <a:p>
            <a:pPr marL="619125" lvl="2" indent="0">
              <a:buNone/>
            </a:pPr>
            <a:r>
              <a:rPr lang="en-US" dirty="0" smtClean="0">
                <a:latin typeface="Courier New"/>
                <a:cs typeface="Courier New"/>
              </a:rPr>
              <a:t/>
            </a:r>
            <a:br>
              <a:rPr lang="en-US" dirty="0" smtClean="0">
                <a:latin typeface="Courier New"/>
                <a:cs typeface="Courier New"/>
              </a:rPr>
            </a:br>
            <a:r>
              <a:rPr lang="en-US" dirty="0" smtClean="0">
                <a:latin typeface="Courier New"/>
                <a:cs typeface="Courier New"/>
              </a:rPr>
              <a:t>ADD JARS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24422" y="3586096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3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27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#1:</a:t>
            </a:r>
            <a:r>
              <a:rPr lang="en-US" dirty="0" smtClean="0"/>
              <a:t> Instead of nesting </a:t>
            </a:r>
            <a:r>
              <a:rPr lang="en-US" dirty="0" err="1" smtClean="0"/>
              <a:t>ClassLoaders</a:t>
            </a:r>
            <a:r>
              <a:rPr lang="en-US" dirty="0" smtClean="0"/>
              <a:t>, just replace the current </a:t>
            </a:r>
            <a:r>
              <a:rPr lang="en-US" dirty="0" err="1" smtClean="0"/>
              <a:t>ClassLoader</a:t>
            </a:r>
            <a:r>
              <a:rPr lang="en-US" dirty="0" smtClean="0"/>
              <a:t> with a new </a:t>
            </a:r>
            <a:r>
              <a:rPr lang="en-US" dirty="0" err="1" smtClean="0"/>
              <a:t>ClassLoader</a:t>
            </a:r>
            <a:r>
              <a:rPr lang="en-US" dirty="0" smtClean="0"/>
              <a:t> with the additional jar(s) </a:t>
            </a:r>
            <a:r>
              <a:rPr lang="en-US" dirty="0"/>
              <a:t>and don't set the </a:t>
            </a:r>
            <a:r>
              <a:rPr lang="en-US" dirty="0" smtClean="0"/>
              <a:t>parent </a:t>
            </a:r>
            <a:r>
              <a:rPr lang="en-US" dirty="0" err="1" smtClean="0"/>
              <a:t>ClassLoader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849992"/>
          </a:xfrm>
        </p:spPr>
        <p:txBody>
          <a:bodyPr>
            <a:noAutofit/>
          </a:bodyPr>
          <a:lstStyle/>
          <a:p>
            <a:r>
              <a:rPr lang="en-US" sz="2200" dirty="0" smtClean="0"/>
              <a:t>Suppose class Foo depends on class Bar:</a:t>
            </a:r>
            <a:endParaRPr lang="en-US" sz="2200" dirty="0"/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class Foo extends </a:t>
            </a:r>
            <a:r>
              <a:rPr lang="en-US" sz="1900" dirty="0" err="1" smtClean="0">
                <a:latin typeface="Courier New"/>
                <a:cs typeface="Courier New"/>
              </a:rPr>
              <a:t>GenericUDF</a:t>
            </a:r>
            <a:r>
              <a:rPr lang="en-US" sz="1900" dirty="0" smtClean="0">
                <a:latin typeface="Courier New"/>
                <a:cs typeface="Courier New"/>
              </a:rPr>
              <a:t> {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Foo() {</a:t>
            </a:r>
          </a:p>
          <a:p>
            <a:pPr marL="1196975" lvl="4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Bar bar = new Bar();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...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>
              <a:spcBef>
                <a:spcPts val="500"/>
              </a:spcBef>
            </a:pPr>
            <a:r>
              <a:rPr lang="en-US" sz="2200" dirty="0" smtClean="0"/>
              <a:t>Suppose Foo is in </a:t>
            </a:r>
            <a:r>
              <a:rPr lang="en-US" sz="2200" dirty="0" err="1" smtClean="0"/>
              <a:t>foo.jar</a:t>
            </a:r>
            <a:r>
              <a:rPr lang="en-US" sz="2200" dirty="0" smtClean="0"/>
              <a:t> and Bar is in </a:t>
            </a:r>
            <a:r>
              <a:rPr lang="en-US" sz="2200" dirty="0" err="1" smtClean="0"/>
              <a:t>bar.jar</a:t>
            </a: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#1:</a:t>
            </a:r>
            <a:r>
              <a:rPr lang="en-US" dirty="0" smtClean="0"/>
              <a:t> Instead of nesting </a:t>
            </a:r>
            <a:r>
              <a:rPr lang="en-US" dirty="0" err="1" smtClean="0"/>
              <a:t>ClassLoaders</a:t>
            </a:r>
            <a:r>
              <a:rPr lang="en-US" dirty="0" smtClean="0"/>
              <a:t>, just replace the current </a:t>
            </a:r>
            <a:r>
              <a:rPr lang="en-US" dirty="0" err="1" smtClean="0"/>
              <a:t>ClassLoader</a:t>
            </a:r>
            <a:r>
              <a:rPr lang="en-US" dirty="0" smtClean="0"/>
              <a:t> with a new </a:t>
            </a:r>
            <a:r>
              <a:rPr lang="en-US" dirty="0" err="1" smtClean="0"/>
              <a:t>ClassLoader</a:t>
            </a:r>
            <a:r>
              <a:rPr lang="en-US" dirty="0" smtClean="0"/>
              <a:t> with the additional jar(s) </a:t>
            </a:r>
            <a:r>
              <a:rPr lang="en-US" dirty="0"/>
              <a:t>and don't set the </a:t>
            </a:r>
            <a:r>
              <a:rPr lang="en-US" dirty="0" smtClean="0"/>
              <a:t>parent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5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#1:</a:t>
            </a:r>
            <a:r>
              <a:rPr lang="en-US" dirty="0" smtClean="0"/>
              <a:t> Instead of nesting </a:t>
            </a:r>
            <a:r>
              <a:rPr lang="en-US" dirty="0" err="1" smtClean="0"/>
              <a:t>ClassLoaders</a:t>
            </a:r>
            <a:r>
              <a:rPr lang="en-US" dirty="0" smtClean="0"/>
              <a:t>, just replace the current </a:t>
            </a:r>
            <a:r>
              <a:rPr lang="en-US" dirty="0" err="1" smtClean="0"/>
              <a:t>ClassLoader</a:t>
            </a:r>
            <a:r>
              <a:rPr lang="en-US" dirty="0" smtClean="0"/>
              <a:t> with a new </a:t>
            </a:r>
            <a:r>
              <a:rPr lang="en-US" dirty="0" err="1" smtClean="0"/>
              <a:t>ClassLoader</a:t>
            </a:r>
            <a:r>
              <a:rPr lang="en-US" dirty="0" smtClean="0"/>
              <a:t> with the additional jar(s) and don't set the parent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1450" y="4109197"/>
            <a:ext cx="2788640" cy="4233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98198" y="4944422"/>
            <a:ext cx="5245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Create a new </a:t>
            </a:r>
            <a:r>
              <a:rPr lang="en-US" dirty="0" err="1" smtClean="0"/>
              <a:t>ClassLoader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opy paths from previous </a:t>
            </a:r>
            <a:r>
              <a:rPr lang="en-US" dirty="0" err="1" smtClean="0"/>
              <a:t>ClassLoader</a:t>
            </a:r>
            <a:r>
              <a:rPr lang="en-US" dirty="0" smtClean="0"/>
              <a:t> over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</a:t>
            </a:r>
            <a:r>
              <a:rPr lang="en-US" dirty="0" smtClean="0"/>
              <a:t>dd new jar(s)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on't set the parent </a:t>
            </a:r>
            <a:r>
              <a:rPr lang="en-US" dirty="0" err="1" smtClean="0"/>
              <a:t>ClassLoader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6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#2: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tries loading classes from itself </a:t>
            </a:r>
            <a:r>
              <a:rPr lang="en-US" i="1" dirty="0" smtClean="0"/>
              <a:t>before</a:t>
            </a:r>
            <a:r>
              <a:rPr lang="en-US" dirty="0" smtClean="0"/>
              <a:t> delegating to its parent </a:t>
            </a:r>
            <a:r>
              <a:rPr lang="en-US" dirty="0" err="1" smtClean="0"/>
              <a:t>ClassLoader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25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#2: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tries loading classes from itself </a:t>
            </a:r>
            <a:r>
              <a:rPr lang="en-US" i="1" dirty="0" smtClean="0"/>
              <a:t>before</a:t>
            </a:r>
            <a:r>
              <a:rPr lang="en-US" dirty="0" smtClean="0"/>
              <a:t> delegating to its parent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98448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8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#2: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tries loading classes from itself </a:t>
            </a:r>
            <a:r>
              <a:rPr lang="en-US" i="1" dirty="0" smtClean="0"/>
              <a:t>before</a:t>
            </a:r>
            <a:r>
              <a:rPr lang="en-US" dirty="0" smtClean="0"/>
              <a:t> delegating to its parent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98448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6012585" y="4221042"/>
            <a:ext cx="8858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2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#2: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tries loading classes from itself </a:t>
            </a:r>
            <a:r>
              <a:rPr lang="en-US" i="1" dirty="0" smtClean="0"/>
              <a:t>before</a:t>
            </a:r>
            <a:r>
              <a:rPr lang="en-US" dirty="0" smtClean="0"/>
              <a:t> delegating to its parent </a:t>
            </a:r>
            <a:r>
              <a:rPr lang="en-US" dirty="0" err="1" smtClean="0"/>
              <a:t>ClassLoader</a:t>
            </a:r>
            <a:endParaRPr lang="en-US" dirty="0" smtClean="0"/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cs typeface="Courier New"/>
              </a:rPr>
              <a:t>CREATE </a:t>
            </a:r>
            <a:r>
              <a:rPr lang="en-US" dirty="0" smtClean="0">
                <a:latin typeface="Courier New"/>
                <a:cs typeface="Courier New"/>
              </a:rPr>
              <a:t>TEMPORARY</a:t>
            </a: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FUNCTION foo</a:t>
            </a: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AS </a:t>
            </a:r>
            <a:r>
              <a:rPr lang="en-US" dirty="0">
                <a:latin typeface="Courier New"/>
                <a:cs typeface="Courier New"/>
              </a:rPr>
              <a:t>'Foo';</a:t>
            </a:r>
          </a:p>
          <a:p>
            <a:pPr marL="336550" lvl="1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ClassLoader2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98448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6012585" y="4221042"/>
            <a:ext cx="8858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073924" y="3288242"/>
            <a:ext cx="2166175" cy="18927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49432" y="5343436"/>
            <a:ext cx="2824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 </a:t>
            </a:r>
            <a:r>
              <a:rPr lang="en-US" dirty="0" err="1" smtClean="0"/>
              <a:t>ClassLoader</a:t>
            </a:r>
            <a:r>
              <a:rPr lang="en-US" dirty="0" smtClean="0"/>
              <a:t> tries loading Foo itself before delegating to parent </a:t>
            </a:r>
            <a:r>
              <a:rPr lang="en-US" dirty="0" err="1" smtClean="0"/>
              <a:t>ClassLoader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8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#3: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extends </a:t>
            </a:r>
            <a:r>
              <a:rPr lang="en-US" dirty="0" err="1" smtClean="0"/>
              <a:t>URLClassLoader</a:t>
            </a:r>
            <a:r>
              <a:rPr lang="en-US" dirty="0" smtClean="0"/>
              <a:t> and makes the </a:t>
            </a:r>
            <a:r>
              <a:rPr lang="en-US" dirty="0" err="1" smtClean="0"/>
              <a:t>addURL</a:t>
            </a:r>
            <a:r>
              <a:rPr lang="en-US" dirty="0" smtClean="0"/>
              <a:t>() method public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22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#3: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extends </a:t>
            </a:r>
            <a:r>
              <a:rPr lang="en-US" dirty="0" err="1" smtClean="0"/>
              <a:t>URLClassLoader</a:t>
            </a:r>
            <a:r>
              <a:rPr lang="en-US" dirty="0" smtClean="0"/>
              <a:t> and makes the </a:t>
            </a:r>
            <a:r>
              <a:rPr lang="en-US" dirty="0" err="1" smtClean="0"/>
              <a:t>addURL</a:t>
            </a:r>
            <a:r>
              <a:rPr lang="en-US" dirty="0" smtClean="0"/>
              <a:t>() method public</a:t>
            </a: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the Underlying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Solution #3: </a:t>
            </a:r>
            <a:r>
              <a:rPr lang="en-US" dirty="0" smtClean="0"/>
              <a:t>Create a custom </a:t>
            </a:r>
            <a:r>
              <a:rPr lang="en-US" dirty="0" err="1" smtClean="0"/>
              <a:t>ClassLoader</a:t>
            </a:r>
            <a:r>
              <a:rPr lang="en-US" dirty="0" smtClean="0"/>
              <a:t> that extends </a:t>
            </a:r>
            <a:r>
              <a:rPr lang="en-US" dirty="0" err="1" smtClean="0"/>
              <a:t>URLClassLoader</a:t>
            </a:r>
            <a:r>
              <a:rPr lang="en-US" dirty="0" smtClean="0"/>
              <a:t> and makes the </a:t>
            </a:r>
            <a:r>
              <a:rPr lang="en-US" dirty="0" err="1" smtClean="0"/>
              <a:t>addURL</a:t>
            </a:r>
            <a:r>
              <a:rPr lang="en-US" dirty="0" smtClean="0"/>
              <a:t>() method public</a:t>
            </a: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</a:t>
            </a:r>
            <a:r>
              <a:rPr lang="en-US" dirty="0">
                <a:latin typeface="Courier New"/>
                <a:cs typeface="Courier New"/>
              </a:rPr>
              <a:t>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r>
              <a:rPr lang="en-US" dirty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bar.jar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  <a:endParaRPr lang="en-US" dirty="0">
              <a:latin typeface="Courier New"/>
              <a:cs typeface="Courier New"/>
            </a:endParaRPr>
          </a:p>
          <a:p>
            <a:pPr marL="336550" lvl="1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9482" y="3536175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bar.jar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9432" y="4969649"/>
            <a:ext cx="2824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adding a jar, we reuse our existing </a:t>
            </a:r>
            <a:r>
              <a:rPr lang="en-US" dirty="0" err="1" smtClean="0"/>
              <a:t>ClassLoader</a:t>
            </a:r>
            <a:r>
              <a:rPr lang="en-US" dirty="0" smtClean="0"/>
              <a:t> and call </a:t>
            </a:r>
            <a:r>
              <a:rPr lang="en-US" dirty="0" err="1" smtClean="0"/>
              <a:t>addURL</a:t>
            </a:r>
            <a:r>
              <a:rPr lang="en-US" dirty="0" smtClean="0"/>
              <a:t>() to add the new jar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39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Chosen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Solution #3: </a:t>
            </a:r>
            <a:r>
              <a:rPr lang="en-US" dirty="0"/>
              <a:t>Create a custom </a:t>
            </a:r>
            <a:r>
              <a:rPr lang="en-US" dirty="0" err="1"/>
              <a:t>ClassLoader</a:t>
            </a:r>
            <a:r>
              <a:rPr lang="en-US" dirty="0"/>
              <a:t> that extends </a:t>
            </a:r>
            <a:r>
              <a:rPr lang="en-US" dirty="0" err="1"/>
              <a:t>URLClassLoader</a:t>
            </a:r>
            <a:r>
              <a:rPr lang="en-US" dirty="0"/>
              <a:t> and makes the </a:t>
            </a:r>
            <a:r>
              <a:rPr lang="en-US" dirty="0" err="1"/>
              <a:t>addURL</a:t>
            </a:r>
            <a:r>
              <a:rPr lang="en-US" dirty="0"/>
              <a:t>() method </a:t>
            </a:r>
            <a:r>
              <a:rPr lang="en-US" dirty="0" smtClean="0"/>
              <a:t>public</a:t>
            </a:r>
          </a:p>
          <a:p>
            <a:r>
              <a:rPr lang="en-US" dirty="0" smtClean="0"/>
              <a:t>If you have comments or suggestions, please update </a:t>
            </a:r>
            <a:r>
              <a:rPr lang="en-US" dirty="0" smtClean="0">
                <a:hlinkClick r:id="rId2"/>
              </a:rPr>
              <a:t>HIVE-11878</a:t>
            </a:r>
            <a:r>
              <a:rPr lang="en-US" dirty="0" smtClean="0"/>
              <a:t> (not committed yet)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4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849992"/>
          </a:xfrm>
        </p:spPr>
        <p:txBody>
          <a:bodyPr>
            <a:noAutofit/>
          </a:bodyPr>
          <a:lstStyle/>
          <a:p>
            <a:r>
              <a:rPr lang="en-US" sz="2200" dirty="0" smtClean="0"/>
              <a:t>Suppose class Foo depends on class Bar:</a:t>
            </a:r>
            <a:endParaRPr lang="en-US" sz="2200" dirty="0"/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class Foo extends </a:t>
            </a:r>
            <a:r>
              <a:rPr lang="en-US" sz="1900" dirty="0" err="1" smtClean="0">
                <a:latin typeface="Courier New"/>
                <a:cs typeface="Courier New"/>
              </a:rPr>
              <a:t>GenericUDF</a:t>
            </a:r>
            <a:r>
              <a:rPr lang="en-US" sz="1900" dirty="0" smtClean="0">
                <a:latin typeface="Courier New"/>
                <a:cs typeface="Courier New"/>
              </a:rPr>
              <a:t> {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Foo() {</a:t>
            </a:r>
          </a:p>
          <a:p>
            <a:pPr marL="1196975" lvl="4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Bar bar = new Bar();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...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>
              <a:spcBef>
                <a:spcPts val="500"/>
              </a:spcBef>
            </a:pPr>
            <a:r>
              <a:rPr lang="en-US" sz="2200" dirty="0" smtClean="0"/>
              <a:t>Suppose Foo is in </a:t>
            </a:r>
            <a:r>
              <a:rPr lang="en-US" sz="2200" dirty="0" err="1" smtClean="0"/>
              <a:t>foo.jar</a:t>
            </a:r>
            <a:r>
              <a:rPr lang="en-US" sz="2200" dirty="0" smtClean="0"/>
              <a:t> and Bar is in </a:t>
            </a:r>
            <a:r>
              <a:rPr lang="en-US" sz="2200" dirty="0" err="1" smtClean="0"/>
              <a:t>bar.jar</a:t>
            </a:r>
            <a:endParaRPr lang="en-US" sz="2200" dirty="0" smtClean="0"/>
          </a:p>
          <a:p>
            <a:pPr>
              <a:spcBef>
                <a:spcPts val="500"/>
              </a:spcBef>
            </a:pPr>
            <a:r>
              <a:rPr lang="en-US" sz="2200" dirty="0" smtClean="0"/>
              <a:t>Now we run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ADD JAR </a:t>
            </a:r>
            <a:r>
              <a:rPr lang="en-US" sz="1900" dirty="0" err="1" smtClean="0">
                <a:latin typeface="Courier New"/>
                <a:cs typeface="Courier New"/>
              </a:rPr>
              <a:t>foo.jar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ADD JAR </a:t>
            </a:r>
            <a:r>
              <a:rPr lang="en-US" sz="1900" dirty="0" err="1" smtClean="0">
                <a:latin typeface="Courier New"/>
                <a:cs typeface="Courier New"/>
              </a:rPr>
              <a:t>bar.jar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CREATE TEMPORARY FUNCTION foo AS 'Foo</a:t>
            </a:r>
            <a:r>
              <a:rPr lang="en-US" sz="1900" dirty="0">
                <a:latin typeface="Courier New"/>
                <a:cs typeface="Courier New"/>
              </a:rPr>
              <a:t>'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349250" lvl="2" indent="-349250">
              <a:spcBef>
                <a:spcPts val="500"/>
              </a:spcBef>
            </a:pPr>
            <a:r>
              <a:rPr lang="en-US" sz="2200" dirty="0" smtClean="0"/>
              <a:t>What happens?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HIVE-11878</a:t>
            </a:r>
            <a:r>
              <a:rPr lang="en-US" dirty="0" smtClean="0"/>
              <a:t> patch contributor</a:t>
            </a:r>
          </a:p>
          <a:p>
            <a:pPr lvl="1"/>
            <a:r>
              <a:rPr lang="en-US" dirty="0" err="1" smtClean="0"/>
              <a:t>Ratandeep</a:t>
            </a:r>
            <a:r>
              <a:rPr lang="en-US" dirty="0" smtClean="0"/>
              <a:t> </a:t>
            </a:r>
            <a:r>
              <a:rPr lang="en-US" dirty="0" err="1" smtClean="0"/>
              <a:t>Ratti</a:t>
            </a:r>
            <a:endParaRPr lang="en-US" dirty="0" smtClean="0"/>
          </a:p>
          <a:p>
            <a:r>
              <a:rPr lang="en-US" dirty="0" smtClean="0"/>
              <a:t>Patch reviewers</a:t>
            </a:r>
          </a:p>
          <a:p>
            <a:pPr lvl="1"/>
            <a:r>
              <a:rPr lang="en-US" dirty="0" smtClean="0"/>
              <a:t>Jason </a:t>
            </a:r>
            <a:r>
              <a:rPr lang="en-US" dirty="0" err="1" smtClean="0"/>
              <a:t>Dere</a:t>
            </a:r>
            <a:endParaRPr lang="en-US" dirty="0" smtClean="0"/>
          </a:p>
          <a:p>
            <a:pPr lvl="1"/>
            <a:r>
              <a:rPr lang="en-US" dirty="0" err="1" smtClean="0"/>
              <a:t>Ashutosh</a:t>
            </a:r>
            <a:r>
              <a:rPr lang="en-US" dirty="0" smtClean="0"/>
              <a:t> </a:t>
            </a:r>
            <a:r>
              <a:rPr lang="en-US" dirty="0" err="1" smtClean="0"/>
              <a:t>Chauhan</a:t>
            </a:r>
            <a:endParaRPr lang="en-US" dirty="0" smtClean="0"/>
          </a:p>
          <a:p>
            <a:pPr lvl="1"/>
            <a:r>
              <a:rPr lang="en-US" dirty="0" smtClean="0"/>
              <a:t>Carl Steinbach</a:t>
            </a:r>
          </a:p>
          <a:p>
            <a:pPr lvl="1"/>
            <a:r>
              <a:rPr lang="en-US" dirty="0" smtClean="0"/>
              <a:t>Anthony Hsu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8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849992"/>
          </a:xfrm>
        </p:spPr>
        <p:txBody>
          <a:bodyPr>
            <a:noAutofit/>
          </a:bodyPr>
          <a:lstStyle/>
          <a:p>
            <a:r>
              <a:rPr lang="en-US" sz="2200" dirty="0" smtClean="0"/>
              <a:t>Suppose class Foo depends on class Bar:</a:t>
            </a:r>
            <a:endParaRPr lang="en-US" sz="2200" dirty="0"/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class Foo extends </a:t>
            </a:r>
            <a:r>
              <a:rPr lang="en-US" sz="1900" dirty="0" err="1" smtClean="0">
                <a:latin typeface="Courier New"/>
                <a:cs typeface="Courier New"/>
              </a:rPr>
              <a:t>GenericUDF</a:t>
            </a:r>
            <a:r>
              <a:rPr lang="en-US" sz="1900" dirty="0" smtClean="0">
                <a:latin typeface="Courier New"/>
                <a:cs typeface="Courier New"/>
              </a:rPr>
              <a:t> {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public Foo() {</a:t>
            </a:r>
          </a:p>
          <a:p>
            <a:pPr marL="1196975" lvl="4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Bar bar = new Bar();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 marL="914400" lvl="3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...</a:t>
            </a:r>
          </a:p>
          <a:p>
            <a:pPr marL="619125" lvl="2" indent="0">
              <a:spcBef>
                <a:spcPts val="0"/>
              </a:spcBef>
              <a:buNone/>
            </a:pPr>
            <a:r>
              <a:rPr lang="en-US" sz="1900" dirty="0" smtClean="0">
                <a:latin typeface="Courier New"/>
                <a:cs typeface="Courier New"/>
              </a:rPr>
              <a:t>}</a:t>
            </a:r>
          </a:p>
          <a:p>
            <a:pPr>
              <a:spcBef>
                <a:spcPts val="500"/>
              </a:spcBef>
            </a:pPr>
            <a:r>
              <a:rPr lang="en-US" sz="2200" dirty="0" smtClean="0"/>
              <a:t>Suppose Foo is in </a:t>
            </a:r>
            <a:r>
              <a:rPr lang="en-US" sz="2200" dirty="0" err="1" smtClean="0"/>
              <a:t>foo.jar</a:t>
            </a:r>
            <a:r>
              <a:rPr lang="en-US" sz="2200" dirty="0" smtClean="0"/>
              <a:t> and Bar is in </a:t>
            </a:r>
            <a:r>
              <a:rPr lang="en-US" sz="2200" dirty="0" err="1" smtClean="0"/>
              <a:t>bar.jar</a:t>
            </a:r>
            <a:endParaRPr lang="en-US" sz="2200" dirty="0" smtClean="0"/>
          </a:p>
          <a:p>
            <a:pPr>
              <a:spcBef>
                <a:spcPts val="500"/>
              </a:spcBef>
            </a:pPr>
            <a:r>
              <a:rPr lang="en-US" sz="2200" dirty="0" smtClean="0"/>
              <a:t>Now we run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ADD JAR </a:t>
            </a:r>
            <a:r>
              <a:rPr lang="en-US" sz="1900" dirty="0" err="1" smtClean="0">
                <a:latin typeface="Courier New"/>
                <a:cs typeface="Courier New"/>
              </a:rPr>
              <a:t>foo.jar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ADD JAR </a:t>
            </a:r>
            <a:r>
              <a:rPr lang="en-US" sz="1900" dirty="0" err="1" smtClean="0">
                <a:latin typeface="Courier New"/>
                <a:cs typeface="Courier New"/>
              </a:rPr>
              <a:t>bar.jar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619125" lvl="2" indent="0">
              <a:buNone/>
            </a:pPr>
            <a:r>
              <a:rPr lang="en-US" sz="1900" dirty="0" smtClean="0">
                <a:latin typeface="Courier New"/>
                <a:cs typeface="Courier New"/>
              </a:rPr>
              <a:t>CREATE TEMPORARY FUNCTION foo AS 'Foo</a:t>
            </a:r>
            <a:r>
              <a:rPr lang="en-US" sz="1900" dirty="0">
                <a:latin typeface="Courier New"/>
                <a:cs typeface="Courier New"/>
              </a:rPr>
              <a:t>'</a:t>
            </a:r>
            <a:r>
              <a:rPr lang="en-US" sz="1900" dirty="0" smtClean="0">
                <a:latin typeface="Courier New"/>
                <a:cs typeface="Courier New"/>
              </a:rPr>
              <a:t>;</a:t>
            </a:r>
          </a:p>
          <a:p>
            <a:pPr marL="349250" lvl="2" indent="-349250">
              <a:spcBef>
                <a:spcPts val="500"/>
              </a:spcBef>
            </a:pPr>
            <a:r>
              <a:rPr lang="en-US" sz="2200" dirty="0" smtClean="0"/>
              <a:t>What happens?</a:t>
            </a:r>
          </a:p>
          <a:p>
            <a:pPr marL="577850" lvl="4" indent="0">
              <a:spcBef>
                <a:spcPts val="500"/>
              </a:spcBef>
              <a:buNone/>
            </a:pPr>
            <a:r>
              <a:rPr lang="en-US" sz="1900" dirty="0" err="1" smtClean="0">
                <a:latin typeface="Courier New"/>
                <a:cs typeface="Courier New"/>
              </a:rPr>
              <a:t>java.lang.ClassNotFoundException</a:t>
            </a:r>
            <a:r>
              <a:rPr lang="en-US" sz="1900" dirty="0" smtClean="0">
                <a:latin typeface="Courier New"/>
                <a:cs typeface="Courier New"/>
              </a:rPr>
              <a:t>: Bar</a:t>
            </a:r>
            <a:endParaRPr lang="en-US" sz="1900" dirty="0">
              <a:latin typeface="Courier New"/>
              <a:cs typeface="Courier Ne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9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get a </a:t>
            </a:r>
            <a:r>
              <a:rPr lang="en-US" dirty="0" err="1"/>
              <a:t>ClassNotFoundException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94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63245"/>
            <a:ext cx="8042276" cy="1336956"/>
          </a:xfrm>
        </p:spPr>
        <p:txBody>
          <a:bodyPr/>
          <a:lstStyle/>
          <a:p>
            <a:r>
              <a:rPr lang="en-US" dirty="0" smtClean="0"/>
              <a:t>What Hive does when a new jar is registered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55870"/>
            <a:ext cx="8042276" cy="4343400"/>
          </a:xfrm>
        </p:spPr>
        <p:txBody>
          <a:bodyPr/>
          <a:lstStyle/>
          <a:p>
            <a:r>
              <a:rPr lang="en-US" dirty="0" smtClean="0"/>
              <a:t>Hive creates a new </a:t>
            </a:r>
            <a:r>
              <a:rPr lang="en-US" dirty="0" err="1" smtClean="0"/>
              <a:t>URLClassLoader</a:t>
            </a:r>
            <a:r>
              <a:rPr lang="en-US" dirty="0" smtClean="0"/>
              <a:t> each time </a:t>
            </a:r>
            <a:br>
              <a:rPr lang="en-US" dirty="0" smtClean="0"/>
            </a:br>
            <a:r>
              <a:rPr lang="en-US" dirty="0" smtClean="0"/>
              <a:t>ADD JAR is called</a:t>
            </a:r>
          </a:p>
          <a:p>
            <a:r>
              <a:rPr lang="en-US" dirty="0" smtClean="0"/>
              <a:t>The new </a:t>
            </a:r>
            <a:r>
              <a:rPr lang="en-US" dirty="0" err="1" smtClean="0"/>
              <a:t>URLClassLoader</a:t>
            </a:r>
            <a:endParaRPr lang="en-US" dirty="0"/>
          </a:p>
          <a:p>
            <a:pPr lvl="1"/>
            <a:r>
              <a:rPr lang="en-US" dirty="0"/>
              <a:t>H</a:t>
            </a:r>
            <a:r>
              <a:rPr lang="en-US" dirty="0" smtClean="0"/>
              <a:t>as all the paths in the previous </a:t>
            </a:r>
            <a:r>
              <a:rPr lang="en-US" dirty="0" err="1" smtClean="0"/>
              <a:t>URLClassLoader</a:t>
            </a:r>
            <a:r>
              <a:rPr lang="en-US" dirty="0" smtClean="0"/>
              <a:t> plus the new path(s) being added</a:t>
            </a:r>
          </a:p>
          <a:p>
            <a:pPr lvl="1"/>
            <a:r>
              <a:rPr lang="en-US" dirty="0" smtClean="0"/>
              <a:t>Has its parent set to the previous </a:t>
            </a:r>
            <a:r>
              <a:rPr lang="en-US" dirty="0" err="1" smtClean="0"/>
              <a:t>URLClassLoader</a:t>
            </a:r>
            <a:endParaRPr lang="en-US" dirty="0" smtClean="0"/>
          </a:p>
          <a:p>
            <a:r>
              <a:rPr lang="en-US" dirty="0" smtClean="0"/>
              <a:t>Hive sets the current thread's context </a:t>
            </a:r>
            <a:r>
              <a:rPr lang="en-US" dirty="0" err="1" smtClean="0"/>
              <a:t>ClassLoader</a:t>
            </a:r>
            <a:r>
              <a:rPr lang="en-US" dirty="0" smtClean="0"/>
              <a:t> to the new </a:t>
            </a:r>
            <a:r>
              <a:rPr lang="en-US" dirty="0" err="1" smtClean="0"/>
              <a:t>URLClassLoader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7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63245"/>
            <a:ext cx="8042276" cy="1336956"/>
          </a:xfrm>
        </p:spPr>
        <p:txBody>
          <a:bodyPr/>
          <a:lstStyle/>
          <a:p>
            <a:r>
              <a:rPr lang="en-US" dirty="0" err="1" smtClean="0"/>
              <a:t>URLClassLoader</a:t>
            </a:r>
            <a:r>
              <a:rPr lang="en-US" dirty="0" smtClean="0"/>
              <a:t> Class Resolution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55870"/>
            <a:ext cx="8042276" cy="4343400"/>
          </a:xfrm>
        </p:spPr>
        <p:txBody>
          <a:bodyPr/>
          <a:lstStyle/>
          <a:p>
            <a:r>
              <a:rPr lang="en-US" dirty="0" err="1" smtClean="0"/>
              <a:t>URLClassLoader</a:t>
            </a:r>
            <a:r>
              <a:rPr lang="en-US" dirty="0" smtClean="0"/>
              <a:t> follows this strategy to load a class:</a:t>
            </a:r>
          </a:p>
          <a:p>
            <a:pPr marL="793750" lvl="1" indent="-457200">
              <a:buFont typeface="+mj-lt"/>
              <a:buAutoNum type="arabicPeriod"/>
            </a:pPr>
            <a:r>
              <a:rPr lang="en-US" dirty="0" smtClean="0"/>
              <a:t>Calls </a:t>
            </a:r>
            <a:r>
              <a:rPr lang="en-US" dirty="0" err="1" smtClean="0"/>
              <a:t>findLoadedClass</a:t>
            </a:r>
            <a:r>
              <a:rPr lang="en-US" dirty="0" smtClean="0"/>
              <a:t>() to see if the class has already been loaded</a:t>
            </a:r>
          </a:p>
          <a:p>
            <a:pPr marL="793750" lvl="1" indent="-457200">
              <a:buFont typeface="+mj-lt"/>
              <a:buAutoNum type="arabicPeriod"/>
            </a:pPr>
            <a:r>
              <a:rPr lang="en-US" dirty="0" smtClean="0"/>
              <a:t>Calls its parent </a:t>
            </a:r>
            <a:r>
              <a:rPr lang="en-US" dirty="0" err="1" smtClean="0"/>
              <a:t>ClassLoader's</a:t>
            </a:r>
            <a:r>
              <a:rPr lang="en-US" dirty="0" smtClean="0"/>
              <a:t> </a:t>
            </a:r>
            <a:r>
              <a:rPr lang="en-US" dirty="0" err="1" smtClean="0"/>
              <a:t>loadClass</a:t>
            </a:r>
            <a:r>
              <a:rPr lang="en-US" dirty="0" smtClean="0"/>
              <a:t>()</a:t>
            </a:r>
          </a:p>
          <a:p>
            <a:pPr marL="793750" lvl="1" indent="-457200">
              <a:buFont typeface="+mj-lt"/>
              <a:buAutoNum type="arabicPeriod"/>
            </a:pPr>
            <a:r>
              <a:rPr lang="en-US" dirty="0" smtClean="0"/>
              <a:t>Calls </a:t>
            </a:r>
            <a:r>
              <a:rPr lang="en-US" dirty="0" err="1" smtClean="0"/>
              <a:t>findClass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6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1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Bar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96850"/>
            <a:ext cx="8042276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latin typeface="Courier New"/>
                <a:cs typeface="Courier New"/>
              </a:rPr>
              <a:t>ADD JAR </a:t>
            </a:r>
            <a:r>
              <a:rPr lang="en-US" dirty="0" err="1" smtClean="0">
                <a:latin typeface="Courier New"/>
                <a:cs typeface="Courier New"/>
              </a:rPr>
              <a:t>foo.jar</a:t>
            </a:r>
            <a:r>
              <a:rPr lang="en-US" dirty="0" smtClean="0">
                <a:latin typeface="Courier New"/>
                <a:cs typeface="Courier New"/>
              </a:rPr>
              <a:t>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2989" y="3559524"/>
            <a:ext cx="1693103" cy="1369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ClassLoader1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foo.jar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2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446</TotalTime>
  <Words>925</Words>
  <Application>Microsoft Macintosh PowerPoint</Application>
  <PresentationFormat>On-screen Show (4:3)</PresentationFormat>
  <Paragraphs>244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Breeze</vt:lpstr>
      <vt:lpstr>HIVE-11878: ClassLoader Issues when Registering Jars</vt:lpstr>
      <vt:lpstr>The Problem</vt:lpstr>
      <vt:lpstr>The Problem</vt:lpstr>
      <vt:lpstr>The Problem</vt:lpstr>
      <vt:lpstr>Why do we get a ClassNotFoundException?</vt:lpstr>
      <vt:lpstr>What Hive does when a new jar is registered</vt:lpstr>
      <vt:lpstr>URLClassLoader Class Resolution Strategy</vt:lpstr>
      <vt:lpstr>Foo Bar Example</vt:lpstr>
      <vt:lpstr>Foo Bar Example</vt:lpstr>
      <vt:lpstr>Foo Bar Example</vt:lpstr>
      <vt:lpstr>Foo Bar Example</vt:lpstr>
      <vt:lpstr>Foo Bar Example</vt:lpstr>
      <vt:lpstr>Foo Bar Example</vt:lpstr>
      <vt:lpstr>Foo Bar Example</vt:lpstr>
      <vt:lpstr>Workarounds</vt:lpstr>
      <vt:lpstr>Workarounds</vt:lpstr>
      <vt:lpstr>Workarounds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Fixing the Underlying Problem</vt:lpstr>
      <vt:lpstr>Chosen Solution</vt:lpstr>
      <vt:lpstr>Acknowledgments</vt:lpstr>
    </vt:vector>
  </TitlesOfParts>
  <Company>LinkedIn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ClassLoader Issues with Hive’s ADD JAR command</dc:title>
  <dc:creator>Anthony Hsu</dc:creator>
  <cp:lastModifiedBy>Anthony Hsu</cp:lastModifiedBy>
  <cp:revision>39</cp:revision>
  <dcterms:created xsi:type="dcterms:W3CDTF">2015-11-15T19:26:41Z</dcterms:created>
  <dcterms:modified xsi:type="dcterms:W3CDTF">2015-11-17T16:28:42Z</dcterms:modified>
</cp:coreProperties>
</file>