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54"/>
  </p:notesMasterIdLst>
  <p:sldIdLst>
    <p:sldId id="256" r:id="rId2"/>
    <p:sldId id="257" r:id="rId3"/>
    <p:sldId id="265" r:id="rId4"/>
    <p:sldId id="259" r:id="rId5"/>
    <p:sldId id="260" r:id="rId6"/>
    <p:sldId id="261" r:id="rId7"/>
    <p:sldId id="262"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63" r:id="rId23"/>
    <p:sldId id="264" r:id="rId24"/>
    <p:sldId id="266" r:id="rId25"/>
    <p:sldId id="281" r:id="rId26"/>
    <p:sldId id="282" r:id="rId27"/>
    <p:sldId id="283" r:id="rId28"/>
    <p:sldId id="284" r:id="rId29"/>
    <p:sldId id="285" r:id="rId30"/>
    <p:sldId id="286" r:id="rId31"/>
    <p:sldId id="287" r:id="rId32"/>
    <p:sldId id="297" r:id="rId33"/>
    <p:sldId id="298" r:id="rId34"/>
    <p:sldId id="299" r:id="rId35"/>
    <p:sldId id="302" r:id="rId36"/>
    <p:sldId id="300" r:id="rId37"/>
    <p:sldId id="301" r:id="rId38"/>
    <p:sldId id="288" r:id="rId39"/>
    <p:sldId id="289" r:id="rId40"/>
    <p:sldId id="295" r:id="rId41"/>
    <p:sldId id="296" r:id="rId42"/>
    <p:sldId id="290" r:id="rId43"/>
    <p:sldId id="291" r:id="rId44"/>
    <p:sldId id="292" r:id="rId45"/>
    <p:sldId id="293" r:id="rId46"/>
    <p:sldId id="294" r:id="rId47"/>
    <p:sldId id="258" r:id="rId48"/>
    <p:sldId id="305" r:id="rId49"/>
    <p:sldId id="304" r:id="rId50"/>
    <p:sldId id="303" r:id="rId51"/>
    <p:sldId id="306" r:id="rId52"/>
    <p:sldId id="307"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F523D9E-D97D-4BE0-99A8-CB84B93D4705}">
          <p14:sldIdLst>
            <p14:sldId id="256"/>
            <p14:sldId id="257"/>
            <p14:sldId id="265"/>
          </p14:sldIdLst>
        </p14:section>
        <p14:section name="Introduction to ARM" id="{28809276-710C-4A78-8075-DACA4A95E0E2}">
          <p14:sldIdLst>
            <p14:sldId id="259"/>
            <p14:sldId id="260"/>
            <p14:sldId id="261"/>
            <p14:sldId id="262"/>
          </p14:sldIdLst>
        </p14:section>
        <p14:section name="Demo: Deploy CKAN" id="{6A92354A-FA27-4494-8E5C-34DA86FE835A}">
          <p14:sldIdLst>
            <p14:sldId id="267"/>
            <p14:sldId id="268"/>
            <p14:sldId id="269"/>
            <p14:sldId id="270"/>
            <p14:sldId id="271"/>
            <p14:sldId id="272"/>
            <p14:sldId id="273"/>
            <p14:sldId id="274"/>
            <p14:sldId id="275"/>
            <p14:sldId id="276"/>
            <p14:sldId id="277"/>
            <p14:sldId id="278"/>
            <p14:sldId id="279"/>
          </p14:sldIdLst>
        </p14:section>
        <p14:section name="Introduction to ARM Templates" id="{FFC9ECAF-D0F2-4FD9-8C5E-A4B02C0553BC}">
          <p14:sldIdLst>
            <p14:sldId id="280"/>
            <p14:sldId id="263"/>
            <p14:sldId id="264"/>
            <p14:sldId id="266"/>
          </p14:sldIdLst>
        </p14:section>
        <p14:section name="What are ARM Quickstart Templates" id="{39C21FE0-2DF5-4045-AA10-DDA6642C1339}">
          <p14:sldIdLst>
            <p14:sldId id="281"/>
            <p14:sldId id="282"/>
            <p14:sldId id="283"/>
            <p14:sldId id="284"/>
            <p14:sldId id="285"/>
            <p14:sldId id="286"/>
            <p14:sldId id="287"/>
          </p14:sldIdLst>
        </p14:section>
        <p14:section name="Demo: Deploying a VM application using a custom script" id="{37359859-98A5-4EE2-987B-00AB38361282}">
          <p14:sldIdLst>
            <p14:sldId id="297"/>
            <p14:sldId id="298"/>
            <p14:sldId id="299"/>
            <p14:sldId id="302"/>
            <p14:sldId id="300"/>
            <p14:sldId id="301"/>
          </p14:sldIdLst>
        </p14:section>
        <p14:section name="Building the CKAN Template" id="{D930A83E-3F01-4410-B62F-02F980E6A06D}">
          <p14:sldIdLst>
            <p14:sldId id="288"/>
            <p14:sldId id="289"/>
            <p14:sldId id="295"/>
            <p14:sldId id="296"/>
            <p14:sldId id="290"/>
            <p14:sldId id="291"/>
            <p14:sldId id="292"/>
            <p14:sldId id="293"/>
            <p14:sldId id="294"/>
          </p14:sldIdLst>
        </p14:section>
        <p14:section name="Call to action: Lets build a community" id="{39064FF9-0613-4FBB-936F-8DF3C4C8F759}">
          <p14:sldIdLst>
            <p14:sldId id="258"/>
            <p14:sldId id="305"/>
            <p14:sldId id="304"/>
            <p14:sldId id="303"/>
            <p14:sldId id="306"/>
            <p14:sldId id="30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1317" autoAdjust="0"/>
  </p:normalViewPr>
  <p:slideViewPr>
    <p:cSldViewPr snapToGrid="0">
      <p:cViewPr varScale="1">
        <p:scale>
          <a:sx n="72" d="100"/>
          <a:sy n="72" d="100"/>
        </p:scale>
        <p:origin x="38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F49531-1218-4F33-90F7-2380D4EBE7B7}" type="datetimeFigureOut">
              <a:rPr lang="en-US" smtClean="0"/>
              <a:t>8/4/2015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6F6871-41B2-45D4-B80F-0B7896F35F3D}" type="slidenum">
              <a:rPr lang="en-US" smtClean="0"/>
              <a:t>‹#›</a:t>
            </a:fld>
            <a:endParaRPr lang="en-US"/>
          </a:p>
        </p:txBody>
      </p:sp>
    </p:spTree>
    <p:extLst>
      <p:ext uri="{BB962C8B-B14F-4D97-AF65-F5344CB8AC3E}">
        <p14:creationId xmlns:p14="http://schemas.microsoft.com/office/powerpoint/2010/main" val="747998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Azure Resource Manager (ARM) Quickstart Templates are community contributed templates that demonstrate how to define Azure configurations for common scenarios in code. In this session we’ll see how it is possible to deploy an application consisting of three Docker containers using ARM templates. We’ll see how this is possible without significant knowledge about ARM templates, just copy an existing template and adapt it. While we will look at how the template is constructed we will not go into significant detail. Our goal here is to give you a Quickstart and hopefully encourage you to build and contribute your first ARM template to the community. For those who want to go deeper into ARM templates an August  office hours will take a much deeper dive into what you can do.</a:t>
            </a:r>
          </a:p>
          <a:p>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2</a:t>
            </a:fld>
            <a:endParaRPr lang="en-US"/>
          </a:p>
        </p:txBody>
      </p:sp>
    </p:spTree>
    <p:extLst>
      <p:ext uri="{BB962C8B-B14F-4D97-AF65-F5344CB8AC3E}">
        <p14:creationId xmlns:p14="http://schemas.microsoft.com/office/powerpoint/2010/main" val="3203302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to the template and click the Deploy to Azure button.</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12</a:t>
            </a:fld>
            <a:endParaRPr lang="en-US"/>
          </a:p>
        </p:txBody>
      </p:sp>
    </p:spTree>
    <p:extLst>
      <p:ext uri="{BB962C8B-B14F-4D97-AF65-F5344CB8AC3E}">
        <p14:creationId xmlns:p14="http://schemas.microsoft.com/office/powerpoint/2010/main" val="3801162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Fill in the parameters</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13</a:t>
            </a:fld>
            <a:endParaRPr lang="en-US"/>
          </a:p>
        </p:txBody>
      </p:sp>
    </p:spTree>
    <p:extLst>
      <p:ext uri="{BB962C8B-B14F-4D97-AF65-F5344CB8AC3E}">
        <p14:creationId xmlns:p14="http://schemas.microsoft.com/office/powerpoint/2010/main" val="293483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a:t>
            </a:r>
            <a:r>
              <a:rPr lang="en-US" baseline="0" dirty="0" smtClean="0"/>
              <a:t> an existing or create a new resource group.</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14</a:t>
            </a:fld>
            <a:endParaRPr lang="en-US"/>
          </a:p>
        </p:txBody>
      </p:sp>
    </p:spTree>
    <p:extLst>
      <p:ext uri="{BB962C8B-B14F-4D97-AF65-F5344CB8AC3E}">
        <p14:creationId xmlns:p14="http://schemas.microsoft.com/office/powerpoint/2010/main" val="3481310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Agree to the legal terms</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15</a:t>
            </a:fld>
            <a:endParaRPr lang="en-US"/>
          </a:p>
        </p:txBody>
      </p:sp>
    </p:spTree>
    <p:extLst>
      <p:ext uri="{BB962C8B-B14F-4D97-AF65-F5344CB8AC3E}">
        <p14:creationId xmlns:p14="http://schemas.microsoft.com/office/powerpoint/2010/main" val="2079318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a short wait all</a:t>
            </a:r>
            <a:r>
              <a:rPr lang="en-US" baseline="0" dirty="0" smtClean="0"/>
              <a:t> your resources will be deployed for you.</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16</a:t>
            </a:fld>
            <a:endParaRPr lang="en-US"/>
          </a:p>
        </p:txBody>
      </p:sp>
    </p:spTree>
    <p:extLst>
      <p:ext uri="{BB962C8B-B14F-4D97-AF65-F5344CB8AC3E}">
        <p14:creationId xmlns:p14="http://schemas.microsoft.com/office/powerpoint/2010/main" val="3500701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at the Resource</a:t>
            </a:r>
            <a:r>
              <a:rPr lang="en-US" baseline="0" dirty="0" smtClean="0"/>
              <a:t> Group to see what has been configured.</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17</a:t>
            </a:fld>
            <a:endParaRPr lang="en-US"/>
          </a:p>
        </p:txBody>
      </p:sp>
    </p:spTree>
    <p:extLst>
      <p:ext uri="{BB962C8B-B14F-4D97-AF65-F5344CB8AC3E}">
        <p14:creationId xmlns:p14="http://schemas.microsoft.com/office/powerpoint/2010/main" val="8111510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at the VM to get it’s IP number</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18</a:t>
            </a:fld>
            <a:endParaRPr lang="en-US"/>
          </a:p>
        </p:txBody>
      </p:sp>
    </p:spTree>
    <p:extLst>
      <p:ext uri="{BB962C8B-B14F-4D97-AF65-F5344CB8AC3E}">
        <p14:creationId xmlns:p14="http://schemas.microsoft.com/office/powerpoint/2010/main" val="3161615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Clicking the IP</a:t>
            </a:r>
            <a:r>
              <a:rPr lang="en-US" baseline="0" dirty="0" smtClean="0"/>
              <a:t> number will tell you what it’s DNS name is</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19</a:t>
            </a:fld>
            <a:endParaRPr lang="en-US"/>
          </a:p>
        </p:txBody>
      </p:sp>
    </p:spTree>
    <p:extLst>
      <p:ext uri="{BB962C8B-B14F-4D97-AF65-F5344CB8AC3E}">
        <p14:creationId xmlns:p14="http://schemas.microsoft.com/office/powerpoint/2010/main" val="181646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of course, visiting the URL</a:t>
            </a:r>
            <a:r>
              <a:rPr lang="en-US" baseline="0" dirty="0" smtClean="0"/>
              <a:t> will bring up a default CKAN instance running on Azure.</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20</a:t>
            </a:fld>
            <a:endParaRPr lang="en-US"/>
          </a:p>
        </p:txBody>
      </p:sp>
    </p:spTree>
    <p:extLst>
      <p:ext uri="{BB962C8B-B14F-4D97-AF65-F5344CB8AC3E}">
        <p14:creationId xmlns:p14="http://schemas.microsoft.com/office/powerpoint/2010/main" val="28662893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21</a:t>
            </a:fld>
            <a:endParaRPr lang="en-US"/>
          </a:p>
        </p:txBody>
      </p:sp>
    </p:spTree>
    <p:extLst>
      <p:ext uri="{BB962C8B-B14F-4D97-AF65-F5344CB8AC3E}">
        <p14:creationId xmlns:p14="http://schemas.microsoft.com/office/powerpoint/2010/main" val="3516032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Previously we had a REST API that allowed us to call APIs to add various singleton resources, e.g.</a:t>
            </a:r>
          </a:p>
          <a:p>
            <a:endParaRPr lang="en-US" dirty="0" smtClean="0"/>
          </a:p>
          <a:p>
            <a:r>
              <a:rPr lang="en-US" dirty="0" smtClean="0"/>
              <a:t>Add VM</a:t>
            </a:r>
          </a:p>
          <a:p>
            <a:r>
              <a:rPr lang="en-US" dirty="0" smtClean="0"/>
              <a:t>Add </a:t>
            </a:r>
            <a:r>
              <a:rPr lang="en-US" dirty="0" err="1" smtClean="0"/>
              <a:t>Nic</a:t>
            </a:r>
            <a:endParaRPr lang="en-US" dirty="0" smtClean="0"/>
          </a:p>
          <a:p>
            <a:r>
              <a:rPr lang="en-US" dirty="0" smtClean="0"/>
              <a:t>Add DNS</a:t>
            </a:r>
          </a:p>
          <a:p>
            <a:r>
              <a:rPr lang="en-US" dirty="0" smtClean="0"/>
              <a:t>Add </a:t>
            </a:r>
            <a:r>
              <a:rPr lang="en-US" dirty="0" err="1" smtClean="0"/>
              <a:t>Storgage</a:t>
            </a:r>
            <a:endParaRPr lang="en-US" dirty="0" smtClean="0"/>
          </a:p>
          <a:p>
            <a:endParaRPr lang="en-US" dirty="0" smtClean="0"/>
          </a:p>
          <a:p>
            <a:r>
              <a:rPr lang="en-US" dirty="0" smtClean="0"/>
              <a:t>etc.</a:t>
            </a:r>
          </a:p>
          <a:p>
            <a:endParaRPr lang="en-US" dirty="0" smtClean="0"/>
          </a:p>
          <a:p>
            <a:r>
              <a:rPr lang="en-US" dirty="0" smtClean="0"/>
              <a:t>Needed to call them one after the other. Quite cumbersome. Difficult to manage a complete set of resources needed for a typical </a:t>
            </a:r>
            <a:r>
              <a:rPr lang="en-US" dirty="0" err="1" smtClean="0"/>
              <a:t>appliaction</a:t>
            </a:r>
            <a:r>
              <a:rPr lang="en-US" dirty="0" smtClean="0"/>
              <a:t> or environment.</a:t>
            </a:r>
          </a:p>
          <a:p>
            <a:endParaRPr lang="en-US" dirty="0"/>
          </a:p>
        </p:txBody>
      </p:sp>
      <p:sp>
        <p:nvSpPr>
          <p:cNvPr id="4" name="Slide Number Placeholder 3"/>
          <p:cNvSpPr>
            <a:spLocks noGrp="1"/>
          </p:cNvSpPr>
          <p:nvPr>
            <p:ph type="sldNum" sz="quarter" idx="10"/>
          </p:nvPr>
        </p:nvSpPr>
        <p:spPr/>
        <p:txBody>
          <a:bodyPr/>
          <a:lstStyle/>
          <a:p>
            <a:fld id="{6E8C67A6-C0E7-47DF-97C2-CA9B11275397}"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241452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Azure Resource Manager templates provides a declarative way of</a:t>
            </a:r>
          </a:p>
          <a:p>
            <a:r>
              <a:rPr lang="en-US" dirty="0" smtClean="0"/>
              <a:t>describing resources in a template. This gives us configuration as</a:t>
            </a:r>
          </a:p>
          <a:p>
            <a:r>
              <a:rPr lang="en-US" dirty="0" smtClean="0"/>
              <a:t>code (version controlled, predictable redeployment, shared</a:t>
            </a:r>
          </a:p>
          <a:p>
            <a:r>
              <a:rPr lang="en-US" dirty="0" smtClean="0"/>
              <a:t>environments across dev/test/deploy).</a:t>
            </a:r>
          </a:p>
          <a:p>
            <a:endParaRPr lang="en-US" dirty="0" smtClean="0"/>
          </a:p>
          <a:p>
            <a:r>
              <a:rPr lang="en-US" dirty="0" smtClean="0"/>
              <a:t>Check it into version control and know that whenever you deploy it you</a:t>
            </a:r>
          </a:p>
          <a:p>
            <a:r>
              <a:rPr lang="en-US" dirty="0" smtClean="0"/>
              <a:t>get the same thing.</a:t>
            </a:r>
          </a:p>
          <a:p>
            <a:endParaRPr lang="en-US" dirty="0" smtClean="0"/>
          </a:p>
          <a:p>
            <a:r>
              <a:rPr lang="en-US" dirty="0" smtClean="0"/>
              <a:t>Each resource is distinct. You can update each individually. You can</a:t>
            </a:r>
          </a:p>
          <a:p>
            <a:r>
              <a:rPr lang="en-US" dirty="0" smtClean="0"/>
              <a:t>reuse portions.</a:t>
            </a:r>
          </a:p>
          <a:p>
            <a:endParaRPr lang="en-US" dirty="0" smtClean="0"/>
          </a:p>
          <a:p>
            <a:r>
              <a:rPr lang="en-US" dirty="0" smtClean="0"/>
              <a:t>For example, you can loop in the templates, e.g. give me 100 VMs with</a:t>
            </a:r>
          </a:p>
          <a:p>
            <a:r>
              <a:rPr lang="en-US" dirty="0" smtClean="0"/>
              <a:t>100 </a:t>
            </a:r>
            <a:r>
              <a:rPr lang="en-US" dirty="0" err="1" smtClean="0"/>
              <a:t>Nic</a:t>
            </a:r>
            <a:r>
              <a:rPr lang="en-US" dirty="0" smtClean="0"/>
              <a:t> but only one network and one storage account.</a:t>
            </a:r>
          </a:p>
          <a:p>
            <a:endParaRPr lang="en-US" dirty="0" smtClean="0"/>
          </a:p>
          <a:p>
            <a:r>
              <a:rPr lang="en-US" dirty="0" smtClean="0"/>
              <a:t>Enables easy and fast scale out deployments</a:t>
            </a:r>
          </a:p>
          <a:p>
            <a:endParaRPr lang="en-US" dirty="0" smtClean="0"/>
          </a:p>
          <a:p>
            <a:r>
              <a:rPr lang="en-US" dirty="0" smtClean="0"/>
              <a:t>VMs can use </a:t>
            </a:r>
            <a:r>
              <a:rPr lang="en-US" dirty="0" err="1" smtClean="0"/>
              <a:t>extenstions</a:t>
            </a:r>
            <a:endParaRPr lang="en-US" dirty="0" smtClean="0"/>
          </a:p>
          <a:p>
            <a:endParaRPr lang="en-US" dirty="0" smtClean="0"/>
          </a:p>
          <a:p>
            <a:r>
              <a:rPr lang="en-US" dirty="0" smtClean="0"/>
              <a:t>Same template language will work in Azure Stack (does it today?)</a:t>
            </a:r>
          </a:p>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8/4/2015</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3081875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Templates are written in JSON and can be </a:t>
            </a:r>
            <a:r>
              <a:rPr lang="en-US" dirty="0" err="1" smtClean="0"/>
              <a:t>paramaterized</a:t>
            </a:r>
            <a:r>
              <a:rPr lang="en-US" dirty="0" smtClean="0"/>
              <a:t>. Relationships</a:t>
            </a:r>
          </a:p>
          <a:p>
            <a:r>
              <a:rPr lang="en-US" dirty="0" smtClean="0"/>
              <a:t>between the resources are defined in the template but the ARM</a:t>
            </a:r>
          </a:p>
          <a:p>
            <a:r>
              <a:rPr lang="en-US" dirty="0" smtClean="0"/>
              <a:t>deployment engine will schedule the </a:t>
            </a:r>
            <a:r>
              <a:rPr lang="en-US" dirty="0" err="1" smtClean="0"/>
              <a:t>creattion</a:t>
            </a:r>
            <a:r>
              <a:rPr lang="en-US" dirty="0" smtClean="0"/>
              <a:t> of the resources in the</a:t>
            </a:r>
          </a:p>
          <a:p>
            <a:r>
              <a:rPr lang="en-US" dirty="0" smtClean="0"/>
              <a:t>most efficient way it can. In other words the template author need not</a:t>
            </a:r>
          </a:p>
          <a:p>
            <a:r>
              <a:rPr lang="en-US" dirty="0" smtClean="0"/>
              <a:t>concern themselves with the process of deployment, only with the goal</a:t>
            </a:r>
          </a:p>
          <a:p>
            <a:r>
              <a:rPr lang="en-US" dirty="0" smtClean="0"/>
              <a:t>state of a deployment.</a:t>
            </a:r>
          </a:p>
          <a:p>
            <a:endParaRPr lang="en-US" dirty="0" smtClean="0"/>
          </a:p>
          <a:p>
            <a:r>
              <a:rPr lang="en-US" dirty="0" smtClean="0"/>
              <a:t>[ VM</a:t>
            </a:r>
          </a:p>
          <a:p>
            <a:endParaRPr lang="en-US" dirty="0" smtClean="0"/>
          </a:p>
          <a:p>
            <a:r>
              <a:rPr lang="en-US" dirty="0" smtClean="0"/>
              <a:t>[Network</a:t>
            </a:r>
          </a:p>
          <a:p>
            <a:r>
              <a:rPr lang="en-US" dirty="0" smtClean="0"/>
              <a:t>  [ subnet</a:t>
            </a:r>
          </a:p>
          <a:p>
            <a:endParaRPr lang="en-US" dirty="0" smtClean="0"/>
          </a:p>
          <a:p>
            <a:r>
              <a:rPr lang="en-US" dirty="0" smtClean="0"/>
              <a:t>[NIC</a:t>
            </a:r>
          </a:p>
          <a:p>
            <a:endParaRPr lang="en-US" dirty="0" smtClean="0"/>
          </a:p>
          <a:p>
            <a:r>
              <a:rPr lang="en-US" dirty="0" smtClean="0"/>
              <a:t>[Storage</a:t>
            </a:r>
          </a:p>
          <a:p>
            <a:r>
              <a:rPr lang="en-US" dirty="0" smtClean="0"/>
              <a:t>  [ location</a:t>
            </a:r>
          </a:p>
          <a:p>
            <a:endParaRPr lang="en-US" dirty="0" smtClean="0"/>
          </a:p>
          <a:p>
            <a:r>
              <a:rPr lang="en-US" dirty="0" smtClean="0"/>
              <a:t>[Services</a:t>
            </a:r>
          </a:p>
          <a:p>
            <a:endParaRPr lang="en-US" dirty="0" smtClean="0"/>
          </a:p>
          <a:p>
            <a:r>
              <a:rPr lang="en-US" dirty="0" smtClean="0"/>
              <a:t>[Web sites</a:t>
            </a:r>
          </a:p>
          <a:p>
            <a:endParaRPr lang="en-US" dirty="0"/>
          </a:p>
        </p:txBody>
      </p:sp>
      <p:sp>
        <p:nvSpPr>
          <p:cNvPr id="4" name="Slide Number Placeholder 3"/>
          <p:cNvSpPr>
            <a:spLocks noGrp="1"/>
          </p:cNvSpPr>
          <p:nvPr>
            <p:ph type="sldNum" sz="quarter" idx="10"/>
          </p:nvPr>
        </p:nvSpPr>
        <p:spPr/>
        <p:txBody>
          <a:bodyPr/>
          <a:lstStyle/>
          <a:p>
            <a:fld id="{6E8C67A6-C0E7-47DF-97C2-CA9B11275397}"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9196893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25</a:t>
            </a:fld>
            <a:endParaRPr lang="en-US"/>
          </a:p>
        </p:txBody>
      </p:sp>
    </p:spTree>
    <p:extLst>
      <p:ext uri="{BB962C8B-B14F-4D97-AF65-F5344CB8AC3E}">
        <p14:creationId xmlns:p14="http://schemas.microsoft.com/office/powerpoint/2010/main" val="16908081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26</a:t>
            </a:fld>
            <a:endParaRPr lang="en-US"/>
          </a:p>
        </p:txBody>
      </p:sp>
    </p:spTree>
    <p:extLst>
      <p:ext uri="{BB962C8B-B14F-4D97-AF65-F5344CB8AC3E}">
        <p14:creationId xmlns:p14="http://schemas.microsoft.com/office/powerpoint/2010/main" val="22951994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install CKAN from packages, but it is not</a:t>
            </a:r>
            <a:r>
              <a:rPr lang="en-US" baseline="0" dirty="0" smtClean="0"/>
              <a:t> as simple as we would like</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42</a:t>
            </a:fld>
            <a:endParaRPr lang="en-US"/>
          </a:p>
        </p:txBody>
      </p:sp>
    </p:spTree>
    <p:extLst>
      <p:ext uri="{BB962C8B-B14F-4D97-AF65-F5344CB8AC3E}">
        <p14:creationId xmlns:p14="http://schemas.microsoft.com/office/powerpoint/2010/main" val="3676893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That’s interesting, the CKAN team provide docker containers.</a:t>
            </a:r>
            <a:r>
              <a:rPr lang="en-US" baseline="0" dirty="0" smtClean="0"/>
              <a:t> That’s likely easier but we still require users to create a Docker machine and then deploy the containers correctly (there are three of them).</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43</a:t>
            </a:fld>
            <a:endParaRPr lang="en-US"/>
          </a:p>
        </p:txBody>
      </p:sp>
    </p:spTree>
    <p:extLst>
      <p:ext uri="{BB962C8B-B14F-4D97-AF65-F5344CB8AC3E}">
        <p14:creationId xmlns:p14="http://schemas.microsoft.com/office/powerpoint/2010/main" val="25309497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working with a customer fork the QuickStarts repo. Find a template that is close to what the customer needs and adapt it for their specific case. Deploy it and show it to the customer and be grateful for the QuickStart you gained. But don’t stop there. Issue a pull request so that we can include the new use case in the available templates. Together we can help build a library of QuickStarts that will make each of our jobs easier.”</a:t>
            </a:r>
          </a:p>
          <a:p>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47</a:t>
            </a:fld>
            <a:endParaRPr lang="en-US"/>
          </a:p>
        </p:txBody>
      </p:sp>
    </p:spTree>
    <p:extLst>
      <p:ext uri="{BB962C8B-B14F-4D97-AF65-F5344CB8AC3E}">
        <p14:creationId xmlns:p14="http://schemas.microsoft.com/office/powerpoint/2010/main" val="3131872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Challenges </a:t>
            </a:r>
            <a:r>
              <a:rPr lang="en-US" dirty="0" err="1" smtClean="0"/>
              <a:t>inlude</a:t>
            </a:r>
            <a:r>
              <a:rPr lang="en-US" dirty="0" smtClean="0"/>
              <a:t>:</a:t>
            </a:r>
          </a:p>
          <a:p>
            <a:r>
              <a:rPr lang="en-US" dirty="0" smtClean="0"/>
              <a:t>  * Setting permissions across the </a:t>
            </a:r>
            <a:r>
              <a:rPr lang="en-US" dirty="0" err="1" smtClean="0"/>
              <a:t>collevtion</a:t>
            </a:r>
            <a:endParaRPr lang="en-US" dirty="0" smtClean="0"/>
          </a:p>
          <a:p>
            <a:r>
              <a:rPr lang="en-US" dirty="0" smtClean="0"/>
              <a:t>  * Monitoring the complete application</a:t>
            </a:r>
          </a:p>
          <a:p>
            <a:r>
              <a:rPr lang="en-US" dirty="0" smtClean="0"/>
              <a:t>  * Understand the cost of that set of resources</a:t>
            </a:r>
          </a:p>
          <a:p>
            <a:r>
              <a:rPr lang="en-US" dirty="0" smtClean="0"/>
              <a:t>  * Deploy as a single reliable unit</a:t>
            </a:r>
          </a:p>
          <a:p>
            <a:r>
              <a:rPr lang="en-US" dirty="0" smtClean="0"/>
              <a:t>  * How do we define and manage communication between these different </a:t>
            </a:r>
            <a:r>
              <a:rPr lang="en-US" dirty="0" err="1" smtClean="0"/>
              <a:t>resoutrces</a:t>
            </a:r>
            <a:endParaRPr lang="en-US" dirty="0" smtClean="0"/>
          </a:p>
          <a:p>
            <a:endParaRPr lang="en-US" dirty="0"/>
          </a:p>
        </p:txBody>
      </p:sp>
      <p:sp>
        <p:nvSpPr>
          <p:cNvPr id="4" name="Slide Number Placeholder 3"/>
          <p:cNvSpPr>
            <a:spLocks noGrp="1"/>
          </p:cNvSpPr>
          <p:nvPr>
            <p:ph type="sldNum" sz="quarter" idx="10"/>
          </p:nvPr>
        </p:nvSpPr>
        <p:spPr/>
        <p:txBody>
          <a:bodyPr/>
          <a:lstStyle/>
          <a:p>
            <a:fld id="{6E8C67A6-C0E7-47DF-97C2-CA9B11275397}"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98401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answer is Resource Groups. A resource group is a </a:t>
            </a:r>
            <a:r>
              <a:rPr lang="en-US" dirty="0" err="1" smtClean="0"/>
              <a:t>ccontainer</a:t>
            </a:r>
            <a:r>
              <a:rPr lang="en-US" dirty="0" smtClean="0"/>
              <a:t> of resource that are tightly coupled in a single application environment. They have a common lifecycle. Every resource must exist in a resource group, but a resource group can span multiple regions.</a:t>
            </a:r>
          </a:p>
          <a:p>
            <a:endParaRPr lang="en-US" dirty="0" smtClean="0"/>
          </a:p>
          <a:p>
            <a:r>
              <a:rPr lang="en-US" dirty="0" smtClean="0"/>
              <a:t>Having a Resource Group means that we can collect useful information together in the portal. So </a:t>
            </a:r>
            <a:r>
              <a:rPr lang="en-US" dirty="0" err="1" smtClean="0"/>
              <a:t>montioring</a:t>
            </a:r>
            <a:r>
              <a:rPr lang="en-US" dirty="0" smtClean="0"/>
              <a:t> for all resources in the group are now in one view, as is billing etc.</a:t>
            </a:r>
          </a:p>
          <a:p>
            <a:endParaRPr lang="en-US" dirty="0"/>
          </a:p>
        </p:txBody>
      </p:sp>
      <p:sp>
        <p:nvSpPr>
          <p:cNvPr id="4" name="Slide Number Placeholder 3"/>
          <p:cNvSpPr>
            <a:spLocks noGrp="1"/>
          </p:cNvSpPr>
          <p:nvPr>
            <p:ph type="sldNum" sz="quarter" idx="10"/>
          </p:nvPr>
        </p:nvSpPr>
        <p:spPr/>
        <p:txBody>
          <a:bodyPr/>
          <a:lstStyle/>
          <a:p>
            <a:fld id="{6E8C67A6-C0E7-47DF-97C2-CA9B11275397}"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359963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consider </a:t>
            </a:r>
            <a:r>
              <a:rPr lang="en-US" dirty="0" err="1" smtClean="0"/>
              <a:t>lifecyle</a:t>
            </a:r>
            <a:r>
              <a:rPr lang="en-US" dirty="0" smtClean="0"/>
              <a:t>. The resources in the group are </a:t>
            </a:r>
            <a:r>
              <a:rPr lang="en-US" dirty="0" err="1" smtClean="0"/>
              <a:t>manged</a:t>
            </a:r>
            <a:endParaRPr lang="en-US" dirty="0" smtClean="0"/>
          </a:p>
          <a:p>
            <a:r>
              <a:rPr lang="en-US" dirty="0" smtClean="0"/>
              <a:t>together. They have an identical lifecycle.</a:t>
            </a:r>
          </a:p>
          <a:p>
            <a:endParaRPr lang="en-US" dirty="0" smtClean="0"/>
          </a:p>
          <a:p>
            <a:r>
              <a:rPr lang="en-US" dirty="0" smtClean="0"/>
              <a:t>Secondly consider RBAC. Each resource in a group is managed together.</a:t>
            </a:r>
          </a:p>
          <a:p>
            <a:endParaRPr lang="en-US" dirty="0" smtClean="0"/>
          </a:p>
          <a:p>
            <a:r>
              <a:rPr lang="en-US" dirty="0" smtClean="0"/>
              <a:t>If a resource is shared across multiple applications they will have</a:t>
            </a:r>
          </a:p>
          <a:p>
            <a:r>
              <a:rPr lang="en-US" dirty="0" smtClean="0"/>
              <a:t>different lifecycles and may be managed by different people. They</a:t>
            </a:r>
          </a:p>
          <a:p>
            <a:r>
              <a:rPr lang="en-US" dirty="0" smtClean="0"/>
              <a:t>should then be managed in different groups.</a:t>
            </a:r>
          </a:p>
          <a:p>
            <a:endParaRPr lang="en-US" dirty="0" smtClean="0"/>
          </a:p>
          <a:p>
            <a:r>
              <a:rPr lang="en-US" dirty="0" smtClean="0"/>
              <a:t>It is possible to move a resource to a different group at a later</a:t>
            </a:r>
          </a:p>
          <a:p>
            <a:r>
              <a:rPr lang="en-US" dirty="0" smtClean="0"/>
              <a:t>stage.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E8C67A6-C0E7-47DF-97C2-CA9B11275397}"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200141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following</a:t>
            </a:r>
            <a:r>
              <a:rPr lang="en-US" baseline="0" dirty="0" smtClean="0"/>
              <a:t> hidden slides to see each major step in the demo.</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8</a:t>
            </a:fld>
            <a:endParaRPr lang="en-US"/>
          </a:p>
        </p:txBody>
      </p:sp>
    </p:spTree>
    <p:extLst>
      <p:ext uri="{BB962C8B-B14F-4D97-AF65-F5344CB8AC3E}">
        <p14:creationId xmlns:p14="http://schemas.microsoft.com/office/powerpoint/2010/main" val="2616166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install CKAN from packages, but it is not</a:t>
            </a:r>
            <a:r>
              <a:rPr lang="en-US" baseline="0" dirty="0" smtClean="0"/>
              <a:t> as simple as we would like</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9</a:t>
            </a:fld>
            <a:endParaRPr lang="en-US"/>
          </a:p>
        </p:txBody>
      </p:sp>
    </p:spTree>
    <p:extLst>
      <p:ext uri="{BB962C8B-B14F-4D97-AF65-F5344CB8AC3E}">
        <p14:creationId xmlns:p14="http://schemas.microsoft.com/office/powerpoint/2010/main" val="2969359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That’s interesting, the CKAN team provide docker containers.</a:t>
            </a:r>
            <a:r>
              <a:rPr lang="en-US" baseline="0" dirty="0" smtClean="0"/>
              <a:t> That’s likely easier but we still require users to create a Docker machine and then deploy the containers correctly (there are three of them).</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10</a:t>
            </a:fld>
            <a:endParaRPr lang="en-US"/>
          </a:p>
        </p:txBody>
      </p:sp>
    </p:spTree>
    <p:extLst>
      <p:ext uri="{BB962C8B-B14F-4D97-AF65-F5344CB8AC3E}">
        <p14:creationId xmlns:p14="http://schemas.microsoft.com/office/powerpoint/2010/main" val="4240820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a:t>
            </a:r>
            <a:r>
              <a:rPr lang="en-US" baseline="0" dirty="0" smtClean="0"/>
              <a:t> we can provide an ARM Template to make it all happen for us. We’ll come back to what these templates are and how to create them after this quick demo.</a:t>
            </a:r>
            <a:endParaRPr lang="en-US" dirty="0"/>
          </a:p>
        </p:txBody>
      </p:sp>
      <p:sp>
        <p:nvSpPr>
          <p:cNvPr id="4" name="Slide Number Placeholder 3"/>
          <p:cNvSpPr>
            <a:spLocks noGrp="1"/>
          </p:cNvSpPr>
          <p:nvPr>
            <p:ph type="sldNum" sz="quarter" idx="10"/>
          </p:nvPr>
        </p:nvSpPr>
        <p:spPr/>
        <p:txBody>
          <a:bodyPr/>
          <a:lstStyle/>
          <a:p>
            <a:fld id="{2F6F6871-41B2-45D4-B80F-0B7896F35F3D}" type="slidenum">
              <a:rPr lang="en-US" smtClean="0"/>
              <a:t>11</a:t>
            </a:fld>
            <a:endParaRPr lang="en-US"/>
          </a:p>
        </p:txBody>
      </p:sp>
    </p:spTree>
    <p:extLst>
      <p:ext uri="{BB962C8B-B14F-4D97-AF65-F5344CB8AC3E}">
        <p14:creationId xmlns:p14="http://schemas.microsoft.com/office/powerpoint/2010/main" val="891114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5FA123-B3E3-45B8-90C9-7ABDA5E5139F}"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3924432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5FA123-B3E3-45B8-90C9-7ABDA5E5139F}"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1392136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5FA123-B3E3-45B8-90C9-7ABDA5E5139F}"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1781981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524408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5FA123-B3E3-45B8-90C9-7ABDA5E5139F}"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397300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5FA123-B3E3-45B8-90C9-7ABDA5E5139F}" type="datetimeFigureOut">
              <a:rPr lang="en-US" smtClean="0"/>
              <a:t>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3361104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5FA123-B3E3-45B8-90C9-7ABDA5E5139F}" type="datetimeFigureOut">
              <a:rPr lang="en-US" smtClean="0"/>
              <a:t>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3033801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5FA123-B3E3-45B8-90C9-7ABDA5E5139F}" type="datetimeFigureOut">
              <a:rPr lang="en-US" smtClean="0"/>
              <a:t>8/4/2015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43457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5FA123-B3E3-45B8-90C9-7ABDA5E5139F}" type="datetimeFigureOut">
              <a:rPr lang="en-US" smtClean="0"/>
              <a:t>8/4/2015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2104444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5FA123-B3E3-45B8-90C9-7ABDA5E5139F}" type="datetimeFigureOut">
              <a:rPr lang="en-US" smtClean="0"/>
              <a:t>8/4/2015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3539999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5FA123-B3E3-45B8-90C9-7ABDA5E5139F}" type="datetimeFigureOut">
              <a:rPr lang="en-US" smtClean="0"/>
              <a:t>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2257627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5FA123-B3E3-45B8-90C9-7ABDA5E5139F}" type="datetimeFigureOut">
              <a:rPr lang="en-US" smtClean="0"/>
              <a:t>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0C1B34-7023-488D-8A8E-25502A8193AA}" type="slidenum">
              <a:rPr lang="en-US" smtClean="0"/>
              <a:t>‹#›</a:t>
            </a:fld>
            <a:endParaRPr lang="en-US"/>
          </a:p>
        </p:txBody>
      </p:sp>
    </p:spTree>
    <p:extLst>
      <p:ext uri="{BB962C8B-B14F-4D97-AF65-F5344CB8AC3E}">
        <p14:creationId xmlns:p14="http://schemas.microsoft.com/office/powerpoint/2010/main" val="121563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FA123-B3E3-45B8-90C9-7ABDA5E5139F}" type="datetimeFigureOut">
              <a:rPr lang="en-US" smtClean="0"/>
              <a:t>8/4/2015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0C1B34-7023-488D-8A8E-25502A8193AA}" type="slidenum">
              <a:rPr lang="en-US" smtClean="0"/>
              <a:t>‹#›</a:t>
            </a:fld>
            <a:endParaRPr lang="en-US"/>
          </a:p>
        </p:txBody>
      </p:sp>
    </p:spTree>
    <p:extLst>
      <p:ext uri="{BB962C8B-B14F-4D97-AF65-F5344CB8AC3E}">
        <p14:creationId xmlns:p14="http://schemas.microsoft.com/office/powerpoint/2010/main" val="3530789498"/>
      </p:ext>
    </p:extLst>
  </p:cSld>
  <p:clrMap bg1="dk1" tx1="lt1" bg2="dk2" tx2="lt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docs.ckan.org/en/latest/maintaining/installing/install-using-docker.html"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tmp"/></Relationships>
</file>

<file path=ppt/slides/_rels/slide11.xml.rels><?xml version="1.0" encoding="UTF-8" standalone="yes"?>
<Relationships xmlns="http://schemas.openxmlformats.org/package/2006/relationships"><Relationship Id="rId3" Type="http://schemas.openxmlformats.org/officeDocument/2006/relationships/hyperlink" Target="http://azure.microsoft.com/en-us/documentation/templates/"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6.tmp"/></Relationships>
</file>

<file path=ppt/slides/_rels/slide12.xml.rels><?xml version="1.0" encoding="UTF-8" standalone="yes"?>
<Relationships xmlns="http://schemas.openxmlformats.org/package/2006/relationships"><Relationship Id="rId3" Type="http://schemas.openxmlformats.org/officeDocument/2006/relationships/hyperlink" Target="http://azure.microsoft.com/en-us/documentation/templates/docker-ckan/"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7.tmp"/></Relationships>
</file>

<file path=ppt/slides/_rels/slide13.xml.rels><?xml version="1.0" encoding="UTF-8" standalone="yes"?>
<Relationships xmlns="http://schemas.openxmlformats.org/package/2006/relationships"><Relationship Id="rId3" Type="http://schemas.openxmlformats.org/officeDocument/2006/relationships/hyperlink" Target="https://ms.portal.azure.com/#create/microsoft.template"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8.tmp"/></Relationships>
</file>

<file path=ppt/slides/_rels/slide14.xml.rels><?xml version="1.0" encoding="UTF-8" standalone="yes"?>
<Relationships xmlns="http://schemas.openxmlformats.org/package/2006/relationships"><Relationship Id="rId3" Type="http://schemas.openxmlformats.org/officeDocument/2006/relationships/hyperlink" Target="https://ms.portal.azure.com/#create/microsoft.template"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9.tmp"/></Relationships>
</file>

<file path=ppt/slides/_rels/slide15.xml.rels><?xml version="1.0" encoding="UTF-8" standalone="yes"?>
<Relationships xmlns="http://schemas.openxmlformats.org/package/2006/relationships"><Relationship Id="rId3" Type="http://schemas.openxmlformats.org/officeDocument/2006/relationships/hyperlink" Target="https://ms.portal.azure.com/#create/microsoft.template"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0.tmp"/></Relationships>
</file>

<file path=ppt/slides/_rels/slide16.xml.rels><?xml version="1.0" encoding="UTF-8" standalone="yes"?>
<Relationships xmlns="http://schemas.openxmlformats.org/package/2006/relationships"><Relationship Id="rId3" Type="http://schemas.openxmlformats.org/officeDocument/2006/relationships/hyperlink" Target="https://ms.portal.azure.com/"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1.tmp"/></Relationships>
</file>

<file path=ppt/slides/_rels/slide17.xml.rels><?xml version="1.0" encoding="UTF-8" standalone="yes"?>
<Relationships xmlns="http://schemas.openxmlformats.org/package/2006/relationships"><Relationship Id="rId3" Type="http://schemas.openxmlformats.org/officeDocument/2006/relationships/hyperlink" Target="https://ms.portal.azure.com/#asset/hubsextension/resourcegroups//subscriptions/325e7c34-99fb-4190-aa87-1df746c67705/resourcegroups/mvpofficehours"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2.tmp"/></Relationships>
</file>

<file path=ppt/slides/_rels/slide18.xml.rels><?xml version="1.0" encoding="UTF-8" standalone="yes"?>
<Relationships xmlns="http://schemas.openxmlformats.org/package/2006/relationships"><Relationship Id="rId3" Type="http://schemas.openxmlformats.org/officeDocument/2006/relationships/hyperlink" Target="https://ms.portal.azure.com/#resource/subscriptions/325e7c34-99fb-4190-aa87-1df746c67705/resourcegroups/mvpofficehours/providers/microsoft.compute/virtualmachines/mydockerckanvm"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3.tmp"/></Relationships>
</file>

<file path=ppt/slides/_rels/slide19.xml.rels><?xml version="1.0" encoding="UTF-8" standalone="yes"?>
<Relationships xmlns="http://schemas.openxmlformats.org/package/2006/relationships"><Relationship Id="rId3" Type="http://schemas.openxmlformats.org/officeDocument/2006/relationships/hyperlink" Target="https://ms.portal.azure.com/#resource/subscriptions/325e7c34-99fb-4190-aa87-1df746c67705/resourcegroups/mvpofficehours/providers/microsoft.network/publicipaddresses/mypublicip"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4.tm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mvpofficehours1.eastus.cloudapp.azure.com/"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5.tm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azure.microsoft.com/en-us/documentation/templates/"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17.tmp"/></Relationships>
</file>

<file path=ppt/slides/_rels/slide2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hyperlink" Target="https://github.com/azure/azure-quickstart-templates" TargetMode="Externa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hyperlink" Target="https://github.com/azure/azure-quickstart-templates/tree/master/docker-ckan" TargetMode="Externa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hyperlink" Target="https://github.com/azure/azure-quickstart-templates/blob/master/docker-ckan/azuredeploy.json"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hyperlink" Target="https://www.microsoftvirtualacademy.com/en-US/training-courses/azure-resource-manager-devops-jump-start-8413"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hyperlink" Target="https://github.com/azure/azure-quickstart-templates" TargetMode="Externa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hyperlink" Target="https://github.com/azure/azure-quickstart-templates/tree/master/minecraft-on-ubuntu" TargetMode="Externa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hyperlink" Target="https://ms.portal.azure.com/#create/microsoft.template" TargetMode="Externa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hyperlink" Target="https://github.com/azure/azure-quickstart-templates/blob/master/minecraft-on-ubuntu/azuredeploy.json" TargetMode="Externa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hyperlink" Target="https://github.com/azure/azure-quickstart-templates/blob/master/minecraft-on-ubuntu/install_minecraft.sh" TargetMode="Externa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hyperlink" Target="https://github.com/Azure/azure-quickstart-templates/tree/master/docker-wordpress-mysq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docs.ckan.org/en/latest/maintaining/installing/install-from-package.html#install-the-ckan-package"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hyperlink" Target="http://docs.ckan.org/en/latest/maintaining/installing/install-using-docker.html"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5.tmp"/></Relationships>
</file>

<file path=ppt/slides/_rels/slide44.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hyperlink" Target="https://github.com/azure/azure-quickstart-templates/tree/master/docker-wordpress-mysql" TargetMode="Externa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hyperlink" Target="https://github.com/azure/azure-quickstart-templates/blob/master/docker-wordpress-mysql/azuredeploy.json" TargetMode="Externa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hyperlink" Target="https://github.com/azure/azure-quickstart-templates/blob/master/docker-wordpress-mysql/azuredeploy-parameters.json" TargetMode="Externa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hyperlink" Target="http://azure.microsoft.com/en-us/documentation/templates/" TargetMode="External"/><Relationship Id="rId2" Type="http://schemas.openxmlformats.org/officeDocument/2006/relationships/hyperlink" Target="https://github.com/Azure/azure-quickstart-templates" TargetMode="External"/><Relationship Id="rId1" Type="http://schemas.openxmlformats.org/officeDocument/2006/relationships/slideLayout" Target="../slideLayouts/slideLayout2.xml"/><Relationship Id="rId6" Type="http://schemas.openxmlformats.org/officeDocument/2006/relationships/hyperlink" Target="https://www.microsoftvirtualacademy.com/en-US/training-courses/azure-resource-manager-devops-jump-start-8413" TargetMode="External"/><Relationship Id="rId5" Type="http://schemas.openxmlformats.org/officeDocument/2006/relationships/hyperlink" Target="https://resources.azure.com/" TargetMode="External"/><Relationship Id="rId4" Type="http://schemas.openxmlformats.org/officeDocument/2006/relationships/hyperlink" Target="https://msdn.microsoft.com/en-us/library/azure/dn835138.aspx"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azure.microsoft.com/en-us/documentation/templates/docker-ckan/"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docs.ckan.org/en/latest/maintaining/installing/install-from-package.html#install-the-ckan-package"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ARM Quickstart Templates</a:t>
            </a:r>
            <a:endParaRPr lang="en-US" dirty="0"/>
          </a:p>
        </p:txBody>
      </p:sp>
      <p:sp>
        <p:nvSpPr>
          <p:cNvPr id="3" name="Subtitle 2"/>
          <p:cNvSpPr>
            <a:spLocks noGrp="1"/>
          </p:cNvSpPr>
          <p:nvPr>
            <p:ph type="subTitle" idx="1"/>
          </p:nvPr>
        </p:nvSpPr>
        <p:spPr/>
        <p:txBody>
          <a:bodyPr>
            <a:normAutofit/>
          </a:bodyPr>
          <a:lstStyle/>
          <a:p>
            <a:r>
              <a:rPr lang="en-US" dirty="0" smtClean="0"/>
              <a:t>Ross Gardler</a:t>
            </a:r>
          </a:p>
          <a:p>
            <a:r>
              <a:rPr lang="en-US" dirty="0" smtClean="0"/>
              <a:t>@rgardler</a:t>
            </a:r>
          </a:p>
          <a:p>
            <a:r>
              <a:rPr lang="en-US" dirty="0" smtClean="0"/>
              <a:t>rogardle@microsoft.com</a:t>
            </a:r>
            <a:endParaRPr lang="en-US" dirty="0"/>
          </a:p>
        </p:txBody>
      </p:sp>
    </p:spTree>
    <p:extLst>
      <p:ext uri="{BB962C8B-B14F-4D97-AF65-F5344CB8AC3E}">
        <p14:creationId xmlns:p14="http://schemas.microsoft.com/office/powerpoint/2010/main" val="40704832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Installing CKAN using a Docker image — CKAN 2.5.0a documentation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3350618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Azure Quickstart Templates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126817580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Deploy CKAN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421258066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descr="Parameters - Microsoft Azure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5640898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Custom deployment - Microsoft Azure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26769829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Buy - Microsoft Azure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305097539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Home - Microsoft Azure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3609834639"/>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mvpofficehours - Microsoft Azure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153985215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MyDockerCkanVM - Microsoft Azure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380578655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myPublicIP - Microsoft Azure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105078437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Introduction to ARM</a:t>
            </a:r>
          </a:p>
          <a:p>
            <a:r>
              <a:rPr lang="en-US" dirty="0" smtClean="0"/>
              <a:t>Demo: Deploy an application (CKAN) using an ARM template</a:t>
            </a:r>
          </a:p>
          <a:p>
            <a:r>
              <a:rPr lang="en-US" dirty="0" smtClean="0"/>
              <a:t>Introduction to ARM Templates</a:t>
            </a:r>
          </a:p>
          <a:p>
            <a:r>
              <a:rPr lang="en-US" dirty="0" smtClean="0"/>
              <a:t>What are ARM Quickstart Templates?</a:t>
            </a:r>
          </a:p>
          <a:p>
            <a:r>
              <a:rPr lang="en-US" dirty="0" smtClean="0"/>
              <a:t>Demo: Building the CKAN template</a:t>
            </a:r>
          </a:p>
          <a:p>
            <a:r>
              <a:rPr lang="en-US" dirty="0" smtClean="0"/>
              <a:t>Demo: Building a VM application using a custom script</a:t>
            </a:r>
          </a:p>
          <a:p>
            <a:r>
              <a:rPr lang="en-US" dirty="0" smtClean="0"/>
              <a:t>Call to action: Lets build a community</a:t>
            </a:r>
          </a:p>
        </p:txBody>
      </p:sp>
    </p:spTree>
    <p:extLst>
      <p:ext uri="{BB962C8B-B14F-4D97-AF65-F5344CB8AC3E}">
        <p14:creationId xmlns:p14="http://schemas.microsoft.com/office/powerpoint/2010/main" val="34790602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Welcome - CKAN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76725462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an ARM Template?</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5389332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5" name="Group 4"/>
          <p:cNvGrpSpPr/>
          <p:nvPr/>
        </p:nvGrpSpPr>
        <p:grpSpPr>
          <a:xfrm>
            <a:off x="2106852" y="4214489"/>
            <a:ext cx="1299472" cy="2093425"/>
            <a:chOff x="2188955" y="4283268"/>
            <a:chExt cx="1325717" cy="2135705"/>
          </a:xfrm>
        </p:grpSpPr>
        <p:grpSp>
          <p:nvGrpSpPr>
            <p:cNvPr id="78" name="Group 77"/>
            <p:cNvGrpSpPr/>
            <p:nvPr/>
          </p:nvGrpSpPr>
          <p:grpSpPr>
            <a:xfrm>
              <a:off x="2188955" y="4283268"/>
              <a:ext cx="1325717" cy="2135705"/>
              <a:chOff x="1444680" y="4869171"/>
              <a:chExt cx="701318" cy="1129810"/>
            </a:xfrm>
          </p:grpSpPr>
          <p:sp>
            <p:nvSpPr>
              <p:cNvPr id="85" name="Freeform 84"/>
              <p:cNvSpPr>
                <a:spLocks/>
              </p:cNvSpPr>
              <p:nvPr/>
            </p:nvSpPr>
            <p:spPr bwMode="auto">
              <a:xfrm>
                <a:off x="1834673" y="5091785"/>
                <a:ext cx="282871" cy="177422"/>
              </a:xfrm>
              <a:custGeom>
                <a:avLst/>
                <a:gdLst>
                  <a:gd name="T0" fmla="*/ 203 w 295"/>
                  <a:gd name="T1" fmla="*/ 97 h 184"/>
                  <a:gd name="T2" fmla="*/ 58 w 295"/>
                  <a:gd name="T3" fmla="*/ 7 h 184"/>
                  <a:gd name="T4" fmla="*/ 34 w 295"/>
                  <a:gd name="T5" fmla="*/ 2 h 184"/>
                  <a:gd name="T6" fmla="*/ 10 w 295"/>
                  <a:gd name="T7" fmla="*/ 17 h 184"/>
                  <a:gd name="T8" fmla="*/ 21 w 295"/>
                  <a:gd name="T9" fmla="*/ 65 h 184"/>
                  <a:gd name="T10" fmla="*/ 201 w 295"/>
                  <a:gd name="T11" fmla="*/ 177 h 184"/>
                  <a:gd name="T12" fmla="*/ 229 w 295"/>
                  <a:gd name="T13" fmla="*/ 180 h 184"/>
                  <a:gd name="T14" fmla="*/ 251 w 295"/>
                  <a:gd name="T15" fmla="*/ 161 h 184"/>
                  <a:gd name="T16" fmla="*/ 295 w 295"/>
                  <a:gd name="T17" fmla="*/ 56 h 184"/>
                  <a:gd name="T18" fmla="*/ 233 w 295"/>
                  <a:gd name="T19" fmla="*/ 24 h 184"/>
                  <a:gd name="T20" fmla="*/ 203 w 295"/>
                  <a:gd name="T21" fmla="*/ 9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 h="184">
                    <a:moveTo>
                      <a:pt x="203" y="97"/>
                    </a:moveTo>
                    <a:cubicBezTo>
                      <a:pt x="157" y="68"/>
                      <a:pt x="58" y="7"/>
                      <a:pt x="58" y="7"/>
                    </a:cubicBezTo>
                    <a:cubicBezTo>
                      <a:pt x="50" y="2"/>
                      <a:pt x="42" y="0"/>
                      <a:pt x="34" y="2"/>
                    </a:cubicBezTo>
                    <a:cubicBezTo>
                      <a:pt x="24" y="3"/>
                      <a:pt x="16" y="9"/>
                      <a:pt x="10" y="17"/>
                    </a:cubicBezTo>
                    <a:cubicBezTo>
                      <a:pt x="0" y="33"/>
                      <a:pt x="5" y="55"/>
                      <a:pt x="21" y="65"/>
                    </a:cubicBezTo>
                    <a:cubicBezTo>
                      <a:pt x="201" y="177"/>
                      <a:pt x="201" y="177"/>
                      <a:pt x="201" y="177"/>
                    </a:cubicBezTo>
                    <a:cubicBezTo>
                      <a:pt x="209" y="182"/>
                      <a:pt x="220" y="184"/>
                      <a:pt x="229" y="180"/>
                    </a:cubicBezTo>
                    <a:cubicBezTo>
                      <a:pt x="239" y="177"/>
                      <a:pt x="247" y="170"/>
                      <a:pt x="251" y="161"/>
                    </a:cubicBezTo>
                    <a:cubicBezTo>
                      <a:pt x="295" y="56"/>
                      <a:pt x="295" y="56"/>
                      <a:pt x="295" y="56"/>
                    </a:cubicBezTo>
                    <a:cubicBezTo>
                      <a:pt x="233" y="24"/>
                      <a:pt x="233" y="24"/>
                      <a:pt x="233" y="24"/>
                    </a:cubicBezTo>
                    <a:cubicBezTo>
                      <a:pt x="223" y="49"/>
                      <a:pt x="212" y="77"/>
                      <a:pt x="203" y="9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86" name="Freeform 85"/>
              <p:cNvSpPr>
                <a:spLocks/>
              </p:cNvSpPr>
              <p:nvPr/>
            </p:nvSpPr>
            <p:spPr bwMode="auto">
              <a:xfrm>
                <a:off x="2057287" y="5044919"/>
                <a:ext cx="88711" cy="100427"/>
              </a:xfrm>
              <a:custGeom>
                <a:avLst/>
                <a:gdLst>
                  <a:gd name="T0" fmla="*/ 67 w 93"/>
                  <a:gd name="T1" fmla="*/ 3 h 105"/>
                  <a:gd name="T2" fmla="*/ 48 w 93"/>
                  <a:gd name="T3" fmla="*/ 1 h 105"/>
                  <a:gd name="T4" fmla="*/ 22 w 93"/>
                  <a:gd name="T5" fmla="*/ 21 h 105"/>
                  <a:gd name="T6" fmla="*/ 0 w 93"/>
                  <a:gd name="T7" fmla="*/ 73 h 105"/>
                  <a:gd name="T8" fmla="*/ 62 w 93"/>
                  <a:gd name="T9" fmla="*/ 105 h 105"/>
                  <a:gd name="T10" fmla="*/ 85 w 93"/>
                  <a:gd name="T11" fmla="*/ 48 h 105"/>
                  <a:gd name="T12" fmla="*/ 67 w 93"/>
                  <a:gd name="T13" fmla="*/ 3 h 105"/>
                </a:gdLst>
                <a:ahLst/>
                <a:cxnLst>
                  <a:cxn ang="0">
                    <a:pos x="T0" y="T1"/>
                  </a:cxn>
                  <a:cxn ang="0">
                    <a:pos x="T2" y="T3"/>
                  </a:cxn>
                  <a:cxn ang="0">
                    <a:pos x="T4" y="T5"/>
                  </a:cxn>
                  <a:cxn ang="0">
                    <a:pos x="T6" y="T7"/>
                  </a:cxn>
                  <a:cxn ang="0">
                    <a:pos x="T8" y="T9"/>
                  </a:cxn>
                  <a:cxn ang="0">
                    <a:pos x="T10" y="T11"/>
                  </a:cxn>
                  <a:cxn ang="0">
                    <a:pos x="T12" y="T13"/>
                  </a:cxn>
                </a:cxnLst>
                <a:rect l="0" t="0" r="r" b="b"/>
                <a:pathLst>
                  <a:path w="93" h="105">
                    <a:moveTo>
                      <a:pt x="67" y="3"/>
                    </a:moveTo>
                    <a:cubicBezTo>
                      <a:pt x="61" y="0"/>
                      <a:pt x="54" y="0"/>
                      <a:pt x="48" y="1"/>
                    </a:cubicBezTo>
                    <a:cubicBezTo>
                      <a:pt x="37" y="3"/>
                      <a:pt x="27" y="10"/>
                      <a:pt x="22" y="21"/>
                    </a:cubicBezTo>
                    <a:cubicBezTo>
                      <a:pt x="22" y="21"/>
                      <a:pt x="12" y="45"/>
                      <a:pt x="0" y="73"/>
                    </a:cubicBezTo>
                    <a:cubicBezTo>
                      <a:pt x="62" y="105"/>
                      <a:pt x="62" y="105"/>
                      <a:pt x="62" y="105"/>
                    </a:cubicBezTo>
                    <a:cubicBezTo>
                      <a:pt x="85" y="48"/>
                      <a:pt x="85" y="48"/>
                      <a:pt x="85" y="48"/>
                    </a:cubicBezTo>
                    <a:cubicBezTo>
                      <a:pt x="93" y="30"/>
                      <a:pt x="84" y="10"/>
                      <a:pt x="67" y="3"/>
                    </a:cubicBezTo>
                    <a:close/>
                  </a:path>
                </a:pathLst>
              </a:custGeom>
              <a:solidFill>
                <a:srgbClr val="DCE5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87" name="Oval 86"/>
              <p:cNvSpPr>
                <a:spLocks noChangeArrowheads="1"/>
              </p:cNvSpPr>
              <p:nvPr/>
            </p:nvSpPr>
            <p:spPr bwMode="auto">
              <a:xfrm>
                <a:off x="1672316" y="4875866"/>
                <a:ext cx="197507" cy="197507"/>
              </a:xfrm>
              <a:prstGeom prst="ellipse">
                <a:avLst/>
              </a:prstGeom>
              <a:solidFill>
                <a:srgbClr val="DCE5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88" name="Freeform 87"/>
              <p:cNvSpPr>
                <a:spLocks/>
              </p:cNvSpPr>
              <p:nvPr/>
            </p:nvSpPr>
            <p:spPr bwMode="auto">
              <a:xfrm>
                <a:off x="1757679" y="5443282"/>
                <a:ext cx="170727" cy="555699"/>
              </a:xfrm>
              <a:custGeom>
                <a:avLst/>
                <a:gdLst>
                  <a:gd name="T0" fmla="*/ 177 w 177"/>
                  <a:gd name="T1" fmla="*/ 580 h 580"/>
                  <a:gd name="T2" fmla="*/ 62 w 177"/>
                  <a:gd name="T3" fmla="*/ 580 h 580"/>
                  <a:gd name="T4" fmla="*/ 0 w 177"/>
                  <a:gd name="T5" fmla="*/ 21 h 580"/>
                  <a:gd name="T6" fmla="*/ 143 w 177"/>
                  <a:gd name="T7" fmla="*/ 0 h 580"/>
                  <a:gd name="T8" fmla="*/ 177 w 177"/>
                  <a:gd name="T9" fmla="*/ 580 h 580"/>
                </a:gdLst>
                <a:ahLst/>
                <a:cxnLst>
                  <a:cxn ang="0">
                    <a:pos x="T0" y="T1"/>
                  </a:cxn>
                  <a:cxn ang="0">
                    <a:pos x="T2" y="T3"/>
                  </a:cxn>
                  <a:cxn ang="0">
                    <a:pos x="T4" y="T5"/>
                  </a:cxn>
                  <a:cxn ang="0">
                    <a:pos x="T6" y="T7"/>
                  </a:cxn>
                  <a:cxn ang="0">
                    <a:pos x="T8" y="T9"/>
                  </a:cxn>
                </a:cxnLst>
                <a:rect l="0" t="0" r="r" b="b"/>
                <a:pathLst>
                  <a:path w="177" h="580">
                    <a:moveTo>
                      <a:pt x="177" y="580"/>
                    </a:moveTo>
                    <a:cubicBezTo>
                      <a:pt x="62" y="580"/>
                      <a:pt x="62" y="580"/>
                      <a:pt x="62" y="580"/>
                    </a:cubicBezTo>
                    <a:cubicBezTo>
                      <a:pt x="62" y="339"/>
                      <a:pt x="0" y="22"/>
                      <a:pt x="0" y="21"/>
                    </a:cubicBezTo>
                    <a:cubicBezTo>
                      <a:pt x="143" y="0"/>
                      <a:pt x="143" y="0"/>
                      <a:pt x="143" y="0"/>
                    </a:cubicBezTo>
                    <a:cubicBezTo>
                      <a:pt x="144" y="8"/>
                      <a:pt x="177" y="328"/>
                      <a:pt x="177" y="5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89" name="Freeform 88"/>
              <p:cNvSpPr>
                <a:spLocks/>
              </p:cNvSpPr>
              <p:nvPr/>
            </p:nvSpPr>
            <p:spPr bwMode="auto">
              <a:xfrm>
                <a:off x="1635492" y="5453324"/>
                <a:ext cx="137251" cy="542308"/>
              </a:xfrm>
              <a:custGeom>
                <a:avLst/>
                <a:gdLst>
                  <a:gd name="T0" fmla="*/ 82 w 82"/>
                  <a:gd name="T1" fmla="*/ 0 h 324"/>
                  <a:gd name="T2" fmla="*/ 66 w 82"/>
                  <a:gd name="T3" fmla="*/ 324 h 324"/>
                  <a:gd name="T4" fmla="*/ 0 w 82"/>
                  <a:gd name="T5" fmla="*/ 324 h 324"/>
                  <a:gd name="T6" fmla="*/ 0 w 82"/>
                  <a:gd name="T7" fmla="*/ 0 h 324"/>
                  <a:gd name="T8" fmla="*/ 82 w 82"/>
                  <a:gd name="T9" fmla="*/ 0 h 324"/>
                </a:gdLst>
                <a:ahLst/>
                <a:cxnLst>
                  <a:cxn ang="0">
                    <a:pos x="T0" y="T1"/>
                  </a:cxn>
                  <a:cxn ang="0">
                    <a:pos x="T2" y="T3"/>
                  </a:cxn>
                  <a:cxn ang="0">
                    <a:pos x="T4" y="T5"/>
                  </a:cxn>
                  <a:cxn ang="0">
                    <a:pos x="T6" y="T7"/>
                  </a:cxn>
                  <a:cxn ang="0">
                    <a:pos x="T8" y="T9"/>
                  </a:cxn>
                </a:cxnLst>
                <a:rect l="0" t="0" r="r" b="b"/>
                <a:pathLst>
                  <a:path w="82" h="324">
                    <a:moveTo>
                      <a:pt x="82" y="0"/>
                    </a:moveTo>
                    <a:lnTo>
                      <a:pt x="66" y="324"/>
                    </a:lnTo>
                    <a:lnTo>
                      <a:pt x="0" y="324"/>
                    </a:lnTo>
                    <a:lnTo>
                      <a:pt x="0" y="0"/>
                    </a:lnTo>
                    <a:lnTo>
                      <a:pt x="8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90" name="Freeform 89"/>
              <p:cNvSpPr>
                <a:spLocks/>
              </p:cNvSpPr>
              <p:nvPr/>
            </p:nvSpPr>
            <p:spPr bwMode="auto">
              <a:xfrm>
                <a:off x="1635492" y="5453324"/>
                <a:ext cx="137251" cy="542308"/>
              </a:xfrm>
              <a:custGeom>
                <a:avLst/>
                <a:gdLst>
                  <a:gd name="T0" fmla="*/ 82 w 82"/>
                  <a:gd name="T1" fmla="*/ 0 h 324"/>
                  <a:gd name="T2" fmla="*/ 66 w 82"/>
                  <a:gd name="T3" fmla="*/ 324 h 324"/>
                  <a:gd name="T4" fmla="*/ 0 w 82"/>
                  <a:gd name="T5" fmla="*/ 324 h 324"/>
                  <a:gd name="T6" fmla="*/ 0 w 82"/>
                  <a:gd name="T7" fmla="*/ 0 h 324"/>
                  <a:gd name="T8" fmla="*/ 82 w 82"/>
                  <a:gd name="T9" fmla="*/ 0 h 324"/>
                </a:gdLst>
                <a:ahLst/>
                <a:cxnLst>
                  <a:cxn ang="0">
                    <a:pos x="T0" y="T1"/>
                  </a:cxn>
                  <a:cxn ang="0">
                    <a:pos x="T2" y="T3"/>
                  </a:cxn>
                  <a:cxn ang="0">
                    <a:pos x="T4" y="T5"/>
                  </a:cxn>
                  <a:cxn ang="0">
                    <a:pos x="T6" y="T7"/>
                  </a:cxn>
                  <a:cxn ang="0">
                    <a:pos x="T8" y="T9"/>
                  </a:cxn>
                </a:cxnLst>
                <a:rect l="0" t="0" r="r" b="b"/>
                <a:pathLst>
                  <a:path w="82" h="324">
                    <a:moveTo>
                      <a:pt x="82" y="0"/>
                    </a:moveTo>
                    <a:lnTo>
                      <a:pt x="66" y="324"/>
                    </a:lnTo>
                    <a:lnTo>
                      <a:pt x="0" y="324"/>
                    </a:lnTo>
                    <a:lnTo>
                      <a:pt x="0" y="0"/>
                    </a:lnTo>
                    <a:lnTo>
                      <a:pt x="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92" name="Freeform 91"/>
              <p:cNvSpPr>
                <a:spLocks/>
              </p:cNvSpPr>
              <p:nvPr/>
            </p:nvSpPr>
            <p:spPr bwMode="auto">
              <a:xfrm>
                <a:off x="1704118" y="5088438"/>
                <a:ext cx="118839" cy="75321"/>
              </a:xfrm>
              <a:custGeom>
                <a:avLst/>
                <a:gdLst>
                  <a:gd name="T0" fmla="*/ 0 w 124"/>
                  <a:gd name="T1" fmla="*/ 0 h 79"/>
                  <a:gd name="T2" fmla="*/ 63 w 124"/>
                  <a:gd name="T3" fmla="*/ 26 h 79"/>
                  <a:gd name="T4" fmla="*/ 124 w 124"/>
                  <a:gd name="T5" fmla="*/ 2 h 79"/>
                  <a:gd name="T6" fmla="*/ 124 w 124"/>
                  <a:gd name="T7" fmla="*/ 26 h 79"/>
                  <a:gd name="T8" fmla="*/ 62 w 124"/>
                  <a:gd name="T9" fmla="*/ 79 h 79"/>
                  <a:gd name="T10" fmla="*/ 0 w 124"/>
                  <a:gd name="T11" fmla="*/ 31 h 79"/>
                  <a:gd name="T12" fmla="*/ 0 w 124"/>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124" h="79">
                    <a:moveTo>
                      <a:pt x="0" y="0"/>
                    </a:moveTo>
                    <a:cubicBezTo>
                      <a:pt x="16" y="16"/>
                      <a:pt x="38" y="26"/>
                      <a:pt x="63" y="26"/>
                    </a:cubicBezTo>
                    <a:cubicBezTo>
                      <a:pt x="86" y="26"/>
                      <a:pt x="108" y="17"/>
                      <a:pt x="124" y="2"/>
                    </a:cubicBezTo>
                    <a:cubicBezTo>
                      <a:pt x="124" y="26"/>
                      <a:pt x="124" y="26"/>
                      <a:pt x="124" y="26"/>
                    </a:cubicBezTo>
                    <a:cubicBezTo>
                      <a:pt x="62" y="79"/>
                      <a:pt x="62" y="79"/>
                      <a:pt x="62" y="79"/>
                    </a:cubicBezTo>
                    <a:cubicBezTo>
                      <a:pt x="0" y="31"/>
                      <a:pt x="0" y="31"/>
                      <a:pt x="0" y="3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125" name="Freeform 124"/>
              <p:cNvSpPr>
                <a:spLocks/>
              </p:cNvSpPr>
              <p:nvPr/>
            </p:nvSpPr>
            <p:spPr bwMode="auto">
              <a:xfrm>
                <a:off x="1628797" y="5086764"/>
                <a:ext cx="272828" cy="423469"/>
              </a:xfrm>
              <a:custGeom>
                <a:avLst/>
                <a:gdLst>
                  <a:gd name="T0" fmla="*/ 79 w 285"/>
                  <a:gd name="T1" fmla="*/ 0 h 443"/>
                  <a:gd name="T2" fmla="*/ 22 w 285"/>
                  <a:gd name="T3" fmla="*/ 10 h 443"/>
                  <a:gd name="T4" fmla="*/ 9 w 285"/>
                  <a:gd name="T5" fmla="*/ 31 h 443"/>
                  <a:gd name="T6" fmla="*/ 0 w 285"/>
                  <a:gd name="T7" fmla="*/ 443 h 443"/>
                  <a:gd name="T8" fmla="*/ 285 w 285"/>
                  <a:gd name="T9" fmla="*/ 422 h 443"/>
                  <a:gd name="T10" fmla="*/ 275 w 285"/>
                  <a:gd name="T11" fmla="*/ 31 h 443"/>
                  <a:gd name="T12" fmla="*/ 263 w 285"/>
                  <a:gd name="T13" fmla="*/ 10 h 443"/>
                  <a:gd name="T14" fmla="*/ 205 w 285"/>
                  <a:gd name="T15" fmla="*/ 0 h 443"/>
                  <a:gd name="T16" fmla="*/ 142 w 285"/>
                  <a:gd name="T17" fmla="*/ 59 h 443"/>
                  <a:gd name="T18" fmla="*/ 79 w 285"/>
                  <a:gd name="T19"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443">
                    <a:moveTo>
                      <a:pt x="79" y="0"/>
                    </a:moveTo>
                    <a:cubicBezTo>
                      <a:pt x="22" y="10"/>
                      <a:pt x="22" y="10"/>
                      <a:pt x="22" y="10"/>
                    </a:cubicBezTo>
                    <a:cubicBezTo>
                      <a:pt x="10" y="10"/>
                      <a:pt x="9" y="19"/>
                      <a:pt x="9" y="31"/>
                    </a:cubicBezTo>
                    <a:cubicBezTo>
                      <a:pt x="0" y="443"/>
                      <a:pt x="0" y="443"/>
                      <a:pt x="0" y="443"/>
                    </a:cubicBezTo>
                    <a:cubicBezTo>
                      <a:pt x="285" y="422"/>
                      <a:pt x="285" y="422"/>
                      <a:pt x="285" y="422"/>
                    </a:cubicBezTo>
                    <a:cubicBezTo>
                      <a:pt x="275" y="31"/>
                      <a:pt x="275" y="31"/>
                      <a:pt x="275" y="31"/>
                    </a:cubicBezTo>
                    <a:cubicBezTo>
                      <a:pt x="275" y="19"/>
                      <a:pt x="275" y="10"/>
                      <a:pt x="263" y="10"/>
                    </a:cubicBezTo>
                    <a:cubicBezTo>
                      <a:pt x="205" y="0"/>
                      <a:pt x="205" y="0"/>
                      <a:pt x="205" y="0"/>
                    </a:cubicBezTo>
                    <a:cubicBezTo>
                      <a:pt x="142" y="59"/>
                      <a:pt x="142" y="59"/>
                      <a:pt x="142" y="59"/>
                    </a:cubicBezTo>
                    <a:cubicBezTo>
                      <a:pt x="79" y="0"/>
                      <a:pt x="79" y="0"/>
                      <a:pt x="79"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89630" rIns="0" bIns="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lgn="ctr"/>
                <a:endParaRPr lang="en-US" sz="784" b="1" dirty="0">
                  <a:solidFill>
                    <a:srgbClr val="FFFFFF"/>
                  </a:solidFill>
                </a:endParaRPr>
              </a:p>
            </p:txBody>
          </p:sp>
          <p:sp>
            <p:nvSpPr>
              <p:cNvPr id="126" name="Freeform 125"/>
              <p:cNvSpPr>
                <a:spLocks/>
              </p:cNvSpPr>
              <p:nvPr/>
            </p:nvSpPr>
            <p:spPr bwMode="auto">
              <a:xfrm>
                <a:off x="1444680" y="5091785"/>
                <a:ext cx="246047" cy="251069"/>
              </a:xfrm>
              <a:custGeom>
                <a:avLst/>
                <a:gdLst>
                  <a:gd name="T0" fmla="*/ 97 w 257"/>
                  <a:gd name="T1" fmla="*/ 165 h 262"/>
                  <a:gd name="T2" fmla="*/ 238 w 257"/>
                  <a:gd name="T3" fmla="*/ 67 h 262"/>
                  <a:gd name="T4" fmla="*/ 247 w 257"/>
                  <a:gd name="T5" fmla="*/ 19 h 262"/>
                  <a:gd name="T6" fmla="*/ 199 w 257"/>
                  <a:gd name="T7" fmla="*/ 10 h 262"/>
                  <a:gd name="T8" fmla="*/ 15 w 257"/>
                  <a:gd name="T9" fmla="*/ 138 h 262"/>
                  <a:gd name="T10" fmla="*/ 0 w 257"/>
                  <a:gd name="T11" fmla="*/ 167 h 262"/>
                  <a:gd name="T12" fmla="*/ 16 w 257"/>
                  <a:gd name="T13" fmla="*/ 195 h 262"/>
                  <a:gd name="T14" fmla="*/ 124 w 257"/>
                  <a:gd name="T15" fmla="*/ 262 h 262"/>
                  <a:gd name="T16" fmla="*/ 167 w 257"/>
                  <a:gd name="T17" fmla="*/ 208 h 262"/>
                  <a:gd name="T18" fmla="*/ 97 w 257"/>
                  <a:gd name="T19" fmla="*/ 165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62">
                    <a:moveTo>
                      <a:pt x="97" y="165"/>
                    </a:moveTo>
                    <a:cubicBezTo>
                      <a:pt x="147" y="130"/>
                      <a:pt x="238" y="67"/>
                      <a:pt x="238" y="67"/>
                    </a:cubicBezTo>
                    <a:cubicBezTo>
                      <a:pt x="254" y="56"/>
                      <a:pt x="257" y="35"/>
                      <a:pt x="247" y="19"/>
                    </a:cubicBezTo>
                    <a:cubicBezTo>
                      <a:pt x="236" y="4"/>
                      <a:pt x="215" y="0"/>
                      <a:pt x="199" y="10"/>
                    </a:cubicBezTo>
                    <a:cubicBezTo>
                      <a:pt x="15" y="138"/>
                      <a:pt x="15" y="138"/>
                      <a:pt x="15" y="138"/>
                    </a:cubicBezTo>
                    <a:cubicBezTo>
                      <a:pt x="5" y="145"/>
                      <a:pt x="0" y="156"/>
                      <a:pt x="0" y="167"/>
                    </a:cubicBezTo>
                    <a:cubicBezTo>
                      <a:pt x="0" y="179"/>
                      <a:pt x="6" y="189"/>
                      <a:pt x="16" y="195"/>
                    </a:cubicBezTo>
                    <a:cubicBezTo>
                      <a:pt x="124" y="262"/>
                      <a:pt x="124" y="262"/>
                      <a:pt x="124" y="262"/>
                    </a:cubicBezTo>
                    <a:cubicBezTo>
                      <a:pt x="167" y="208"/>
                      <a:pt x="167" y="208"/>
                      <a:pt x="167" y="208"/>
                    </a:cubicBezTo>
                    <a:cubicBezTo>
                      <a:pt x="146" y="194"/>
                      <a:pt x="119" y="178"/>
                      <a:pt x="97" y="16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127" name="Freeform 126"/>
              <p:cNvSpPr>
                <a:spLocks/>
              </p:cNvSpPr>
              <p:nvPr/>
            </p:nvSpPr>
            <p:spPr bwMode="auto">
              <a:xfrm>
                <a:off x="1563519" y="5290967"/>
                <a:ext cx="100427" cy="88711"/>
              </a:xfrm>
              <a:custGeom>
                <a:avLst/>
                <a:gdLst>
                  <a:gd name="T0" fmla="*/ 95 w 105"/>
                  <a:gd name="T1" fmla="*/ 72 h 93"/>
                  <a:gd name="T2" fmla="*/ 84 w 105"/>
                  <a:gd name="T3" fmla="*/ 25 h 93"/>
                  <a:gd name="T4" fmla="*/ 43 w 105"/>
                  <a:gd name="T5" fmla="*/ 0 h 93"/>
                  <a:gd name="T6" fmla="*/ 0 w 105"/>
                  <a:gd name="T7" fmla="*/ 54 h 93"/>
                  <a:gd name="T8" fmla="*/ 48 w 105"/>
                  <a:gd name="T9" fmla="*/ 83 h 93"/>
                  <a:gd name="T10" fmla="*/ 95 w 105"/>
                  <a:gd name="T11" fmla="*/ 72 h 93"/>
                </a:gdLst>
                <a:ahLst/>
                <a:cxnLst>
                  <a:cxn ang="0">
                    <a:pos x="T0" y="T1"/>
                  </a:cxn>
                  <a:cxn ang="0">
                    <a:pos x="T2" y="T3"/>
                  </a:cxn>
                  <a:cxn ang="0">
                    <a:pos x="T4" y="T5"/>
                  </a:cxn>
                  <a:cxn ang="0">
                    <a:pos x="T6" y="T7"/>
                  </a:cxn>
                  <a:cxn ang="0">
                    <a:pos x="T8" y="T9"/>
                  </a:cxn>
                  <a:cxn ang="0">
                    <a:pos x="T10" y="T11"/>
                  </a:cxn>
                </a:cxnLst>
                <a:rect l="0" t="0" r="r" b="b"/>
                <a:pathLst>
                  <a:path w="105" h="93">
                    <a:moveTo>
                      <a:pt x="95" y="72"/>
                    </a:moveTo>
                    <a:cubicBezTo>
                      <a:pt x="105" y="56"/>
                      <a:pt x="100" y="35"/>
                      <a:pt x="84" y="25"/>
                    </a:cubicBezTo>
                    <a:cubicBezTo>
                      <a:pt x="84" y="25"/>
                      <a:pt x="67" y="14"/>
                      <a:pt x="43" y="0"/>
                    </a:cubicBezTo>
                    <a:cubicBezTo>
                      <a:pt x="0" y="54"/>
                      <a:pt x="0" y="54"/>
                      <a:pt x="0" y="54"/>
                    </a:cubicBezTo>
                    <a:cubicBezTo>
                      <a:pt x="48" y="83"/>
                      <a:pt x="48" y="83"/>
                      <a:pt x="48" y="83"/>
                    </a:cubicBezTo>
                    <a:cubicBezTo>
                      <a:pt x="64" y="93"/>
                      <a:pt x="85" y="88"/>
                      <a:pt x="95" y="72"/>
                    </a:cubicBezTo>
                    <a:close/>
                  </a:path>
                </a:pathLst>
              </a:custGeom>
              <a:solidFill>
                <a:srgbClr val="DCE5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sp>
            <p:nvSpPr>
              <p:cNvPr id="128" name="Freeform 127"/>
              <p:cNvSpPr>
                <a:spLocks/>
              </p:cNvSpPr>
              <p:nvPr/>
            </p:nvSpPr>
            <p:spPr bwMode="auto">
              <a:xfrm>
                <a:off x="1663947" y="4869171"/>
                <a:ext cx="210898" cy="175748"/>
              </a:xfrm>
              <a:custGeom>
                <a:avLst/>
                <a:gdLst>
                  <a:gd name="T0" fmla="*/ 105 w 220"/>
                  <a:gd name="T1" fmla="*/ 0 h 182"/>
                  <a:gd name="T2" fmla="*/ 110 w 220"/>
                  <a:gd name="T3" fmla="*/ 5 h 182"/>
                  <a:gd name="T4" fmla="*/ 116 w 220"/>
                  <a:gd name="T5" fmla="*/ 0 h 182"/>
                  <a:gd name="T6" fmla="*/ 220 w 220"/>
                  <a:gd name="T7" fmla="*/ 104 h 182"/>
                  <a:gd name="T8" fmla="*/ 192 w 220"/>
                  <a:gd name="T9" fmla="*/ 182 h 182"/>
                  <a:gd name="T10" fmla="*/ 192 w 220"/>
                  <a:gd name="T11" fmla="*/ 73 h 182"/>
                  <a:gd name="T12" fmla="*/ 190 w 220"/>
                  <a:gd name="T13" fmla="*/ 73 h 182"/>
                  <a:gd name="T14" fmla="*/ 31 w 220"/>
                  <a:gd name="T15" fmla="*/ 73 h 182"/>
                  <a:gd name="T16" fmla="*/ 29 w 220"/>
                  <a:gd name="T17" fmla="*/ 73 h 182"/>
                  <a:gd name="T18" fmla="*/ 29 w 220"/>
                  <a:gd name="T19" fmla="*/ 182 h 182"/>
                  <a:gd name="T20" fmla="*/ 0 w 220"/>
                  <a:gd name="T21" fmla="*/ 104 h 182"/>
                  <a:gd name="T22" fmla="*/ 105 w 220"/>
                  <a:gd name="T23"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0" h="182">
                    <a:moveTo>
                      <a:pt x="105" y="0"/>
                    </a:moveTo>
                    <a:cubicBezTo>
                      <a:pt x="110" y="5"/>
                      <a:pt x="110" y="5"/>
                      <a:pt x="110" y="5"/>
                    </a:cubicBezTo>
                    <a:cubicBezTo>
                      <a:pt x="116" y="0"/>
                      <a:pt x="116" y="0"/>
                      <a:pt x="116" y="0"/>
                    </a:cubicBezTo>
                    <a:cubicBezTo>
                      <a:pt x="179" y="0"/>
                      <a:pt x="220" y="49"/>
                      <a:pt x="220" y="104"/>
                    </a:cubicBezTo>
                    <a:cubicBezTo>
                      <a:pt x="220" y="159"/>
                      <a:pt x="192" y="182"/>
                      <a:pt x="192" y="182"/>
                    </a:cubicBezTo>
                    <a:cubicBezTo>
                      <a:pt x="192" y="73"/>
                      <a:pt x="192" y="73"/>
                      <a:pt x="192" y="73"/>
                    </a:cubicBezTo>
                    <a:cubicBezTo>
                      <a:pt x="190" y="73"/>
                      <a:pt x="190" y="73"/>
                      <a:pt x="190" y="73"/>
                    </a:cubicBezTo>
                    <a:cubicBezTo>
                      <a:pt x="31" y="73"/>
                      <a:pt x="31" y="73"/>
                      <a:pt x="31" y="73"/>
                    </a:cubicBezTo>
                    <a:cubicBezTo>
                      <a:pt x="29" y="73"/>
                      <a:pt x="29" y="73"/>
                      <a:pt x="29" y="73"/>
                    </a:cubicBezTo>
                    <a:cubicBezTo>
                      <a:pt x="29" y="182"/>
                      <a:pt x="29" y="182"/>
                      <a:pt x="29" y="182"/>
                    </a:cubicBezTo>
                    <a:cubicBezTo>
                      <a:pt x="29" y="182"/>
                      <a:pt x="0" y="159"/>
                      <a:pt x="0" y="104"/>
                    </a:cubicBezTo>
                    <a:cubicBezTo>
                      <a:pt x="0" y="49"/>
                      <a:pt x="42" y="0"/>
                      <a:pt x="105" y="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sz="1765">
                  <a:solidFill>
                    <a:srgbClr val="FFFFFF"/>
                  </a:solidFill>
                </a:endParaRPr>
              </a:p>
            </p:txBody>
          </p:sp>
        </p:grpSp>
        <p:sp>
          <p:nvSpPr>
            <p:cNvPr id="4" name="TextBox 3"/>
            <p:cNvSpPr txBox="1"/>
            <p:nvPr/>
          </p:nvSpPr>
          <p:spPr>
            <a:xfrm>
              <a:off x="2708215" y="4906400"/>
              <a:ext cx="155362" cy="221431"/>
            </a:xfrm>
            <a:prstGeom prst="rect">
              <a:avLst/>
            </a:prstGeom>
            <a:noFill/>
          </p:spPr>
          <p:txBody>
            <a:bodyPr wrap="none" lIns="0" tIns="0" rIns="0" bIns="0" rtlCol="0">
              <a:spAutoFit/>
            </a:bodyPr>
            <a:lstStyle/>
            <a:p>
              <a:pPr defTabSz="914192">
                <a:lnSpc>
                  <a:spcPct val="90000"/>
                </a:lnSpc>
                <a:spcAft>
                  <a:spcPts val="588"/>
                </a:spcAft>
              </a:pPr>
              <a:r>
                <a:rPr lang="en-US" sz="1567" b="1" dirty="0">
                  <a:gradFill>
                    <a:gsLst>
                      <a:gs pos="2917">
                        <a:srgbClr val="FFFFFF"/>
                      </a:gs>
                      <a:gs pos="30000">
                        <a:srgbClr val="FFFFFF"/>
                      </a:gs>
                    </a:gsLst>
                    <a:lin ang="5400000" scaled="0"/>
                  </a:gradFill>
                </a:rPr>
                <a:t>IT</a:t>
              </a:r>
            </a:p>
          </p:txBody>
        </p:sp>
      </p:grpSp>
      <p:sp>
        <p:nvSpPr>
          <p:cNvPr id="7" name="Rounded Rectangle 6"/>
          <p:cNvSpPr/>
          <p:nvPr/>
        </p:nvSpPr>
        <p:spPr bwMode="auto">
          <a:xfrm>
            <a:off x="5178430" y="1568203"/>
            <a:ext cx="2099013" cy="1561345"/>
          </a:xfrm>
          <a:prstGeom prst="roundRect">
            <a:avLst>
              <a:gd name="adj" fmla="val 5175"/>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r>
              <a:rPr lang="en-US" sz="1567" dirty="0">
                <a:gradFill>
                  <a:gsLst>
                    <a:gs pos="0">
                      <a:srgbClr val="FFFFFF"/>
                    </a:gs>
                    <a:gs pos="100000">
                      <a:srgbClr val="FFFFFF"/>
                    </a:gs>
                  </a:gsLst>
                  <a:lin ang="5400000" scaled="0"/>
                </a:gradFill>
                <a:ea typeface="Segoe UI" pitchFamily="34" charset="0"/>
                <a:cs typeface="Segoe UI" pitchFamily="34" charset="0"/>
              </a:rPr>
              <a:t>DEV</a:t>
            </a:r>
          </a:p>
        </p:txBody>
      </p:sp>
      <p:sp>
        <p:nvSpPr>
          <p:cNvPr id="2" name="Title 1"/>
          <p:cNvSpPr>
            <a:spLocks noGrp="1"/>
          </p:cNvSpPr>
          <p:nvPr>
            <p:ph type="title"/>
          </p:nvPr>
        </p:nvSpPr>
        <p:spPr/>
        <p:txBody>
          <a:bodyPr/>
          <a:lstStyle/>
          <a:p>
            <a:r>
              <a:rPr lang="en-US" dirty="0" smtClean="0"/>
              <a:t>Infrastructure </a:t>
            </a:r>
            <a:r>
              <a:rPr lang="en-US" dirty="0"/>
              <a:t>&amp; </a:t>
            </a:r>
            <a:r>
              <a:rPr lang="en-US" dirty="0" smtClean="0"/>
              <a:t>Configuration </a:t>
            </a:r>
            <a:r>
              <a:rPr lang="en-US" dirty="0"/>
              <a:t>as Code</a:t>
            </a:r>
          </a:p>
        </p:txBody>
      </p:sp>
      <p:sp>
        <p:nvSpPr>
          <p:cNvPr id="37" name="TextBox 36"/>
          <p:cNvSpPr txBox="1"/>
          <p:nvPr/>
        </p:nvSpPr>
        <p:spPr>
          <a:xfrm>
            <a:off x="7743159" y="1841089"/>
            <a:ext cx="3908561" cy="1731742"/>
          </a:xfrm>
          <a:prstGeom prst="rect">
            <a:avLst/>
          </a:prstGeom>
          <a:noFill/>
        </p:spPr>
        <p:txBody>
          <a:bodyPr wrap="none" lIns="179259" tIns="143407" rIns="179259" bIns="143407" rtlCol="0">
            <a:spAutoFit/>
          </a:bodyPr>
          <a:lstStyle/>
          <a:p>
            <a:pPr defTabSz="914192">
              <a:lnSpc>
                <a:spcPct val="90000"/>
              </a:lnSpc>
              <a:spcAft>
                <a:spcPts val="1175"/>
              </a:spcAft>
              <a:buSzPct val="90000"/>
            </a:pPr>
            <a:r>
              <a:rPr lang="en-US" sz="3528" dirty="0">
                <a:gradFill>
                  <a:gsLst>
                    <a:gs pos="100000">
                      <a:srgbClr val="00BCF2"/>
                    </a:gs>
                    <a:gs pos="0">
                      <a:srgbClr val="00BCF2"/>
                    </a:gs>
                  </a:gsLst>
                  <a:lin ang="5400000" scaled="0"/>
                </a:gradFill>
                <a:latin typeface="Segoe UI Light"/>
              </a:rPr>
              <a:t>Value</a:t>
            </a:r>
          </a:p>
          <a:p>
            <a:pPr marL="284735" indent="-284735" defTabSz="914192">
              <a:lnSpc>
                <a:spcPct val="90000"/>
              </a:lnSpc>
              <a:spcAft>
                <a:spcPts val="1175"/>
              </a:spcAft>
              <a:buSzPct val="90000"/>
              <a:buFont typeface="Arial" panose="020B0604020202020204" pitchFamily="34" charset="0"/>
              <a:buChar char="•"/>
            </a:pPr>
            <a:r>
              <a:rPr lang="en-US" sz="2353" dirty="0">
                <a:solidFill>
                  <a:srgbClr val="FFFFFF"/>
                </a:solidFill>
                <a:latin typeface="Segoe UI Light"/>
              </a:rPr>
              <a:t>Deployment Optimization</a:t>
            </a:r>
          </a:p>
          <a:p>
            <a:pPr marL="284735" indent="-284735" defTabSz="914192">
              <a:lnSpc>
                <a:spcPct val="90000"/>
              </a:lnSpc>
              <a:spcAft>
                <a:spcPts val="1175"/>
              </a:spcAft>
              <a:buSzPct val="90000"/>
              <a:buFont typeface="Arial" panose="020B0604020202020204" pitchFamily="34" charset="0"/>
              <a:buChar char="•"/>
            </a:pPr>
            <a:r>
              <a:rPr lang="en-US" sz="2353" dirty="0">
                <a:solidFill>
                  <a:srgbClr val="FFFFFF"/>
                </a:solidFill>
                <a:latin typeface="Segoe UI Light"/>
              </a:rPr>
              <a:t>Accelerate Delivery</a:t>
            </a:r>
            <a:endParaRPr lang="en-US" sz="2353" dirty="0">
              <a:gradFill>
                <a:gsLst>
                  <a:gs pos="2917">
                    <a:srgbClr val="FFFFFF"/>
                  </a:gs>
                  <a:gs pos="30000">
                    <a:srgbClr val="FFFFFF"/>
                  </a:gs>
                </a:gsLst>
                <a:lin ang="5400000" scaled="0"/>
              </a:gradFill>
              <a:latin typeface="Segoe UI Light"/>
            </a:endParaRPr>
          </a:p>
        </p:txBody>
      </p:sp>
      <p:sp>
        <p:nvSpPr>
          <p:cNvPr id="38" name="TextBox 37"/>
          <p:cNvSpPr txBox="1"/>
          <p:nvPr/>
        </p:nvSpPr>
        <p:spPr>
          <a:xfrm>
            <a:off x="7743159" y="3811181"/>
            <a:ext cx="2836804" cy="1731742"/>
          </a:xfrm>
          <a:prstGeom prst="rect">
            <a:avLst/>
          </a:prstGeom>
          <a:noFill/>
        </p:spPr>
        <p:txBody>
          <a:bodyPr wrap="none" lIns="179259" tIns="143407" rIns="179259" bIns="143407" rtlCol="0">
            <a:spAutoFit/>
          </a:bodyPr>
          <a:lstStyle/>
          <a:p>
            <a:pPr defTabSz="914192">
              <a:lnSpc>
                <a:spcPct val="90000"/>
              </a:lnSpc>
              <a:spcAft>
                <a:spcPts val="1175"/>
              </a:spcAft>
              <a:buSzPct val="90000"/>
            </a:pPr>
            <a:r>
              <a:rPr lang="en-US" sz="3528" dirty="0">
                <a:gradFill>
                  <a:gsLst>
                    <a:gs pos="100000">
                      <a:srgbClr val="00BCF2"/>
                    </a:gs>
                    <a:gs pos="0">
                      <a:srgbClr val="00BCF2"/>
                    </a:gs>
                  </a:gsLst>
                  <a:lin ang="5400000" scaled="0"/>
                </a:gradFill>
                <a:latin typeface="Segoe UI Light"/>
              </a:rPr>
              <a:t>Measure</a:t>
            </a:r>
          </a:p>
          <a:p>
            <a:pPr marL="284735" indent="-284735" defTabSz="914192">
              <a:lnSpc>
                <a:spcPct val="90000"/>
              </a:lnSpc>
              <a:spcAft>
                <a:spcPts val="1175"/>
              </a:spcAft>
              <a:buSzPct val="90000"/>
              <a:buFont typeface="Arial" panose="020B0604020202020204" pitchFamily="34" charset="0"/>
              <a:buChar char="•"/>
            </a:pPr>
            <a:r>
              <a:rPr lang="en-US" sz="2353" dirty="0">
                <a:solidFill>
                  <a:srgbClr val="FFFFFF"/>
                </a:solidFill>
                <a:latin typeface="Segoe UI Light"/>
              </a:rPr>
              <a:t>Deployment Rate</a:t>
            </a:r>
          </a:p>
          <a:p>
            <a:pPr marL="284735" indent="-284735" defTabSz="914192">
              <a:lnSpc>
                <a:spcPct val="90000"/>
              </a:lnSpc>
              <a:spcAft>
                <a:spcPts val="1175"/>
              </a:spcAft>
              <a:buSzPct val="90000"/>
              <a:buFont typeface="Arial" panose="020B0604020202020204" pitchFamily="34" charset="0"/>
              <a:buChar char="•"/>
            </a:pPr>
            <a:r>
              <a:rPr lang="en-US" sz="2353" dirty="0">
                <a:solidFill>
                  <a:srgbClr val="FFFFFF"/>
                </a:solidFill>
                <a:latin typeface="Segoe UI Light"/>
              </a:rPr>
              <a:t>MTTR</a:t>
            </a:r>
          </a:p>
        </p:txBody>
      </p:sp>
      <p:grpSp>
        <p:nvGrpSpPr>
          <p:cNvPr id="17" name="Group 16"/>
          <p:cNvGrpSpPr/>
          <p:nvPr/>
        </p:nvGrpSpPr>
        <p:grpSpPr>
          <a:xfrm>
            <a:off x="291974" y="4252915"/>
            <a:ext cx="2448033" cy="2034117"/>
            <a:chOff x="958943" y="1820181"/>
            <a:chExt cx="1356835" cy="1127420"/>
          </a:xfrm>
        </p:grpSpPr>
        <p:sp>
          <p:nvSpPr>
            <p:cNvPr id="19" name="Freeform 148"/>
            <p:cNvSpPr>
              <a:spLocks/>
            </p:cNvSpPr>
            <p:nvPr/>
          </p:nvSpPr>
          <p:spPr bwMode="auto">
            <a:xfrm>
              <a:off x="1227611" y="2046860"/>
              <a:ext cx="127936" cy="76339"/>
            </a:xfrm>
            <a:custGeom>
              <a:avLst/>
              <a:gdLst>
                <a:gd name="T0" fmla="*/ 0 w 124"/>
                <a:gd name="T1" fmla="*/ 0 h 79"/>
                <a:gd name="T2" fmla="*/ 63 w 124"/>
                <a:gd name="T3" fmla="*/ 26 h 79"/>
                <a:gd name="T4" fmla="*/ 124 w 124"/>
                <a:gd name="T5" fmla="*/ 2 h 79"/>
                <a:gd name="T6" fmla="*/ 124 w 124"/>
                <a:gd name="T7" fmla="*/ 26 h 79"/>
                <a:gd name="T8" fmla="*/ 62 w 124"/>
                <a:gd name="T9" fmla="*/ 79 h 79"/>
                <a:gd name="T10" fmla="*/ 0 w 124"/>
                <a:gd name="T11" fmla="*/ 31 h 79"/>
                <a:gd name="T12" fmla="*/ 0 w 124"/>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124" h="79">
                  <a:moveTo>
                    <a:pt x="0" y="0"/>
                  </a:moveTo>
                  <a:cubicBezTo>
                    <a:pt x="16" y="16"/>
                    <a:pt x="38" y="26"/>
                    <a:pt x="63" y="26"/>
                  </a:cubicBezTo>
                  <a:cubicBezTo>
                    <a:pt x="86" y="26"/>
                    <a:pt x="108" y="17"/>
                    <a:pt x="124" y="2"/>
                  </a:cubicBezTo>
                  <a:cubicBezTo>
                    <a:pt x="124" y="26"/>
                    <a:pt x="124" y="26"/>
                    <a:pt x="124" y="26"/>
                  </a:cubicBezTo>
                  <a:cubicBezTo>
                    <a:pt x="62" y="79"/>
                    <a:pt x="62" y="79"/>
                    <a:pt x="62" y="79"/>
                  </a:cubicBezTo>
                  <a:cubicBezTo>
                    <a:pt x="0" y="31"/>
                    <a:pt x="0" y="31"/>
                    <a:pt x="0" y="3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20" name="Freeform 145"/>
            <p:cNvSpPr>
              <a:spLocks/>
            </p:cNvSpPr>
            <p:nvPr/>
          </p:nvSpPr>
          <p:spPr bwMode="auto">
            <a:xfrm>
              <a:off x="1290114" y="2391420"/>
              <a:ext cx="170126" cy="556181"/>
            </a:xfrm>
            <a:custGeom>
              <a:avLst/>
              <a:gdLst>
                <a:gd name="T0" fmla="*/ 177 w 177"/>
                <a:gd name="T1" fmla="*/ 580 h 580"/>
                <a:gd name="T2" fmla="*/ 62 w 177"/>
                <a:gd name="T3" fmla="*/ 580 h 580"/>
                <a:gd name="T4" fmla="*/ 0 w 177"/>
                <a:gd name="T5" fmla="*/ 21 h 580"/>
                <a:gd name="T6" fmla="*/ 143 w 177"/>
                <a:gd name="T7" fmla="*/ 0 h 580"/>
                <a:gd name="T8" fmla="*/ 177 w 177"/>
                <a:gd name="T9" fmla="*/ 580 h 580"/>
              </a:gdLst>
              <a:ahLst/>
              <a:cxnLst>
                <a:cxn ang="0">
                  <a:pos x="T0" y="T1"/>
                </a:cxn>
                <a:cxn ang="0">
                  <a:pos x="T2" y="T3"/>
                </a:cxn>
                <a:cxn ang="0">
                  <a:pos x="T4" y="T5"/>
                </a:cxn>
                <a:cxn ang="0">
                  <a:pos x="T6" y="T7"/>
                </a:cxn>
                <a:cxn ang="0">
                  <a:pos x="T8" y="T9"/>
                </a:cxn>
              </a:cxnLst>
              <a:rect l="0" t="0" r="r" b="b"/>
              <a:pathLst>
                <a:path w="177" h="580">
                  <a:moveTo>
                    <a:pt x="177" y="580"/>
                  </a:moveTo>
                  <a:cubicBezTo>
                    <a:pt x="62" y="580"/>
                    <a:pt x="62" y="580"/>
                    <a:pt x="62" y="580"/>
                  </a:cubicBezTo>
                  <a:cubicBezTo>
                    <a:pt x="62" y="339"/>
                    <a:pt x="0" y="22"/>
                    <a:pt x="0" y="21"/>
                  </a:cubicBezTo>
                  <a:cubicBezTo>
                    <a:pt x="143" y="0"/>
                    <a:pt x="143" y="0"/>
                    <a:pt x="143" y="0"/>
                  </a:cubicBezTo>
                  <a:cubicBezTo>
                    <a:pt x="144" y="8"/>
                    <a:pt x="177" y="328"/>
                    <a:pt x="177" y="5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22" name="Freeform 146"/>
            <p:cNvSpPr>
              <a:spLocks/>
            </p:cNvSpPr>
            <p:nvPr/>
          </p:nvSpPr>
          <p:spPr bwMode="auto">
            <a:xfrm>
              <a:off x="1165790" y="2400144"/>
              <a:ext cx="139591" cy="543095"/>
            </a:xfrm>
            <a:custGeom>
              <a:avLst/>
              <a:gdLst>
                <a:gd name="T0" fmla="*/ 64 w 64"/>
                <a:gd name="T1" fmla="*/ 0 h 249"/>
                <a:gd name="T2" fmla="*/ 51 w 64"/>
                <a:gd name="T3" fmla="*/ 249 h 249"/>
                <a:gd name="T4" fmla="*/ 0 w 64"/>
                <a:gd name="T5" fmla="*/ 249 h 249"/>
                <a:gd name="T6" fmla="*/ 0 w 64"/>
                <a:gd name="T7" fmla="*/ 0 h 249"/>
                <a:gd name="T8" fmla="*/ 64 w 64"/>
                <a:gd name="T9" fmla="*/ 0 h 249"/>
              </a:gdLst>
              <a:ahLst/>
              <a:cxnLst>
                <a:cxn ang="0">
                  <a:pos x="T0" y="T1"/>
                </a:cxn>
                <a:cxn ang="0">
                  <a:pos x="T2" y="T3"/>
                </a:cxn>
                <a:cxn ang="0">
                  <a:pos x="T4" y="T5"/>
                </a:cxn>
                <a:cxn ang="0">
                  <a:pos x="T6" y="T7"/>
                </a:cxn>
                <a:cxn ang="0">
                  <a:pos x="T8" y="T9"/>
                </a:cxn>
              </a:cxnLst>
              <a:rect l="0" t="0" r="r" b="b"/>
              <a:pathLst>
                <a:path w="64" h="249">
                  <a:moveTo>
                    <a:pt x="64" y="0"/>
                  </a:moveTo>
                  <a:lnTo>
                    <a:pt x="51" y="249"/>
                  </a:lnTo>
                  <a:lnTo>
                    <a:pt x="0" y="249"/>
                  </a:lnTo>
                  <a:lnTo>
                    <a:pt x="0"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23" name="Freeform 149"/>
            <p:cNvSpPr>
              <a:spLocks/>
            </p:cNvSpPr>
            <p:nvPr/>
          </p:nvSpPr>
          <p:spPr bwMode="auto">
            <a:xfrm>
              <a:off x="1138345" y="2051426"/>
              <a:ext cx="308679" cy="403847"/>
            </a:xfrm>
            <a:custGeom>
              <a:avLst/>
              <a:gdLst>
                <a:gd name="T0" fmla="*/ 79 w 285"/>
                <a:gd name="T1" fmla="*/ 0 h 443"/>
                <a:gd name="T2" fmla="*/ 22 w 285"/>
                <a:gd name="T3" fmla="*/ 10 h 443"/>
                <a:gd name="T4" fmla="*/ 9 w 285"/>
                <a:gd name="T5" fmla="*/ 31 h 443"/>
                <a:gd name="T6" fmla="*/ 0 w 285"/>
                <a:gd name="T7" fmla="*/ 443 h 443"/>
                <a:gd name="T8" fmla="*/ 285 w 285"/>
                <a:gd name="T9" fmla="*/ 422 h 443"/>
                <a:gd name="T10" fmla="*/ 275 w 285"/>
                <a:gd name="T11" fmla="*/ 31 h 443"/>
                <a:gd name="T12" fmla="*/ 263 w 285"/>
                <a:gd name="T13" fmla="*/ 10 h 443"/>
                <a:gd name="T14" fmla="*/ 205 w 285"/>
                <a:gd name="T15" fmla="*/ 0 h 443"/>
                <a:gd name="T16" fmla="*/ 142 w 285"/>
                <a:gd name="T17" fmla="*/ 59 h 443"/>
                <a:gd name="T18" fmla="*/ 79 w 285"/>
                <a:gd name="T19"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443">
                  <a:moveTo>
                    <a:pt x="79" y="0"/>
                  </a:moveTo>
                  <a:cubicBezTo>
                    <a:pt x="22" y="10"/>
                    <a:pt x="22" y="10"/>
                    <a:pt x="22" y="10"/>
                  </a:cubicBezTo>
                  <a:cubicBezTo>
                    <a:pt x="10" y="10"/>
                    <a:pt x="9" y="19"/>
                    <a:pt x="9" y="31"/>
                  </a:cubicBezTo>
                  <a:cubicBezTo>
                    <a:pt x="0" y="443"/>
                    <a:pt x="0" y="443"/>
                    <a:pt x="0" y="443"/>
                  </a:cubicBezTo>
                  <a:cubicBezTo>
                    <a:pt x="285" y="422"/>
                    <a:pt x="285" y="422"/>
                    <a:pt x="285" y="422"/>
                  </a:cubicBezTo>
                  <a:cubicBezTo>
                    <a:pt x="275" y="31"/>
                    <a:pt x="275" y="31"/>
                    <a:pt x="275" y="31"/>
                  </a:cubicBezTo>
                  <a:cubicBezTo>
                    <a:pt x="275" y="19"/>
                    <a:pt x="275" y="10"/>
                    <a:pt x="263" y="10"/>
                  </a:cubicBezTo>
                  <a:cubicBezTo>
                    <a:pt x="205" y="0"/>
                    <a:pt x="205" y="0"/>
                    <a:pt x="205" y="0"/>
                  </a:cubicBezTo>
                  <a:cubicBezTo>
                    <a:pt x="142" y="59"/>
                    <a:pt x="142" y="59"/>
                    <a:pt x="142" y="59"/>
                  </a:cubicBezTo>
                  <a:cubicBezTo>
                    <a:pt x="79" y="0"/>
                    <a:pt x="79" y="0"/>
                    <a:pt x="79" y="0"/>
                  </a:cubicBezTo>
                </a:path>
              </a:pathLst>
            </a:custGeom>
            <a:solidFill>
              <a:srgbClr val="2B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t" anchorCtr="0" compatLnSpc="1">
              <a:prstTxWarp prst="textNoShape">
                <a:avLst/>
              </a:prstTxWarp>
            </a:bodyPr>
            <a:lstStyle/>
            <a:p>
              <a:pPr defTabSz="914192"/>
              <a:r>
                <a:rPr lang="en-US" sz="980" b="1" dirty="0">
                  <a:solidFill>
                    <a:srgbClr val="FFFFFF"/>
                  </a:solidFill>
                </a:rPr>
                <a:t> </a:t>
              </a:r>
            </a:p>
          </p:txBody>
        </p:sp>
        <p:sp>
          <p:nvSpPr>
            <p:cNvPr id="25" name="Rectangle 155"/>
            <p:cNvSpPr>
              <a:spLocks noChangeArrowheads="1"/>
            </p:cNvSpPr>
            <p:nvPr/>
          </p:nvSpPr>
          <p:spPr bwMode="auto">
            <a:xfrm>
              <a:off x="1501205" y="2382014"/>
              <a:ext cx="808238" cy="55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nvGrpSpPr>
            <p:cNvPr id="26" name="Group 25"/>
            <p:cNvGrpSpPr/>
            <p:nvPr/>
          </p:nvGrpSpPr>
          <p:grpSpPr>
            <a:xfrm>
              <a:off x="1388646" y="2014004"/>
              <a:ext cx="311900" cy="222474"/>
              <a:chOff x="1366452" y="1994459"/>
              <a:chExt cx="311900" cy="222474"/>
            </a:xfrm>
          </p:grpSpPr>
          <p:sp>
            <p:nvSpPr>
              <p:cNvPr id="46" name="Freeform 143"/>
              <p:cNvSpPr>
                <a:spLocks/>
              </p:cNvSpPr>
              <p:nvPr/>
            </p:nvSpPr>
            <p:spPr bwMode="auto">
              <a:xfrm>
                <a:off x="1591108" y="1994459"/>
                <a:ext cx="87244" cy="100331"/>
              </a:xfrm>
              <a:custGeom>
                <a:avLst/>
                <a:gdLst>
                  <a:gd name="T0" fmla="*/ 67 w 93"/>
                  <a:gd name="T1" fmla="*/ 3 h 105"/>
                  <a:gd name="T2" fmla="*/ 48 w 93"/>
                  <a:gd name="T3" fmla="*/ 1 h 105"/>
                  <a:gd name="T4" fmla="*/ 22 w 93"/>
                  <a:gd name="T5" fmla="*/ 21 h 105"/>
                  <a:gd name="T6" fmla="*/ 0 w 93"/>
                  <a:gd name="T7" fmla="*/ 73 h 105"/>
                  <a:gd name="T8" fmla="*/ 62 w 93"/>
                  <a:gd name="T9" fmla="*/ 105 h 105"/>
                  <a:gd name="T10" fmla="*/ 85 w 93"/>
                  <a:gd name="T11" fmla="*/ 48 h 105"/>
                  <a:gd name="T12" fmla="*/ 67 w 93"/>
                  <a:gd name="T13" fmla="*/ 3 h 105"/>
                </a:gdLst>
                <a:ahLst/>
                <a:cxnLst>
                  <a:cxn ang="0">
                    <a:pos x="T0" y="T1"/>
                  </a:cxn>
                  <a:cxn ang="0">
                    <a:pos x="T2" y="T3"/>
                  </a:cxn>
                  <a:cxn ang="0">
                    <a:pos x="T4" y="T5"/>
                  </a:cxn>
                  <a:cxn ang="0">
                    <a:pos x="T6" y="T7"/>
                  </a:cxn>
                  <a:cxn ang="0">
                    <a:pos x="T8" y="T9"/>
                  </a:cxn>
                  <a:cxn ang="0">
                    <a:pos x="T10" y="T11"/>
                  </a:cxn>
                  <a:cxn ang="0">
                    <a:pos x="T12" y="T13"/>
                  </a:cxn>
                </a:cxnLst>
                <a:rect l="0" t="0" r="r" b="b"/>
                <a:pathLst>
                  <a:path w="93" h="105">
                    <a:moveTo>
                      <a:pt x="67" y="3"/>
                    </a:moveTo>
                    <a:cubicBezTo>
                      <a:pt x="61" y="0"/>
                      <a:pt x="54" y="0"/>
                      <a:pt x="48" y="1"/>
                    </a:cubicBezTo>
                    <a:cubicBezTo>
                      <a:pt x="37" y="3"/>
                      <a:pt x="27" y="10"/>
                      <a:pt x="22" y="21"/>
                    </a:cubicBezTo>
                    <a:cubicBezTo>
                      <a:pt x="22" y="21"/>
                      <a:pt x="12" y="45"/>
                      <a:pt x="0" y="73"/>
                    </a:cubicBezTo>
                    <a:cubicBezTo>
                      <a:pt x="62" y="105"/>
                      <a:pt x="62" y="105"/>
                      <a:pt x="62" y="105"/>
                    </a:cubicBezTo>
                    <a:cubicBezTo>
                      <a:pt x="85" y="48"/>
                      <a:pt x="85" y="48"/>
                      <a:pt x="85" y="48"/>
                    </a:cubicBezTo>
                    <a:cubicBezTo>
                      <a:pt x="93" y="30"/>
                      <a:pt x="84" y="10"/>
                      <a:pt x="67" y="3"/>
                    </a:cubicBezTo>
                    <a:close/>
                  </a:path>
                </a:pathLst>
              </a:custGeom>
              <a:solidFill>
                <a:srgbClr val="DCE5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47" name="Freeform 142"/>
              <p:cNvSpPr>
                <a:spLocks/>
              </p:cNvSpPr>
              <p:nvPr/>
            </p:nvSpPr>
            <p:spPr bwMode="auto">
              <a:xfrm>
                <a:off x="1366452" y="2040263"/>
                <a:ext cx="283543" cy="176670"/>
              </a:xfrm>
              <a:custGeom>
                <a:avLst/>
                <a:gdLst>
                  <a:gd name="T0" fmla="*/ 203 w 295"/>
                  <a:gd name="T1" fmla="*/ 97 h 184"/>
                  <a:gd name="T2" fmla="*/ 58 w 295"/>
                  <a:gd name="T3" fmla="*/ 7 h 184"/>
                  <a:gd name="T4" fmla="*/ 34 w 295"/>
                  <a:gd name="T5" fmla="*/ 2 h 184"/>
                  <a:gd name="T6" fmla="*/ 10 w 295"/>
                  <a:gd name="T7" fmla="*/ 17 h 184"/>
                  <a:gd name="T8" fmla="*/ 21 w 295"/>
                  <a:gd name="T9" fmla="*/ 65 h 184"/>
                  <a:gd name="T10" fmla="*/ 201 w 295"/>
                  <a:gd name="T11" fmla="*/ 177 h 184"/>
                  <a:gd name="T12" fmla="*/ 229 w 295"/>
                  <a:gd name="T13" fmla="*/ 180 h 184"/>
                  <a:gd name="T14" fmla="*/ 251 w 295"/>
                  <a:gd name="T15" fmla="*/ 161 h 184"/>
                  <a:gd name="T16" fmla="*/ 295 w 295"/>
                  <a:gd name="T17" fmla="*/ 56 h 184"/>
                  <a:gd name="T18" fmla="*/ 233 w 295"/>
                  <a:gd name="T19" fmla="*/ 24 h 184"/>
                  <a:gd name="T20" fmla="*/ 203 w 295"/>
                  <a:gd name="T21" fmla="*/ 9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 h="184">
                    <a:moveTo>
                      <a:pt x="203" y="97"/>
                    </a:moveTo>
                    <a:cubicBezTo>
                      <a:pt x="157" y="68"/>
                      <a:pt x="58" y="7"/>
                      <a:pt x="58" y="7"/>
                    </a:cubicBezTo>
                    <a:cubicBezTo>
                      <a:pt x="50" y="2"/>
                      <a:pt x="42" y="0"/>
                      <a:pt x="34" y="2"/>
                    </a:cubicBezTo>
                    <a:cubicBezTo>
                      <a:pt x="24" y="3"/>
                      <a:pt x="16" y="9"/>
                      <a:pt x="10" y="17"/>
                    </a:cubicBezTo>
                    <a:cubicBezTo>
                      <a:pt x="0" y="33"/>
                      <a:pt x="5" y="55"/>
                      <a:pt x="21" y="65"/>
                    </a:cubicBezTo>
                    <a:cubicBezTo>
                      <a:pt x="201" y="177"/>
                      <a:pt x="201" y="177"/>
                      <a:pt x="201" y="177"/>
                    </a:cubicBezTo>
                    <a:cubicBezTo>
                      <a:pt x="209" y="182"/>
                      <a:pt x="220" y="184"/>
                      <a:pt x="229" y="180"/>
                    </a:cubicBezTo>
                    <a:cubicBezTo>
                      <a:pt x="239" y="177"/>
                      <a:pt x="247" y="170"/>
                      <a:pt x="251" y="161"/>
                    </a:cubicBezTo>
                    <a:cubicBezTo>
                      <a:pt x="295" y="56"/>
                      <a:pt x="295" y="56"/>
                      <a:pt x="295" y="56"/>
                    </a:cubicBezTo>
                    <a:cubicBezTo>
                      <a:pt x="233" y="24"/>
                      <a:pt x="233" y="24"/>
                      <a:pt x="233" y="24"/>
                    </a:cubicBezTo>
                    <a:cubicBezTo>
                      <a:pt x="223" y="49"/>
                      <a:pt x="212" y="77"/>
                      <a:pt x="203" y="97"/>
                    </a:cubicBezTo>
                    <a:close/>
                  </a:path>
                </a:pathLst>
              </a:custGeom>
              <a:solidFill>
                <a:srgbClr val="2B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sp>
          <p:nvSpPr>
            <p:cNvPr id="28" name="Oval 144"/>
            <p:cNvSpPr>
              <a:spLocks noChangeArrowheads="1"/>
            </p:cNvSpPr>
            <p:nvPr/>
          </p:nvSpPr>
          <p:spPr bwMode="auto">
            <a:xfrm>
              <a:off x="1197762" y="1826724"/>
              <a:ext cx="196299" cy="196299"/>
            </a:xfrm>
            <a:prstGeom prst="ellipse">
              <a:avLst/>
            </a:prstGeom>
            <a:solidFill>
              <a:srgbClr val="DCE5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33" name="Freeform 147"/>
            <p:cNvSpPr>
              <a:spLocks/>
            </p:cNvSpPr>
            <p:nvPr/>
          </p:nvSpPr>
          <p:spPr bwMode="auto">
            <a:xfrm>
              <a:off x="1165790" y="2400144"/>
              <a:ext cx="139591" cy="543095"/>
            </a:xfrm>
            <a:custGeom>
              <a:avLst/>
              <a:gdLst>
                <a:gd name="T0" fmla="*/ 64 w 64"/>
                <a:gd name="T1" fmla="*/ 0 h 249"/>
                <a:gd name="T2" fmla="*/ 51 w 64"/>
                <a:gd name="T3" fmla="*/ 249 h 249"/>
                <a:gd name="T4" fmla="*/ 0 w 64"/>
                <a:gd name="T5" fmla="*/ 249 h 249"/>
                <a:gd name="T6" fmla="*/ 0 w 64"/>
                <a:gd name="T7" fmla="*/ 0 h 249"/>
                <a:gd name="T8" fmla="*/ 64 w 64"/>
                <a:gd name="T9" fmla="*/ 0 h 249"/>
              </a:gdLst>
              <a:ahLst/>
              <a:cxnLst>
                <a:cxn ang="0">
                  <a:pos x="T0" y="T1"/>
                </a:cxn>
                <a:cxn ang="0">
                  <a:pos x="T2" y="T3"/>
                </a:cxn>
                <a:cxn ang="0">
                  <a:pos x="T4" y="T5"/>
                </a:cxn>
                <a:cxn ang="0">
                  <a:pos x="T6" y="T7"/>
                </a:cxn>
                <a:cxn ang="0">
                  <a:pos x="T8" y="T9"/>
                </a:cxn>
              </a:cxnLst>
              <a:rect l="0" t="0" r="r" b="b"/>
              <a:pathLst>
                <a:path w="64" h="249">
                  <a:moveTo>
                    <a:pt x="64" y="0"/>
                  </a:moveTo>
                  <a:lnTo>
                    <a:pt x="51" y="249"/>
                  </a:lnTo>
                  <a:lnTo>
                    <a:pt x="0" y="249"/>
                  </a:lnTo>
                  <a:lnTo>
                    <a:pt x="0" y="0"/>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nvGrpSpPr>
            <p:cNvPr id="34" name="Group 33"/>
            <p:cNvGrpSpPr/>
            <p:nvPr/>
          </p:nvGrpSpPr>
          <p:grpSpPr>
            <a:xfrm>
              <a:off x="958943" y="2054647"/>
              <a:ext cx="244284" cy="287906"/>
              <a:chOff x="978218" y="2040263"/>
              <a:chExt cx="244284" cy="287906"/>
            </a:xfrm>
          </p:grpSpPr>
          <p:sp>
            <p:nvSpPr>
              <p:cNvPr id="44" name="Freeform 150"/>
              <p:cNvSpPr>
                <a:spLocks/>
              </p:cNvSpPr>
              <p:nvPr/>
            </p:nvSpPr>
            <p:spPr bwMode="auto">
              <a:xfrm>
                <a:off x="978218" y="2040263"/>
                <a:ext cx="244284" cy="250827"/>
              </a:xfrm>
              <a:custGeom>
                <a:avLst/>
                <a:gdLst>
                  <a:gd name="T0" fmla="*/ 97 w 257"/>
                  <a:gd name="T1" fmla="*/ 165 h 262"/>
                  <a:gd name="T2" fmla="*/ 238 w 257"/>
                  <a:gd name="T3" fmla="*/ 67 h 262"/>
                  <a:gd name="T4" fmla="*/ 247 w 257"/>
                  <a:gd name="T5" fmla="*/ 19 h 262"/>
                  <a:gd name="T6" fmla="*/ 199 w 257"/>
                  <a:gd name="T7" fmla="*/ 10 h 262"/>
                  <a:gd name="T8" fmla="*/ 15 w 257"/>
                  <a:gd name="T9" fmla="*/ 138 h 262"/>
                  <a:gd name="T10" fmla="*/ 0 w 257"/>
                  <a:gd name="T11" fmla="*/ 167 h 262"/>
                  <a:gd name="T12" fmla="*/ 16 w 257"/>
                  <a:gd name="T13" fmla="*/ 195 h 262"/>
                  <a:gd name="T14" fmla="*/ 124 w 257"/>
                  <a:gd name="T15" fmla="*/ 262 h 262"/>
                  <a:gd name="T16" fmla="*/ 167 w 257"/>
                  <a:gd name="T17" fmla="*/ 208 h 262"/>
                  <a:gd name="T18" fmla="*/ 97 w 257"/>
                  <a:gd name="T19" fmla="*/ 165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62">
                    <a:moveTo>
                      <a:pt x="97" y="165"/>
                    </a:moveTo>
                    <a:cubicBezTo>
                      <a:pt x="147" y="130"/>
                      <a:pt x="238" y="67"/>
                      <a:pt x="238" y="67"/>
                    </a:cubicBezTo>
                    <a:cubicBezTo>
                      <a:pt x="254" y="56"/>
                      <a:pt x="257" y="35"/>
                      <a:pt x="247" y="19"/>
                    </a:cubicBezTo>
                    <a:cubicBezTo>
                      <a:pt x="236" y="4"/>
                      <a:pt x="215" y="0"/>
                      <a:pt x="199" y="10"/>
                    </a:cubicBezTo>
                    <a:cubicBezTo>
                      <a:pt x="15" y="138"/>
                      <a:pt x="15" y="138"/>
                      <a:pt x="15" y="138"/>
                    </a:cubicBezTo>
                    <a:cubicBezTo>
                      <a:pt x="5" y="145"/>
                      <a:pt x="0" y="156"/>
                      <a:pt x="0" y="167"/>
                    </a:cubicBezTo>
                    <a:cubicBezTo>
                      <a:pt x="0" y="179"/>
                      <a:pt x="6" y="189"/>
                      <a:pt x="16" y="195"/>
                    </a:cubicBezTo>
                    <a:cubicBezTo>
                      <a:pt x="124" y="262"/>
                      <a:pt x="124" y="262"/>
                      <a:pt x="124" y="262"/>
                    </a:cubicBezTo>
                    <a:cubicBezTo>
                      <a:pt x="167" y="208"/>
                      <a:pt x="167" y="208"/>
                      <a:pt x="167" y="208"/>
                    </a:cubicBezTo>
                    <a:cubicBezTo>
                      <a:pt x="146" y="194"/>
                      <a:pt x="119" y="178"/>
                      <a:pt x="97" y="165"/>
                    </a:cubicBezTo>
                    <a:close/>
                  </a:path>
                </a:pathLst>
              </a:custGeom>
              <a:solidFill>
                <a:srgbClr val="2B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45" name="Freeform 151"/>
              <p:cNvSpPr>
                <a:spLocks/>
              </p:cNvSpPr>
              <p:nvPr/>
            </p:nvSpPr>
            <p:spPr bwMode="auto">
              <a:xfrm>
                <a:off x="1095995" y="2238743"/>
                <a:ext cx="100331" cy="89426"/>
              </a:xfrm>
              <a:custGeom>
                <a:avLst/>
                <a:gdLst>
                  <a:gd name="T0" fmla="*/ 95 w 105"/>
                  <a:gd name="T1" fmla="*/ 72 h 93"/>
                  <a:gd name="T2" fmla="*/ 84 w 105"/>
                  <a:gd name="T3" fmla="*/ 25 h 93"/>
                  <a:gd name="T4" fmla="*/ 43 w 105"/>
                  <a:gd name="T5" fmla="*/ 0 h 93"/>
                  <a:gd name="T6" fmla="*/ 0 w 105"/>
                  <a:gd name="T7" fmla="*/ 54 h 93"/>
                  <a:gd name="T8" fmla="*/ 48 w 105"/>
                  <a:gd name="T9" fmla="*/ 83 h 93"/>
                  <a:gd name="T10" fmla="*/ 95 w 105"/>
                  <a:gd name="T11" fmla="*/ 72 h 93"/>
                </a:gdLst>
                <a:ahLst/>
                <a:cxnLst>
                  <a:cxn ang="0">
                    <a:pos x="T0" y="T1"/>
                  </a:cxn>
                  <a:cxn ang="0">
                    <a:pos x="T2" y="T3"/>
                  </a:cxn>
                  <a:cxn ang="0">
                    <a:pos x="T4" y="T5"/>
                  </a:cxn>
                  <a:cxn ang="0">
                    <a:pos x="T6" y="T7"/>
                  </a:cxn>
                  <a:cxn ang="0">
                    <a:pos x="T8" y="T9"/>
                  </a:cxn>
                  <a:cxn ang="0">
                    <a:pos x="T10" y="T11"/>
                  </a:cxn>
                </a:cxnLst>
                <a:rect l="0" t="0" r="r" b="b"/>
                <a:pathLst>
                  <a:path w="105" h="93">
                    <a:moveTo>
                      <a:pt x="95" y="72"/>
                    </a:moveTo>
                    <a:cubicBezTo>
                      <a:pt x="105" y="56"/>
                      <a:pt x="100" y="35"/>
                      <a:pt x="84" y="25"/>
                    </a:cubicBezTo>
                    <a:cubicBezTo>
                      <a:pt x="84" y="25"/>
                      <a:pt x="67" y="14"/>
                      <a:pt x="43" y="0"/>
                    </a:cubicBezTo>
                    <a:cubicBezTo>
                      <a:pt x="0" y="54"/>
                      <a:pt x="0" y="54"/>
                      <a:pt x="0" y="54"/>
                    </a:cubicBezTo>
                    <a:cubicBezTo>
                      <a:pt x="48" y="83"/>
                      <a:pt x="48" y="83"/>
                      <a:pt x="48" y="83"/>
                    </a:cubicBezTo>
                    <a:cubicBezTo>
                      <a:pt x="64" y="93"/>
                      <a:pt x="85" y="88"/>
                      <a:pt x="95" y="72"/>
                    </a:cubicBezTo>
                    <a:close/>
                  </a:path>
                </a:pathLst>
              </a:custGeom>
              <a:solidFill>
                <a:srgbClr val="DCE5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sp>
          <p:nvSpPr>
            <p:cNvPr id="35" name="Freeform 152"/>
            <p:cNvSpPr>
              <a:spLocks/>
            </p:cNvSpPr>
            <p:nvPr/>
          </p:nvSpPr>
          <p:spPr bwMode="auto">
            <a:xfrm>
              <a:off x="1189038" y="1820181"/>
              <a:ext cx="209386" cy="174488"/>
            </a:xfrm>
            <a:custGeom>
              <a:avLst/>
              <a:gdLst>
                <a:gd name="T0" fmla="*/ 105 w 220"/>
                <a:gd name="T1" fmla="*/ 0 h 182"/>
                <a:gd name="T2" fmla="*/ 110 w 220"/>
                <a:gd name="T3" fmla="*/ 5 h 182"/>
                <a:gd name="T4" fmla="*/ 116 w 220"/>
                <a:gd name="T5" fmla="*/ 0 h 182"/>
                <a:gd name="T6" fmla="*/ 220 w 220"/>
                <a:gd name="T7" fmla="*/ 104 h 182"/>
                <a:gd name="T8" fmla="*/ 192 w 220"/>
                <a:gd name="T9" fmla="*/ 182 h 182"/>
                <a:gd name="T10" fmla="*/ 192 w 220"/>
                <a:gd name="T11" fmla="*/ 73 h 182"/>
                <a:gd name="T12" fmla="*/ 190 w 220"/>
                <a:gd name="T13" fmla="*/ 73 h 182"/>
                <a:gd name="T14" fmla="*/ 31 w 220"/>
                <a:gd name="T15" fmla="*/ 73 h 182"/>
                <a:gd name="T16" fmla="*/ 29 w 220"/>
                <a:gd name="T17" fmla="*/ 73 h 182"/>
                <a:gd name="T18" fmla="*/ 29 w 220"/>
                <a:gd name="T19" fmla="*/ 182 h 182"/>
                <a:gd name="T20" fmla="*/ 0 w 220"/>
                <a:gd name="T21" fmla="*/ 104 h 182"/>
                <a:gd name="T22" fmla="*/ 105 w 220"/>
                <a:gd name="T23"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0" h="182">
                  <a:moveTo>
                    <a:pt x="105" y="0"/>
                  </a:moveTo>
                  <a:cubicBezTo>
                    <a:pt x="110" y="5"/>
                    <a:pt x="110" y="5"/>
                    <a:pt x="110" y="5"/>
                  </a:cubicBezTo>
                  <a:cubicBezTo>
                    <a:pt x="116" y="0"/>
                    <a:pt x="116" y="0"/>
                    <a:pt x="116" y="0"/>
                  </a:cubicBezTo>
                  <a:cubicBezTo>
                    <a:pt x="179" y="0"/>
                    <a:pt x="220" y="49"/>
                    <a:pt x="220" y="104"/>
                  </a:cubicBezTo>
                  <a:cubicBezTo>
                    <a:pt x="220" y="159"/>
                    <a:pt x="192" y="182"/>
                    <a:pt x="192" y="182"/>
                  </a:cubicBezTo>
                  <a:cubicBezTo>
                    <a:pt x="192" y="73"/>
                    <a:pt x="192" y="73"/>
                    <a:pt x="192" y="73"/>
                  </a:cubicBezTo>
                  <a:cubicBezTo>
                    <a:pt x="190" y="73"/>
                    <a:pt x="190" y="73"/>
                    <a:pt x="190" y="73"/>
                  </a:cubicBezTo>
                  <a:cubicBezTo>
                    <a:pt x="31" y="73"/>
                    <a:pt x="31" y="73"/>
                    <a:pt x="31" y="73"/>
                  </a:cubicBezTo>
                  <a:cubicBezTo>
                    <a:pt x="29" y="73"/>
                    <a:pt x="29" y="73"/>
                    <a:pt x="29" y="73"/>
                  </a:cubicBezTo>
                  <a:cubicBezTo>
                    <a:pt x="29" y="182"/>
                    <a:pt x="29" y="182"/>
                    <a:pt x="29" y="182"/>
                  </a:cubicBezTo>
                  <a:cubicBezTo>
                    <a:pt x="29" y="182"/>
                    <a:pt x="0" y="159"/>
                    <a:pt x="0" y="104"/>
                  </a:cubicBezTo>
                  <a:cubicBezTo>
                    <a:pt x="0" y="49"/>
                    <a:pt x="42" y="0"/>
                    <a:pt x="105"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36" name="Freeform 153"/>
            <p:cNvSpPr>
              <a:spLocks/>
            </p:cNvSpPr>
            <p:nvPr/>
          </p:nvSpPr>
          <p:spPr bwMode="auto">
            <a:xfrm>
              <a:off x="1263940" y="2402326"/>
              <a:ext cx="146135" cy="17449"/>
            </a:xfrm>
            <a:custGeom>
              <a:avLst/>
              <a:gdLst>
                <a:gd name="T0" fmla="*/ 124 w 152"/>
                <a:gd name="T1" fmla="*/ 0 h 19"/>
                <a:gd name="T2" fmla="*/ 0 w 152"/>
                <a:gd name="T3" fmla="*/ 19 h 19"/>
                <a:gd name="T4" fmla="*/ 152 w 152"/>
                <a:gd name="T5" fmla="*/ 5 h 19"/>
                <a:gd name="T6" fmla="*/ 124 w 152"/>
                <a:gd name="T7" fmla="*/ 0 h 19"/>
              </a:gdLst>
              <a:ahLst/>
              <a:cxnLst>
                <a:cxn ang="0">
                  <a:pos x="T0" y="T1"/>
                </a:cxn>
                <a:cxn ang="0">
                  <a:pos x="T2" y="T3"/>
                </a:cxn>
                <a:cxn ang="0">
                  <a:pos x="T4" y="T5"/>
                </a:cxn>
                <a:cxn ang="0">
                  <a:pos x="T6" y="T7"/>
                </a:cxn>
              </a:cxnLst>
              <a:rect l="0" t="0" r="r" b="b"/>
              <a:pathLst>
                <a:path w="152" h="19">
                  <a:moveTo>
                    <a:pt x="124" y="0"/>
                  </a:moveTo>
                  <a:cubicBezTo>
                    <a:pt x="78" y="0"/>
                    <a:pt x="0" y="19"/>
                    <a:pt x="0" y="19"/>
                  </a:cubicBezTo>
                  <a:cubicBezTo>
                    <a:pt x="152" y="5"/>
                    <a:pt x="152" y="5"/>
                    <a:pt x="152" y="5"/>
                  </a:cubicBezTo>
                  <a:cubicBezTo>
                    <a:pt x="147" y="1"/>
                    <a:pt x="137" y="0"/>
                    <a:pt x="124" y="0"/>
                  </a:cubicBezTo>
                </a:path>
              </a:pathLst>
            </a:custGeom>
            <a:solidFill>
              <a:srgbClr val="0771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nvGrpSpPr>
            <p:cNvPr id="39" name="Group 38"/>
            <p:cNvGrpSpPr/>
            <p:nvPr/>
          </p:nvGrpSpPr>
          <p:grpSpPr>
            <a:xfrm>
              <a:off x="1261759" y="2339640"/>
              <a:ext cx="1054019" cy="607961"/>
              <a:chOff x="511109" y="5814543"/>
              <a:chExt cx="1041729" cy="600871"/>
            </a:xfrm>
          </p:grpSpPr>
          <p:sp>
            <p:nvSpPr>
              <p:cNvPr id="41" name="Rectangle 154"/>
              <p:cNvSpPr>
                <a:spLocks noChangeArrowheads="1"/>
              </p:cNvSpPr>
              <p:nvPr/>
            </p:nvSpPr>
            <p:spPr bwMode="auto">
              <a:xfrm>
                <a:off x="635204" y="5814543"/>
                <a:ext cx="808238" cy="5518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42" name="Rectangle 156"/>
              <p:cNvSpPr>
                <a:spLocks noChangeArrowheads="1"/>
              </p:cNvSpPr>
              <p:nvPr/>
            </p:nvSpPr>
            <p:spPr bwMode="auto">
              <a:xfrm>
                <a:off x="662962" y="5858628"/>
                <a:ext cx="751090" cy="481677"/>
              </a:xfrm>
              <a:prstGeom prst="rect">
                <a:avLst/>
              </a:prstGeom>
              <a:solidFill>
                <a:srgbClr val="25B9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43" name="Freeform 158"/>
              <p:cNvSpPr>
                <a:spLocks/>
              </p:cNvSpPr>
              <p:nvPr/>
            </p:nvSpPr>
            <p:spPr bwMode="auto">
              <a:xfrm>
                <a:off x="511109" y="6374593"/>
                <a:ext cx="1041729" cy="40821"/>
              </a:xfrm>
              <a:custGeom>
                <a:avLst/>
                <a:gdLst>
                  <a:gd name="T0" fmla="*/ 0 w 1454"/>
                  <a:gd name="T1" fmla="*/ 0 h 57"/>
                  <a:gd name="T2" fmla="*/ 0 w 1454"/>
                  <a:gd name="T3" fmla="*/ 4 h 57"/>
                  <a:gd name="T4" fmla="*/ 53 w 1454"/>
                  <a:gd name="T5" fmla="*/ 57 h 57"/>
                  <a:gd name="T6" fmla="*/ 1400 w 1454"/>
                  <a:gd name="T7" fmla="*/ 57 h 57"/>
                  <a:gd name="T8" fmla="*/ 1454 w 1454"/>
                  <a:gd name="T9" fmla="*/ 4 h 57"/>
                  <a:gd name="T10" fmla="*/ 1454 w 1454"/>
                  <a:gd name="T11" fmla="*/ 0 h 57"/>
                  <a:gd name="T12" fmla="*/ 0 w 1454"/>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454" h="57">
                    <a:moveTo>
                      <a:pt x="0" y="0"/>
                    </a:moveTo>
                    <a:cubicBezTo>
                      <a:pt x="0" y="4"/>
                      <a:pt x="0" y="4"/>
                      <a:pt x="0" y="4"/>
                    </a:cubicBezTo>
                    <a:cubicBezTo>
                      <a:pt x="0" y="33"/>
                      <a:pt x="24" y="57"/>
                      <a:pt x="53" y="57"/>
                    </a:cubicBezTo>
                    <a:cubicBezTo>
                      <a:pt x="1400" y="57"/>
                      <a:pt x="1400" y="57"/>
                      <a:pt x="1400" y="57"/>
                    </a:cubicBezTo>
                    <a:cubicBezTo>
                      <a:pt x="1430" y="57"/>
                      <a:pt x="1454" y="33"/>
                      <a:pt x="1454" y="4"/>
                    </a:cubicBezTo>
                    <a:cubicBezTo>
                      <a:pt x="1454" y="0"/>
                      <a:pt x="1454" y="0"/>
                      <a:pt x="1454"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pic>
          <p:nvPicPr>
            <p:cNvPr id="40" name="Pictur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7762" y="2148717"/>
              <a:ext cx="207282" cy="115834"/>
            </a:xfrm>
            <a:prstGeom prst="rect">
              <a:avLst/>
            </a:prstGeom>
          </p:spPr>
        </p:pic>
      </p:grpSp>
      <p:grpSp>
        <p:nvGrpSpPr>
          <p:cNvPr id="3" name="CODE"/>
          <p:cNvGrpSpPr/>
          <p:nvPr/>
        </p:nvGrpSpPr>
        <p:grpSpPr>
          <a:xfrm>
            <a:off x="1490903" y="2634188"/>
            <a:ext cx="789742" cy="1204575"/>
            <a:chOff x="1418248" y="2499327"/>
            <a:chExt cx="805693" cy="1228904"/>
          </a:xfrm>
        </p:grpSpPr>
        <p:grpSp>
          <p:nvGrpSpPr>
            <p:cNvPr id="66" name="Group 65"/>
            <p:cNvGrpSpPr/>
            <p:nvPr/>
          </p:nvGrpSpPr>
          <p:grpSpPr>
            <a:xfrm>
              <a:off x="1442782" y="2914037"/>
              <a:ext cx="781159" cy="814194"/>
              <a:chOff x="2328300" y="3506767"/>
              <a:chExt cx="551703" cy="575034"/>
            </a:xfrm>
          </p:grpSpPr>
          <p:sp>
            <p:nvSpPr>
              <p:cNvPr id="67"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nvGrpSpPr>
              <p:cNvPr id="68" name="Group 67"/>
              <p:cNvGrpSpPr/>
              <p:nvPr/>
            </p:nvGrpSpPr>
            <p:grpSpPr>
              <a:xfrm>
                <a:off x="2328300" y="3506767"/>
                <a:ext cx="551703" cy="575034"/>
                <a:chOff x="3937001" y="4448175"/>
                <a:chExt cx="638175" cy="665163"/>
              </a:xfrm>
            </p:grpSpPr>
            <p:grpSp>
              <p:nvGrpSpPr>
                <p:cNvPr id="69" name="Group 10"/>
                <p:cNvGrpSpPr>
                  <a:grpSpLocks noChangeAspect="1"/>
                </p:cNvGrpSpPr>
                <p:nvPr/>
              </p:nvGrpSpPr>
              <p:grpSpPr bwMode="auto">
                <a:xfrm>
                  <a:off x="3937001" y="4448175"/>
                  <a:ext cx="638175" cy="665163"/>
                  <a:chOff x="2480" y="2802"/>
                  <a:chExt cx="402" cy="419"/>
                </a:xfrm>
              </p:grpSpPr>
              <p:sp>
                <p:nvSpPr>
                  <p:cNvPr id="73"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74"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75"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nvGrpSpPr>
                <p:cNvPr id="70" name="Group 69"/>
                <p:cNvGrpSpPr/>
                <p:nvPr/>
              </p:nvGrpSpPr>
              <p:grpSpPr>
                <a:xfrm>
                  <a:off x="4120302" y="4618868"/>
                  <a:ext cx="293550" cy="349134"/>
                  <a:chOff x="4662074" y="4335997"/>
                  <a:chExt cx="234105" cy="278433"/>
                </a:xfrm>
              </p:grpSpPr>
              <p:sp>
                <p:nvSpPr>
                  <p:cNvPr id="71"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72"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grpSp>
        <p:sp>
          <p:nvSpPr>
            <p:cNvPr id="76" name="TextBox 75"/>
            <p:cNvSpPr txBox="1"/>
            <p:nvPr/>
          </p:nvSpPr>
          <p:spPr>
            <a:xfrm>
              <a:off x="1418248" y="2499327"/>
              <a:ext cx="779877" cy="489159"/>
            </a:xfrm>
            <a:prstGeom prst="rect">
              <a:avLst/>
            </a:prstGeom>
            <a:noFill/>
          </p:spPr>
          <p:txBody>
            <a:bodyPr wrap="none" lIns="179259" tIns="143407" rIns="179259" bIns="143407" rtlCol="0">
              <a:spAutoFit/>
            </a:bodyPr>
            <a:lstStyle/>
            <a:p>
              <a:pPr defTabSz="914192">
                <a:lnSpc>
                  <a:spcPct val="90000"/>
                </a:lnSpc>
                <a:spcAft>
                  <a:spcPts val="588"/>
                </a:spcAft>
              </a:pPr>
              <a:r>
                <a:rPr lang="en-US" sz="1371" dirty="0">
                  <a:gradFill>
                    <a:gsLst>
                      <a:gs pos="2917">
                        <a:srgbClr val="FFFFFF"/>
                      </a:gs>
                      <a:gs pos="30000">
                        <a:srgbClr val="FFFFFF"/>
                      </a:gs>
                    </a:gsLst>
                    <a:lin ang="5400000" scaled="0"/>
                  </a:gradFill>
                </a:rPr>
                <a:t>CODE</a:t>
              </a:r>
            </a:p>
          </p:txBody>
        </p:sp>
      </p:grpSp>
      <p:sp>
        <p:nvSpPr>
          <p:cNvPr id="79" name="Rounded Rectangle 78"/>
          <p:cNvSpPr/>
          <p:nvPr/>
        </p:nvSpPr>
        <p:spPr bwMode="auto">
          <a:xfrm>
            <a:off x="5178430" y="3248898"/>
            <a:ext cx="2099013" cy="1561345"/>
          </a:xfrm>
          <a:prstGeom prst="roundRect">
            <a:avLst>
              <a:gd name="adj" fmla="val 5175"/>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r>
              <a:rPr lang="en-US" sz="1567" dirty="0">
                <a:gradFill>
                  <a:gsLst>
                    <a:gs pos="0">
                      <a:srgbClr val="FFFFFF"/>
                    </a:gs>
                    <a:gs pos="100000">
                      <a:srgbClr val="FFFFFF"/>
                    </a:gs>
                  </a:gsLst>
                  <a:lin ang="5400000" scaled="0"/>
                </a:gradFill>
                <a:ea typeface="Segoe UI" pitchFamily="34" charset="0"/>
                <a:cs typeface="Segoe UI" pitchFamily="34" charset="0"/>
              </a:rPr>
              <a:t>STAGE</a:t>
            </a:r>
          </a:p>
        </p:txBody>
      </p:sp>
      <p:sp>
        <p:nvSpPr>
          <p:cNvPr id="80" name="Rounded Rectangle 79"/>
          <p:cNvSpPr/>
          <p:nvPr/>
        </p:nvSpPr>
        <p:spPr bwMode="auto">
          <a:xfrm>
            <a:off x="5178430" y="4929591"/>
            <a:ext cx="2099013" cy="1561345"/>
          </a:xfrm>
          <a:prstGeom prst="roundRect">
            <a:avLst>
              <a:gd name="adj" fmla="val 5175"/>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pPr>
            <a:r>
              <a:rPr lang="en-US" sz="1567" dirty="0">
                <a:gradFill>
                  <a:gsLst>
                    <a:gs pos="0">
                      <a:srgbClr val="FFFFFF"/>
                    </a:gs>
                    <a:gs pos="100000">
                      <a:srgbClr val="FFFFFF"/>
                    </a:gs>
                  </a:gsLst>
                  <a:lin ang="5400000" scaled="0"/>
                </a:gradFill>
                <a:ea typeface="Segoe UI" pitchFamily="34" charset="0"/>
                <a:cs typeface="Segoe UI" pitchFamily="34" charset="0"/>
              </a:rPr>
              <a:t>PRODUCTION</a:t>
            </a:r>
          </a:p>
        </p:txBody>
      </p:sp>
      <p:cxnSp>
        <p:nvCxnSpPr>
          <p:cNvPr id="11" name="Straight Connector 10"/>
          <p:cNvCxnSpPr/>
          <p:nvPr/>
        </p:nvCxnSpPr>
        <p:spPr>
          <a:xfrm>
            <a:off x="1848765" y="3923659"/>
            <a:ext cx="0" cy="1156421"/>
          </a:xfrm>
          <a:prstGeom prst="line">
            <a:avLst/>
          </a:prstGeom>
          <a:ln w="38100">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91" name="CODE 1"/>
          <p:cNvGrpSpPr/>
          <p:nvPr/>
        </p:nvGrpSpPr>
        <p:grpSpPr>
          <a:xfrm>
            <a:off x="1517825" y="3037677"/>
            <a:ext cx="765694" cy="798076"/>
            <a:chOff x="2328300" y="3506767"/>
            <a:chExt cx="551703" cy="575034"/>
          </a:xfrm>
        </p:grpSpPr>
        <p:sp>
          <p:nvSpPr>
            <p:cNvPr id="93"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nvGrpSpPr>
            <p:cNvPr id="94" name="Group 93"/>
            <p:cNvGrpSpPr/>
            <p:nvPr/>
          </p:nvGrpSpPr>
          <p:grpSpPr>
            <a:xfrm>
              <a:off x="2328300" y="3506767"/>
              <a:ext cx="551703" cy="575034"/>
              <a:chOff x="3937001" y="4448175"/>
              <a:chExt cx="638175" cy="665163"/>
            </a:xfrm>
          </p:grpSpPr>
          <p:grpSp>
            <p:nvGrpSpPr>
              <p:cNvPr id="95" name="Group 10"/>
              <p:cNvGrpSpPr>
                <a:grpSpLocks noChangeAspect="1"/>
              </p:cNvGrpSpPr>
              <p:nvPr/>
            </p:nvGrpSpPr>
            <p:grpSpPr bwMode="auto">
              <a:xfrm>
                <a:off x="3937001" y="4448175"/>
                <a:ext cx="638175" cy="665163"/>
                <a:chOff x="2480" y="2802"/>
                <a:chExt cx="402" cy="419"/>
              </a:xfrm>
            </p:grpSpPr>
            <p:sp>
              <p:nvSpPr>
                <p:cNvPr id="99"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00"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01"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nvGrpSpPr>
              <p:cNvPr id="96" name="Group 95"/>
              <p:cNvGrpSpPr/>
              <p:nvPr/>
            </p:nvGrpSpPr>
            <p:grpSpPr>
              <a:xfrm>
                <a:off x="4120302" y="4618868"/>
                <a:ext cx="293550" cy="349134"/>
                <a:chOff x="4662074" y="4335997"/>
                <a:chExt cx="234105" cy="278433"/>
              </a:xfrm>
            </p:grpSpPr>
            <p:sp>
              <p:nvSpPr>
                <p:cNvPr id="97"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98"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grpSp>
      <p:grpSp>
        <p:nvGrpSpPr>
          <p:cNvPr id="102" name="CODE 2"/>
          <p:cNvGrpSpPr/>
          <p:nvPr/>
        </p:nvGrpSpPr>
        <p:grpSpPr>
          <a:xfrm>
            <a:off x="1517825" y="3037677"/>
            <a:ext cx="765694" cy="798076"/>
            <a:chOff x="2328300" y="3506767"/>
            <a:chExt cx="551703" cy="575034"/>
          </a:xfrm>
        </p:grpSpPr>
        <p:sp>
          <p:nvSpPr>
            <p:cNvPr id="103"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nvGrpSpPr>
            <p:cNvPr id="104" name="Group 103"/>
            <p:cNvGrpSpPr/>
            <p:nvPr/>
          </p:nvGrpSpPr>
          <p:grpSpPr>
            <a:xfrm>
              <a:off x="2328300" y="3506767"/>
              <a:ext cx="551703" cy="575034"/>
              <a:chOff x="3937001" y="4448175"/>
              <a:chExt cx="638175" cy="665163"/>
            </a:xfrm>
          </p:grpSpPr>
          <p:grpSp>
            <p:nvGrpSpPr>
              <p:cNvPr id="105" name="Group 10"/>
              <p:cNvGrpSpPr>
                <a:grpSpLocks noChangeAspect="1"/>
              </p:cNvGrpSpPr>
              <p:nvPr/>
            </p:nvGrpSpPr>
            <p:grpSpPr bwMode="auto">
              <a:xfrm>
                <a:off x="3937001" y="4448175"/>
                <a:ext cx="638175" cy="665163"/>
                <a:chOff x="2480" y="2802"/>
                <a:chExt cx="402" cy="419"/>
              </a:xfrm>
            </p:grpSpPr>
            <p:sp>
              <p:nvSpPr>
                <p:cNvPr id="109"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10"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11"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nvGrpSpPr>
              <p:cNvPr id="106" name="Group 105"/>
              <p:cNvGrpSpPr/>
              <p:nvPr/>
            </p:nvGrpSpPr>
            <p:grpSpPr>
              <a:xfrm>
                <a:off x="4120302" y="4618868"/>
                <a:ext cx="293550" cy="349134"/>
                <a:chOff x="4662074" y="4335997"/>
                <a:chExt cx="234105" cy="278433"/>
              </a:xfrm>
            </p:grpSpPr>
            <p:sp>
              <p:nvSpPr>
                <p:cNvPr id="107"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08"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grpSp>
      <p:grpSp>
        <p:nvGrpSpPr>
          <p:cNvPr id="112" name="CODE 3"/>
          <p:cNvGrpSpPr/>
          <p:nvPr/>
        </p:nvGrpSpPr>
        <p:grpSpPr>
          <a:xfrm>
            <a:off x="1511794" y="3037677"/>
            <a:ext cx="765694" cy="798076"/>
            <a:chOff x="2328300" y="3506767"/>
            <a:chExt cx="551703" cy="575034"/>
          </a:xfrm>
        </p:grpSpPr>
        <p:sp>
          <p:nvSpPr>
            <p:cNvPr id="113" name="AutoShape 3"/>
            <p:cNvSpPr>
              <a:spLocks noChangeAspect="1" noChangeArrowheads="1" noTextEdit="1"/>
            </p:cNvSpPr>
            <p:nvPr/>
          </p:nvSpPr>
          <p:spPr bwMode="auto">
            <a:xfrm>
              <a:off x="2330370" y="3507272"/>
              <a:ext cx="543013" cy="55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nvGrpSpPr>
            <p:cNvPr id="114" name="Group 113"/>
            <p:cNvGrpSpPr/>
            <p:nvPr/>
          </p:nvGrpSpPr>
          <p:grpSpPr>
            <a:xfrm>
              <a:off x="2328300" y="3506767"/>
              <a:ext cx="551703" cy="575034"/>
              <a:chOff x="3937001" y="4448175"/>
              <a:chExt cx="638175" cy="665163"/>
            </a:xfrm>
          </p:grpSpPr>
          <p:grpSp>
            <p:nvGrpSpPr>
              <p:cNvPr id="115" name="Group 10"/>
              <p:cNvGrpSpPr>
                <a:grpSpLocks noChangeAspect="1"/>
              </p:cNvGrpSpPr>
              <p:nvPr/>
            </p:nvGrpSpPr>
            <p:grpSpPr bwMode="auto">
              <a:xfrm>
                <a:off x="3937001" y="4448175"/>
                <a:ext cx="638175" cy="665163"/>
                <a:chOff x="2480" y="2802"/>
                <a:chExt cx="402" cy="419"/>
              </a:xfrm>
            </p:grpSpPr>
            <p:sp>
              <p:nvSpPr>
                <p:cNvPr id="119" name="AutoShape 9"/>
                <p:cNvSpPr>
                  <a:spLocks noChangeAspect="1" noChangeArrowheads="1" noTextEdit="1"/>
                </p:cNvSpPr>
                <p:nvPr/>
              </p:nvSpPr>
              <p:spPr bwMode="auto">
                <a:xfrm>
                  <a:off x="2481" y="2802"/>
                  <a:ext cx="400"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20" name="Freeform 11"/>
                <p:cNvSpPr>
                  <a:spLocks/>
                </p:cNvSpPr>
                <p:nvPr/>
              </p:nvSpPr>
              <p:spPr bwMode="auto">
                <a:xfrm>
                  <a:off x="2480" y="2802"/>
                  <a:ext cx="402" cy="418"/>
                </a:xfrm>
                <a:custGeom>
                  <a:avLst/>
                  <a:gdLst>
                    <a:gd name="T0" fmla="*/ 67 w 644"/>
                    <a:gd name="T1" fmla="*/ 0 h 671"/>
                    <a:gd name="T2" fmla="*/ 0 w 644"/>
                    <a:gd name="T3" fmla="*/ 68 h 671"/>
                    <a:gd name="T4" fmla="*/ 0 w 644"/>
                    <a:gd name="T5" fmla="*/ 603 h 671"/>
                    <a:gd name="T6" fmla="*/ 67 w 644"/>
                    <a:gd name="T7" fmla="*/ 671 h 671"/>
                    <a:gd name="T8" fmla="*/ 576 w 644"/>
                    <a:gd name="T9" fmla="*/ 671 h 671"/>
                    <a:gd name="T10" fmla="*/ 644 w 644"/>
                    <a:gd name="T11" fmla="*/ 603 h 671"/>
                    <a:gd name="T12" fmla="*/ 644 w 644"/>
                    <a:gd name="T13" fmla="*/ 193 h 671"/>
                    <a:gd name="T14" fmla="*/ 644 w 644"/>
                    <a:gd name="T15" fmla="*/ 127 h 671"/>
                    <a:gd name="T16" fmla="*/ 515 w 644"/>
                    <a:gd name="T17" fmla="*/ 0 h 671"/>
                    <a:gd name="T18" fmla="*/ 445 w 644"/>
                    <a:gd name="T19" fmla="*/ 0 h 671"/>
                    <a:gd name="T20" fmla="*/ 67 w 644"/>
                    <a:gd name="T21"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4" h="671">
                      <a:moveTo>
                        <a:pt x="67" y="0"/>
                      </a:moveTo>
                      <a:cubicBezTo>
                        <a:pt x="30" y="0"/>
                        <a:pt x="0" y="30"/>
                        <a:pt x="0" y="68"/>
                      </a:cubicBezTo>
                      <a:cubicBezTo>
                        <a:pt x="0" y="603"/>
                        <a:pt x="0" y="603"/>
                        <a:pt x="0" y="603"/>
                      </a:cubicBezTo>
                      <a:cubicBezTo>
                        <a:pt x="0" y="641"/>
                        <a:pt x="30" y="671"/>
                        <a:pt x="67" y="671"/>
                      </a:cubicBezTo>
                      <a:cubicBezTo>
                        <a:pt x="576" y="671"/>
                        <a:pt x="576" y="671"/>
                        <a:pt x="576" y="671"/>
                      </a:cubicBezTo>
                      <a:cubicBezTo>
                        <a:pt x="613" y="671"/>
                        <a:pt x="644" y="641"/>
                        <a:pt x="644" y="603"/>
                      </a:cubicBezTo>
                      <a:cubicBezTo>
                        <a:pt x="644" y="193"/>
                        <a:pt x="644" y="193"/>
                        <a:pt x="644" y="193"/>
                      </a:cubicBezTo>
                      <a:cubicBezTo>
                        <a:pt x="644" y="156"/>
                        <a:pt x="644" y="127"/>
                        <a:pt x="644" y="127"/>
                      </a:cubicBezTo>
                      <a:cubicBezTo>
                        <a:pt x="515" y="0"/>
                        <a:pt x="515" y="0"/>
                        <a:pt x="515" y="0"/>
                      </a:cubicBezTo>
                      <a:cubicBezTo>
                        <a:pt x="515" y="0"/>
                        <a:pt x="482" y="0"/>
                        <a:pt x="445" y="0"/>
                      </a:cubicBezTo>
                      <a:lnTo>
                        <a:pt x="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21" name="Freeform 12"/>
                <p:cNvSpPr>
                  <a:spLocks/>
                </p:cNvSpPr>
                <p:nvPr/>
              </p:nvSpPr>
              <p:spPr bwMode="auto">
                <a:xfrm>
                  <a:off x="2801" y="2802"/>
                  <a:ext cx="81" cy="79"/>
                </a:xfrm>
                <a:custGeom>
                  <a:avLst/>
                  <a:gdLst>
                    <a:gd name="T0" fmla="*/ 81 w 81"/>
                    <a:gd name="T1" fmla="*/ 79 h 79"/>
                    <a:gd name="T2" fmla="*/ 0 w 81"/>
                    <a:gd name="T3" fmla="*/ 0 h 79"/>
                    <a:gd name="T4" fmla="*/ 0 w 81"/>
                    <a:gd name="T5" fmla="*/ 79 h 79"/>
                    <a:gd name="T6" fmla="*/ 81 w 81"/>
                    <a:gd name="T7" fmla="*/ 79 h 79"/>
                  </a:gdLst>
                  <a:ahLst/>
                  <a:cxnLst>
                    <a:cxn ang="0">
                      <a:pos x="T0" y="T1"/>
                    </a:cxn>
                    <a:cxn ang="0">
                      <a:pos x="T2" y="T3"/>
                    </a:cxn>
                    <a:cxn ang="0">
                      <a:pos x="T4" y="T5"/>
                    </a:cxn>
                    <a:cxn ang="0">
                      <a:pos x="T6" y="T7"/>
                    </a:cxn>
                  </a:cxnLst>
                  <a:rect l="0" t="0" r="r" b="b"/>
                  <a:pathLst>
                    <a:path w="81" h="79">
                      <a:moveTo>
                        <a:pt x="81" y="79"/>
                      </a:moveTo>
                      <a:lnTo>
                        <a:pt x="0" y="0"/>
                      </a:lnTo>
                      <a:lnTo>
                        <a:pt x="0" y="79"/>
                      </a:lnTo>
                      <a:lnTo>
                        <a:pt x="81" y="79"/>
                      </a:ln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nvGrpSpPr>
              <p:cNvPr id="116" name="Group 115"/>
              <p:cNvGrpSpPr/>
              <p:nvPr/>
            </p:nvGrpSpPr>
            <p:grpSpPr>
              <a:xfrm>
                <a:off x="4120302" y="4618868"/>
                <a:ext cx="293550" cy="349134"/>
                <a:chOff x="4662074" y="4335997"/>
                <a:chExt cx="234105" cy="278433"/>
              </a:xfrm>
            </p:grpSpPr>
            <p:sp>
              <p:nvSpPr>
                <p:cNvPr id="117" name="Freeform 6"/>
                <p:cNvSpPr>
                  <a:spLocks/>
                </p:cNvSpPr>
                <p:nvPr/>
              </p:nvSpPr>
              <p:spPr bwMode="auto">
                <a:xfrm>
                  <a:off x="4662074" y="4335997"/>
                  <a:ext cx="90040" cy="278433"/>
                </a:xfrm>
                <a:custGeom>
                  <a:avLst/>
                  <a:gdLst>
                    <a:gd name="T0" fmla="*/ 23 w 86"/>
                    <a:gd name="T1" fmla="*/ 56 h 265"/>
                    <a:gd name="T2" fmla="*/ 23 w 86"/>
                    <a:gd name="T3" fmla="*/ 90 h 265"/>
                    <a:gd name="T4" fmla="*/ 0 w 86"/>
                    <a:gd name="T5" fmla="*/ 119 h 265"/>
                    <a:gd name="T6" fmla="*/ 0 w 86"/>
                    <a:gd name="T7" fmla="*/ 146 h 265"/>
                    <a:gd name="T8" fmla="*/ 23 w 86"/>
                    <a:gd name="T9" fmla="*/ 174 h 265"/>
                    <a:gd name="T10" fmla="*/ 23 w 86"/>
                    <a:gd name="T11" fmla="*/ 210 h 265"/>
                    <a:gd name="T12" fmla="*/ 36 w 86"/>
                    <a:gd name="T13" fmla="*/ 251 h 265"/>
                    <a:gd name="T14" fmla="*/ 86 w 86"/>
                    <a:gd name="T15" fmla="*/ 265 h 265"/>
                    <a:gd name="T16" fmla="*/ 86 w 86"/>
                    <a:gd name="T17" fmla="*/ 237 h 265"/>
                    <a:gd name="T18" fmla="*/ 67 w 86"/>
                    <a:gd name="T19" fmla="*/ 231 h 265"/>
                    <a:gd name="T20" fmla="*/ 62 w 86"/>
                    <a:gd name="T21" fmla="*/ 210 h 265"/>
                    <a:gd name="T22" fmla="*/ 62 w 86"/>
                    <a:gd name="T23" fmla="*/ 179 h 265"/>
                    <a:gd name="T24" fmla="*/ 39 w 86"/>
                    <a:gd name="T25" fmla="*/ 133 h 265"/>
                    <a:gd name="T26" fmla="*/ 39 w 86"/>
                    <a:gd name="T27" fmla="*/ 132 h 265"/>
                    <a:gd name="T28" fmla="*/ 62 w 86"/>
                    <a:gd name="T29" fmla="*/ 87 h 265"/>
                    <a:gd name="T30" fmla="*/ 62 w 86"/>
                    <a:gd name="T31" fmla="*/ 55 h 265"/>
                    <a:gd name="T32" fmla="*/ 86 w 86"/>
                    <a:gd name="T33" fmla="*/ 28 h 265"/>
                    <a:gd name="T34" fmla="*/ 86 w 86"/>
                    <a:gd name="T35" fmla="*/ 0 h 265"/>
                    <a:gd name="T36" fmla="*/ 36 w 86"/>
                    <a:gd name="T37" fmla="*/ 14 h 265"/>
                    <a:gd name="T38" fmla="*/ 23 w 86"/>
                    <a:gd name="T39" fmla="*/ 5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265">
                      <a:moveTo>
                        <a:pt x="23" y="56"/>
                      </a:moveTo>
                      <a:lnTo>
                        <a:pt x="23" y="90"/>
                      </a:lnTo>
                      <a:cubicBezTo>
                        <a:pt x="23" y="109"/>
                        <a:pt x="16" y="119"/>
                        <a:pt x="0" y="119"/>
                      </a:cubicBezTo>
                      <a:lnTo>
                        <a:pt x="0" y="146"/>
                      </a:lnTo>
                      <a:cubicBezTo>
                        <a:pt x="16" y="146"/>
                        <a:pt x="23" y="156"/>
                        <a:pt x="23" y="174"/>
                      </a:cubicBezTo>
                      <a:lnTo>
                        <a:pt x="23" y="210"/>
                      </a:lnTo>
                      <a:cubicBezTo>
                        <a:pt x="23" y="229"/>
                        <a:pt x="27" y="243"/>
                        <a:pt x="36" y="251"/>
                      </a:cubicBezTo>
                      <a:cubicBezTo>
                        <a:pt x="45" y="260"/>
                        <a:pt x="62" y="265"/>
                        <a:pt x="86" y="265"/>
                      </a:cubicBezTo>
                      <a:lnTo>
                        <a:pt x="86" y="237"/>
                      </a:lnTo>
                      <a:cubicBezTo>
                        <a:pt x="77" y="237"/>
                        <a:pt x="71" y="235"/>
                        <a:pt x="67" y="231"/>
                      </a:cubicBezTo>
                      <a:cubicBezTo>
                        <a:pt x="64" y="227"/>
                        <a:pt x="62" y="220"/>
                        <a:pt x="62" y="210"/>
                      </a:cubicBezTo>
                      <a:lnTo>
                        <a:pt x="62" y="179"/>
                      </a:lnTo>
                      <a:cubicBezTo>
                        <a:pt x="62" y="154"/>
                        <a:pt x="54" y="139"/>
                        <a:pt x="39" y="133"/>
                      </a:cubicBezTo>
                      <a:lnTo>
                        <a:pt x="39" y="132"/>
                      </a:lnTo>
                      <a:cubicBezTo>
                        <a:pt x="54" y="126"/>
                        <a:pt x="62" y="111"/>
                        <a:pt x="62" y="87"/>
                      </a:cubicBezTo>
                      <a:lnTo>
                        <a:pt x="62" y="55"/>
                      </a:lnTo>
                      <a:cubicBezTo>
                        <a:pt x="62" y="37"/>
                        <a:pt x="70" y="28"/>
                        <a:pt x="86" y="28"/>
                      </a:cubicBezTo>
                      <a:lnTo>
                        <a:pt x="86" y="0"/>
                      </a:lnTo>
                      <a:cubicBezTo>
                        <a:pt x="62" y="0"/>
                        <a:pt x="46" y="5"/>
                        <a:pt x="36" y="14"/>
                      </a:cubicBezTo>
                      <a:cubicBezTo>
                        <a:pt x="28" y="23"/>
                        <a:pt x="23" y="37"/>
                        <a:pt x="23" y="56"/>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sp>
              <p:nvSpPr>
                <p:cNvPr id="118" name="Freeform 7"/>
                <p:cNvSpPr>
                  <a:spLocks/>
                </p:cNvSpPr>
                <p:nvPr/>
              </p:nvSpPr>
              <p:spPr bwMode="auto">
                <a:xfrm>
                  <a:off x="4806139" y="4335997"/>
                  <a:ext cx="90040" cy="278433"/>
                </a:xfrm>
                <a:custGeom>
                  <a:avLst/>
                  <a:gdLst>
                    <a:gd name="T0" fmla="*/ 62 w 85"/>
                    <a:gd name="T1" fmla="*/ 90 h 265"/>
                    <a:gd name="T2" fmla="*/ 62 w 85"/>
                    <a:gd name="T3" fmla="*/ 56 h 265"/>
                    <a:gd name="T4" fmla="*/ 50 w 85"/>
                    <a:gd name="T5" fmla="*/ 15 h 265"/>
                    <a:gd name="T6" fmla="*/ 0 w 85"/>
                    <a:gd name="T7" fmla="*/ 0 h 265"/>
                    <a:gd name="T8" fmla="*/ 0 w 85"/>
                    <a:gd name="T9" fmla="*/ 28 h 265"/>
                    <a:gd name="T10" fmla="*/ 24 w 85"/>
                    <a:gd name="T11" fmla="*/ 55 h 265"/>
                    <a:gd name="T12" fmla="*/ 24 w 85"/>
                    <a:gd name="T13" fmla="*/ 85 h 265"/>
                    <a:gd name="T14" fmla="*/ 47 w 85"/>
                    <a:gd name="T15" fmla="*/ 132 h 265"/>
                    <a:gd name="T16" fmla="*/ 47 w 85"/>
                    <a:gd name="T17" fmla="*/ 133 h 265"/>
                    <a:gd name="T18" fmla="*/ 24 w 85"/>
                    <a:gd name="T19" fmla="*/ 178 h 265"/>
                    <a:gd name="T20" fmla="*/ 24 w 85"/>
                    <a:gd name="T21" fmla="*/ 210 h 265"/>
                    <a:gd name="T22" fmla="*/ 19 w 85"/>
                    <a:gd name="T23" fmla="*/ 231 h 265"/>
                    <a:gd name="T24" fmla="*/ 0 w 85"/>
                    <a:gd name="T25" fmla="*/ 237 h 265"/>
                    <a:gd name="T26" fmla="*/ 0 w 85"/>
                    <a:gd name="T27" fmla="*/ 265 h 265"/>
                    <a:gd name="T28" fmla="*/ 50 w 85"/>
                    <a:gd name="T29" fmla="*/ 251 h 265"/>
                    <a:gd name="T30" fmla="*/ 62 w 85"/>
                    <a:gd name="T31" fmla="*/ 209 h 265"/>
                    <a:gd name="T32" fmla="*/ 62 w 85"/>
                    <a:gd name="T33" fmla="*/ 174 h 265"/>
                    <a:gd name="T34" fmla="*/ 85 w 85"/>
                    <a:gd name="T35" fmla="*/ 146 h 265"/>
                    <a:gd name="T36" fmla="*/ 85 w 85"/>
                    <a:gd name="T37" fmla="*/ 119 h 265"/>
                    <a:gd name="T38" fmla="*/ 62 w 85"/>
                    <a:gd name="T39" fmla="*/ 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265">
                      <a:moveTo>
                        <a:pt x="62" y="90"/>
                      </a:moveTo>
                      <a:lnTo>
                        <a:pt x="62" y="56"/>
                      </a:lnTo>
                      <a:cubicBezTo>
                        <a:pt x="62" y="37"/>
                        <a:pt x="58" y="23"/>
                        <a:pt x="50" y="15"/>
                      </a:cubicBezTo>
                      <a:cubicBezTo>
                        <a:pt x="40" y="5"/>
                        <a:pt x="23" y="0"/>
                        <a:pt x="0" y="0"/>
                      </a:cubicBezTo>
                      <a:lnTo>
                        <a:pt x="0" y="28"/>
                      </a:lnTo>
                      <a:cubicBezTo>
                        <a:pt x="16" y="28"/>
                        <a:pt x="24" y="37"/>
                        <a:pt x="24" y="55"/>
                      </a:cubicBezTo>
                      <a:lnTo>
                        <a:pt x="24" y="85"/>
                      </a:lnTo>
                      <a:cubicBezTo>
                        <a:pt x="24" y="110"/>
                        <a:pt x="32" y="126"/>
                        <a:pt x="47" y="132"/>
                      </a:cubicBezTo>
                      <a:lnTo>
                        <a:pt x="47" y="133"/>
                      </a:lnTo>
                      <a:cubicBezTo>
                        <a:pt x="32" y="139"/>
                        <a:pt x="24" y="154"/>
                        <a:pt x="24" y="178"/>
                      </a:cubicBezTo>
                      <a:lnTo>
                        <a:pt x="24" y="210"/>
                      </a:lnTo>
                      <a:cubicBezTo>
                        <a:pt x="24" y="219"/>
                        <a:pt x="22" y="226"/>
                        <a:pt x="19" y="231"/>
                      </a:cubicBezTo>
                      <a:cubicBezTo>
                        <a:pt x="15" y="235"/>
                        <a:pt x="9" y="237"/>
                        <a:pt x="0" y="237"/>
                      </a:cubicBezTo>
                      <a:lnTo>
                        <a:pt x="0" y="265"/>
                      </a:lnTo>
                      <a:cubicBezTo>
                        <a:pt x="24" y="265"/>
                        <a:pt x="41" y="260"/>
                        <a:pt x="50" y="251"/>
                      </a:cubicBezTo>
                      <a:cubicBezTo>
                        <a:pt x="58" y="242"/>
                        <a:pt x="62" y="229"/>
                        <a:pt x="62" y="209"/>
                      </a:cubicBezTo>
                      <a:lnTo>
                        <a:pt x="62" y="174"/>
                      </a:lnTo>
                      <a:cubicBezTo>
                        <a:pt x="62" y="156"/>
                        <a:pt x="70" y="146"/>
                        <a:pt x="85" y="146"/>
                      </a:cubicBezTo>
                      <a:lnTo>
                        <a:pt x="85" y="119"/>
                      </a:lnTo>
                      <a:cubicBezTo>
                        <a:pt x="70" y="119"/>
                        <a:pt x="62" y="109"/>
                        <a:pt x="62" y="90"/>
                      </a:cubicBezTo>
                      <a:close/>
                    </a:path>
                  </a:pathLst>
                </a:custGeom>
                <a:solidFill>
                  <a:srgbClr val="808080"/>
                </a:solidFill>
                <a:ln w="0">
                  <a:noFill/>
                  <a:prstDash val="solid"/>
                  <a:round/>
                  <a:headEnd/>
                  <a:tailEnd/>
                </a:ln>
              </p:spPr>
              <p:txBody>
                <a:bodyPr vert="horz" wrap="square" lIns="89630" tIns="44814" rIns="89630" bIns="44814" numCol="1" anchor="t" anchorCtr="0" compatLnSpc="1">
                  <a:prstTxWarp prst="textNoShape">
                    <a:avLst/>
                  </a:prstTxWarp>
                </a:bodyPr>
                <a:lstStyle/>
                <a:p>
                  <a:pPr defTabSz="914192"/>
                  <a:endParaRPr lang="en-US" sz="1765">
                    <a:solidFill>
                      <a:srgbClr val="FFFFFF"/>
                    </a:solidFill>
                  </a:endParaRPr>
                </a:p>
              </p:txBody>
            </p:sp>
          </p:grpSp>
        </p:grpSp>
      </p:grpSp>
      <p:sp>
        <p:nvSpPr>
          <p:cNvPr id="122" name="APP 1"/>
          <p:cNvSpPr>
            <a:spLocks noEditPoints="1"/>
          </p:cNvSpPr>
          <p:nvPr/>
        </p:nvSpPr>
        <p:spPr bwMode="auto">
          <a:xfrm>
            <a:off x="5837238" y="2123635"/>
            <a:ext cx="781388" cy="806335"/>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rgbClr val="00BCF2"/>
          </a:solidFill>
          <a:ln>
            <a:noFill/>
          </a:ln>
        </p:spPr>
        <p:txBody>
          <a:bodyPr vert="horz" wrap="square" lIns="89630" tIns="44814" rIns="89630" bIns="44814" numCol="1" anchor="t" anchorCtr="0" compatLnSpc="1">
            <a:prstTxWarp prst="textNoShape">
              <a:avLst/>
            </a:prstTxWarp>
          </a:bodyPr>
          <a:lstStyle/>
          <a:p>
            <a:pPr defTabSz="896003"/>
            <a:endParaRPr lang="en-US" sz="1667">
              <a:solidFill>
                <a:srgbClr val="000000"/>
              </a:solidFill>
            </a:endParaRPr>
          </a:p>
        </p:txBody>
      </p:sp>
      <p:sp>
        <p:nvSpPr>
          <p:cNvPr id="123" name="APP 2"/>
          <p:cNvSpPr>
            <a:spLocks noEditPoints="1"/>
          </p:cNvSpPr>
          <p:nvPr/>
        </p:nvSpPr>
        <p:spPr bwMode="auto">
          <a:xfrm>
            <a:off x="5837238" y="3796279"/>
            <a:ext cx="781388" cy="806335"/>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rgbClr val="00BCF2"/>
          </a:solidFill>
          <a:ln>
            <a:noFill/>
          </a:ln>
        </p:spPr>
        <p:txBody>
          <a:bodyPr vert="horz" wrap="square" lIns="89630" tIns="44814" rIns="89630" bIns="44814" numCol="1" anchor="t" anchorCtr="0" compatLnSpc="1">
            <a:prstTxWarp prst="textNoShape">
              <a:avLst/>
            </a:prstTxWarp>
          </a:bodyPr>
          <a:lstStyle/>
          <a:p>
            <a:pPr defTabSz="896003"/>
            <a:endParaRPr lang="en-US" sz="1667">
              <a:solidFill>
                <a:srgbClr val="000000"/>
              </a:solidFill>
            </a:endParaRPr>
          </a:p>
        </p:txBody>
      </p:sp>
      <p:sp>
        <p:nvSpPr>
          <p:cNvPr id="124" name="APP 3"/>
          <p:cNvSpPr>
            <a:spLocks noEditPoints="1"/>
          </p:cNvSpPr>
          <p:nvPr/>
        </p:nvSpPr>
        <p:spPr bwMode="auto">
          <a:xfrm>
            <a:off x="5837238" y="5483895"/>
            <a:ext cx="781388" cy="806335"/>
          </a:xfrm>
          <a:custGeom>
            <a:avLst/>
            <a:gdLst>
              <a:gd name="T0" fmla="*/ 364 w 371"/>
              <a:gd name="T1" fmla="*/ 103 h 383"/>
              <a:gd name="T2" fmla="*/ 216 w 371"/>
              <a:gd name="T3" fmla="*/ 3 h 383"/>
              <a:gd name="T4" fmla="*/ 203 w 371"/>
              <a:gd name="T5" fmla="*/ 1 h 383"/>
              <a:gd name="T6" fmla="*/ 13 w 371"/>
              <a:gd name="T7" fmla="*/ 50 h 383"/>
              <a:gd name="T8" fmla="*/ 0 w 371"/>
              <a:gd name="T9" fmla="*/ 66 h 383"/>
              <a:gd name="T10" fmla="*/ 0 w 371"/>
              <a:gd name="T11" fmla="*/ 243 h 383"/>
              <a:gd name="T12" fmla="*/ 5 w 371"/>
              <a:gd name="T13" fmla="*/ 255 h 383"/>
              <a:gd name="T14" fmla="*/ 125 w 371"/>
              <a:gd name="T15" fmla="*/ 379 h 383"/>
              <a:gd name="T16" fmla="*/ 137 w 371"/>
              <a:gd name="T17" fmla="*/ 383 h 383"/>
              <a:gd name="T18" fmla="*/ 142 w 371"/>
              <a:gd name="T19" fmla="*/ 383 h 383"/>
              <a:gd name="T20" fmla="*/ 351 w 371"/>
              <a:gd name="T21" fmla="*/ 310 h 383"/>
              <a:gd name="T22" fmla="*/ 362 w 371"/>
              <a:gd name="T23" fmla="*/ 296 h 383"/>
              <a:gd name="T24" fmla="*/ 371 w 371"/>
              <a:gd name="T25" fmla="*/ 117 h 383"/>
              <a:gd name="T26" fmla="*/ 364 w 371"/>
              <a:gd name="T27" fmla="*/ 103 h 383"/>
              <a:gd name="T28" fmla="*/ 204 w 371"/>
              <a:gd name="T29" fmla="*/ 34 h 383"/>
              <a:gd name="T30" fmla="*/ 321 w 371"/>
              <a:gd name="T31" fmla="*/ 113 h 383"/>
              <a:gd name="T32" fmla="*/ 251 w 371"/>
              <a:gd name="T33" fmla="*/ 134 h 383"/>
              <a:gd name="T34" fmla="*/ 139 w 371"/>
              <a:gd name="T35" fmla="*/ 51 h 383"/>
              <a:gd name="T36" fmla="*/ 204 w 371"/>
              <a:gd name="T37" fmla="*/ 34 h 383"/>
              <a:gd name="T38" fmla="*/ 143 w 371"/>
              <a:gd name="T39" fmla="*/ 167 h 383"/>
              <a:gd name="T40" fmla="*/ 42 w 371"/>
              <a:gd name="T41" fmla="*/ 76 h 383"/>
              <a:gd name="T42" fmla="*/ 113 w 371"/>
              <a:gd name="T43" fmla="*/ 58 h 383"/>
              <a:gd name="T44" fmla="*/ 225 w 371"/>
              <a:gd name="T45" fmla="*/ 142 h 383"/>
              <a:gd name="T46" fmla="*/ 143 w 371"/>
              <a:gd name="T47" fmla="*/ 167 h 383"/>
              <a:gd name="T48" fmla="*/ 33 w 371"/>
              <a:gd name="T49" fmla="*/ 237 h 383"/>
              <a:gd name="T50" fmla="*/ 33 w 371"/>
              <a:gd name="T51" fmla="*/ 96 h 383"/>
              <a:gd name="T52" fmla="*/ 130 w 371"/>
              <a:gd name="T53" fmla="*/ 184 h 383"/>
              <a:gd name="T54" fmla="*/ 130 w 371"/>
              <a:gd name="T55" fmla="*/ 338 h 383"/>
              <a:gd name="T56" fmla="*/ 33 w 371"/>
              <a:gd name="T57" fmla="*/ 237 h 383"/>
              <a:gd name="T58" fmla="*/ 152 w 371"/>
              <a:gd name="T59" fmla="*/ 345 h 383"/>
              <a:gd name="T60" fmla="*/ 152 w 371"/>
              <a:gd name="T61" fmla="*/ 187 h 383"/>
              <a:gd name="T62" fmla="*/ 338 w 371"/>
              <a:gd name="T63" fmla="*/ 130 h 383"/>
              <a:gd name="T64" fmla="*/ 330 w 371"/>
              <a:gd name="T65" fmla="*/ 283 h 383"/>
              <a:gd name="T66" fmla="*/ 152 w 371"/>
              <a:gd name="T67" fmla="*/ 34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1" h="383">
                <a:moveTo>
                  <a:pt x="364" y="103"/>
                </a:moveTo>
                <a:cubicBezTo>
                  <a:pt x="216" y="3"/>
                  <a:pt x="216" y="3"/>
                  <a:pt x="216" y="3"/>
                </a:cubicBezTo>
                <a:cubicBezTo>
                  <a:pt x="213" y="1"/>
                  <a:pt x="208" y="0"/>
                  <a:pt x="203" y="1"/>
                </a:cubicBezTo>
                <a:cubicBezTo>
                  <a:pt x="13" y="50"/>
                  <a:pt x="13" y="50"/>
                  <a:pt x="13" y="50"/>
                </a:cubicBezTo>
                <a:cubicBezTo>
                  <a:pt x="5" y="52"/>
                  <a:pt x="0" y="58"/>
                  <a:pt x="0" y="66"/>
                </a:cubicBezTo>
                <a:cubicBezTo>
                  <a:pt x="0" y="243"/>
                  <a:pt x="0" y="243"/>
                  <a:pt x="0" y="243"/>
                </a:cubicBezTo>
                <a:cubicBezTo>
                  <a:pt x="0" y="248"/>
                  <a:pt x="2" y="252"/>
                  <a:pt x="5" y="255"/>
                </a:cubicBezTo>
                <a:cubicBezTo>
                  <a:pt x="125" y="379"/>
                  <a:pt x="125" y="379"/>
                  <a:pt x="125" y="379"/>
                </a:cubicBezTo>
                <a:cubicBezTo>
                  <a:pt x="128" y="382"/>
                  <a:pt x="132" y="383"/>
                  <a:pt x="137" y="383"/>
                </a:cubicBezTo>
                <a:cubicBezTo>
                  <a:pt x="138" y="383"/>
                  <a:pt x="140" y="383"/>
                  <a:pt x="142" y="383"/>
                </a:cubicBezTo>
                <a:cubicBezTo>
                  <a:pt x="351" y="310"/>
                  <a:pt x="351" y="310"/>
                  <a:pt x="351" y="310"/>
                </a:cubicBezTo>
                <a:cubicBezTo>
                  <a:pt x="357" y="308"/>
                  <a:pt x="362" y="302"/>
                  <a:pt x="362" y="296"/>
                </a:cubicBezTo>
                <a:cubicBezTo>
                  <a:pt x="371" y="117"/>
                  <a:pt x="371" y="117"/>
                  <a:pt x="371" y="117"/>
                </a:cubicBezTo>
                <a:cubicBezTo>
                  <a:pt x="371" y="112"/>
                  <a:pt x="369" y="106"/>
                  <a:pt x="364" y="103"/>
                </a:cubicBezTo>
                <a:close/>
                <a:moveTo>
                  <a:pt x="204" y="34"/>
                </a:moveTo>
                <a:cubicBezTo>
                  <a:pt x="321" y="113"/>
                  <a:pt x="321" y="113"/>
                  <a:pt x="321" y="113"/>
                </a:cubicBezTo>
                <a:cubicBezTo>
                  <a:pt x="251" y="134"/>
                  <a:pt x="251" y="134"/>
                  <a:pt x="251" y="134"/>
                </a:cubicBezTo>
                <a:cubicBezTo>
                  <a:pt x="139" y="51"/>
                  <a:pt x="139" y="51"/>
                  <a:pt x="139" y="51"/>
                </a:cubicBezTo>
                <a:lnTo>
                  <a:pt x="204" y="34"/>
                </a:lnTo>
                <a:close/>
                <a:moveTo>
                  <a:pt x="143" y="167"/>
                </a:moveTo>
                <a:cubicBezTo>
                  <a:pt x="42" y="76"/>
                  <a:pt x="42" y="76"/>
                  <a:pt x="42" y="76"/>
                </a:cubicBezTo>
                <a:cubicBezTo>
                  <a:pt x="113" y="58"/>
                  <a:pt x="113" y="58"/>
                  <a:pt x="113" y="58"/>
                </a:cubicBezTo>
                <a:cubicBezTo>
                  <a:pt x="225" y="142"/>
                  <a:pt x="225" y="142"/>
                  <a:pt x="225" y="142"/>
                </a:cubicBezTo>
                <a:lnTo>
                  <a:pt x="143" y="167"/>
                </a:lnTo>
                <a:close/>
                <a:moveTo>
                  <a:pt x="33" y="237"/>
                </a:moveTo>
                <a:cubicBezTo>
                  <a:pt x="33" y="96"/>
                  <a:pt x="33" y="96"/>
                  <a:pt x="33" y="96"/>
                </a:cubicBezTo>
                <a:cubicBezTo>
                  <a:pt x="130" y="184"/>
                  <a:pt x="130" y="184"/>
                  <a:pt x="130" y="184"/>
                </a:cubicBezTo>
                <a:cubicBezTo>
                  <a:pt x="130" y="338"/>
                  <a:pt x="130" y="338"/>
                  <a:pt x="130" y="338"/>
                </a:cubicBezTo>
                <a:lnTo>
                  <a:pt x="33" y="237"/>
                </a:lnTo>
                <a:close/>
                <a:moveTo>
                  <a:pt x="152" y="345"/>
                </a:moveTo>
                <a:cubicBezTo>
                  <a:pt x="152" y="187"/>
                  <a:pt x="152" y="187"/>
                  <a:pt x="152" y="187"/>
                </a:cubicBezTo>
                <a:cubicBezTo>
                  <a:pt x="338" y="130"/>
                  <a:pt x="338" y="130"/>
                  <a:pt x="338" y="130"/>
                </a:cubicBezTo>
                <a:cubicBezTo>
                  <a:pt x="330" y="283"/>
                  <a:pt x="330" y="283"/>
                  <a:pt x="330" y="283"/>
                </a:cubicBezTo>
                <a:lnTo>
                  <a:pt x="152" y="345"/>
                </a:lnTo>
                <a:close/>
              </a:path>
            </a:pathLst>
          </a:custGeom>
          <a:solidFill>
            <a:srgbClr val="00BCF2"/>
          </a:solidFill>
          <a:ln>
            <a:noFill/>
          </a:ln>
        </p:spPr>
        <p:txBody>
          <a:bodyPr vert="horz" wrap="square" lIns="89630" tIns="44814" rIns="89630" bIns="44814" numCol="1" anchor="t" anchorCtr="0" compatLnSpc="1">
            <a:prstTxWarp prst="textNoShape">
              <a:avLst/>
            </a:prstTxWarp>
          </a:bodyPr>
          <a:lstStyle/>
          <a:p>
            <a:pPr defTabSz="896003"/>
            <a:endParaRPr lang="en-US" sz="1667">
              <a:solidFill>
                <a:srgbClr val="000000"/>
              </a:solidFill>
            </a:endParaRPr>
          </a:p>
        </p:txBody>
      </p:sp>
    </p:spTree>
    <p:extLst>
      <p:ext uri="{BB962C8B-B14F-4D97-AF65-F5344CB8AC3E}">
        <p14:creationId xmlns:p14="http://schemas.microsoft.com/office/powerpoint/2010/main" val="2587488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20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childTnLst>
                          </p:cTn>
                        </p:par>
                        <p:par>
                          <p:cTn id="8" fill="hold">
                            <p:stCondLst>
                              <p:cond delay="1200"/>
                            </p:stCondLst>
                            <p:childTnLst>
                              <p:par>
                                <p:cTn id="9" presetID="10" presetClass="entr" presetSubtype="0" fill="hold" nodeType="afterEffect">
                                  <p:stCondLst>
                                    <p:cond delay="2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65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2"/>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12"/>
                                        </p:tgtEl>
                                        <p:attrNameLst>
                                          <p:attrName>style.visibility</p:attrName>
                                        </p:attrNameLst>
                                      </p:cBhvr>
                                      <p:to>
                                        <p:strVal val="visible"/>
                                      </p:to>
                                    </p:set>
                                  </p:childTnLst>
                                </p:cTn>
                              </p:par>
                            </p:childTnLst>
                          </p:cTn>
                        </p:par>
                        <p:par>
                          <p:cTn id="20" fill="hold">
                            <p:stCondLst>
                              <p:cond delay="0"/>
                            </p:stCondLst>
                            <p:childTnLst>
                              <p:par>
                                <p:cTn id="21" presetID="42" presetClass="path" presetSubtype="0" decel="100000" fill="hold" nodeType="afterEffect">
                                  <p:stCondLst>
                                    <p:cond delay="0"/>
                                  </p:stCondLst>
                                  <p:childTnLst>
                                    <p:animMotion origin="layout" path="M 1.51902E-6 -4.81616E-6 L 0.35627 -0.13073 " pathEditMode="relative" rAng="0" ptsTypes="AA">
                                      <p:cBhvr>
                                        <p:cTn id="22" dur="2000" fill="hold"/>
                                        <p:tgtEl>
                                          <p:spTgt spid="112"/>
                                        </p:tgtEl>
                                        <p:attrNameLst>
                                          <p:attrName>ppt_x</p:attrName>
                                          <p:attrName>ppt_y</p:attrName>
                                        </p:attrNameLst>
                                      </p:cBhvr>
                                      <p:rCtr x="17807" y="-6537"/>
                                    </p:animMotion>
                                  </p:childTnLst>
                                </p:cTn>
                              </p:par>
                              <p:par>
                                <p:cTn id="23" presetID="42" presetClass="path" presetSubtype="0" decel="100000" fill="hold" nodeType="withEffect">
                                  <p:stCondLst>
                                    <p:cond delay="0"/>
                                  </p:stCondLst>
                                  <p:childTnLst>
                                    <p:animMotion origin="layout" path="M 9.24177E-7 -4.81616E-6 L 0.35576 0.11371 " pathEditMode="relative" rAng="0" ptsTypes="AA">
                                      <p:cBhvr>
                                        <p:cTn id="24" dur="2000" fill="hold"/>
                                        <p:tgtEl>
                                          <p:spTgt spid="102"/>
                                        </p:tgtEl>
                                        <p:attrNameLst>
                                          <p:attrName>ppt_x</p:attrName>
                                          <p:attrName>ppt_y</p:attrName>
                                        </p:attrNameLst>
                                      </p:cBhvr>
                                      <p:rCtr x="17781" y="5674"/>
                                    </p:animMotion>
                                  </p:childTnLst>
                                </p:cTn>
                              </p:par>
                              <p:par>
                                <p:cTn id="25" presetID="42" presetClass="path" presetSubtype="0" decel="100000" fill="hold" nodeType="withEffect">
                                  <p:stCondLst>
                                    <p:cond delay="0"/>
                                  </p:stCondLst>
                                  <p:childTnLst>
                                    <p:animMotion origin="layout" path="M 9.24177E-7 -4.81616E-6 L 0.35678 0.36065 " pathEditMode="relative" rAng="0" ptsTypes="AA">
                                      <p:cBhvr>
                                        <p:cTn id="26" dur="2000" fill="hold"/>
                                        <p:tgtEl>
                                          <p:spTgt spid="91"/>
                                        </p:tgtEl>
                                        <p:attrNameLst>
                                          <p:attrName>ppt_x</p:attrName>
                                          <p:attrName>ppt_y</p:attrName>
                                        </p:attrNameLst>
                                      </p:cBhvr>
                                      <p:rCtr x="17833" y="18021"/>
                                    </p:animMotion>
                                  </p:childTnLst>
                                </p:cTn>
                              </p:par>
                            </p:childTnLst>
                          </p:cTn>
                        </p:par>
                        <p:par>
                          <p:cTn id="27" fill="hold">
                            <p:stCondLst>
                              <p:cond delay="2000"/>
                            </p:stCondLst>
                            <p:childTnLst>
                              <p:par>
                                <p:cTn id="28" presetID="10" presetClass="exit" presetSubtype="0" fill="hold" nodeType="afterEffect">
                                  <p:stCondLst>
                                    <p:cond delay="500"/>
                                  </p:stCondLst>
                                  <p:childTnLst>
                                    <p:animEffect transition="out" filter="fade">
                                      <p:cBhvr>
                                        <p:cTn id="29" dur="650"/>
                                        <p:tgtEl>
                                          <p:spTgt spid="112"/>
                                        </p:tgtEl>
                                      </p:cBhvr>
                                    </p:animEffect>
                                    <p:set>
                                      <p:cBhvr>
                                        <p:cTn id="30" dur="1" fill="hold">
                                          <p:stCondLst>
                                            <p:cond delay="649"/>
                                          </p:stCondLst>
                                        </p:cTn>
                                        <p:tgtEl>
                                          <p:spTgt spid="112"/>
                                        </p:tgtEl>
                                        <p:attrNameLst>
                                          <p:attrName>style.visibility</p:attrName>
                                        </p:attrNameLst>
                                      </p:cBhvr>
                                      <p:to>
                                        <p:strVal val="hidden"/>
                                      </p:to>
                                    </p:set>
                                  </p:childTnLst>
                                </p:cTn>
                              </p:par>
                            </p:childTnLst>
                          </p:cTn>
                        </p:par>
                        <p:par>
                          <p:cTn id="31" fill="hold">
                            <p:stCondLst>
                              <p:cond delay="3150"/>
                            </p:stCondLst>
                            <p:childTnLst>
                              <p:par>
                                <p:cTn id="32" presetID="10" presetClass="entr" presetSubtype="0" fill="hold" grpId="0" nodeType="after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650"/>
                                        <p:tgtEl>
                                          <p:spTgt spid="122"/>
                                        </p:tgtEl>
                                      </p:cBhvr>
                                    </p:animEffect>
                                  </p:childTnLst>
                                </p:cTn>
                              </p:par>
                            </p:childTnLst>
                          </p:cTn>
                        </p:par>
                        <p:par>
                          <p:cTn id="35" fill="hold">
                            <p:stCondLst>
                              <p:cond delay="3800"/>
                            </p:stCondLst>
                            <p:childTnLst>
                              <p:par>
                                <p:cTn id="36" presetID="10" presetClass="exit" presetSubtype="0" fill="hold" nodeType="afterEffect">
                                  <p:stCondLst>
                                    <p:cond delay="300"/>
                                  </p:stCondLst>
                                  <p:childTnLst>
                                    <p:animEffect transition="out" filter="fade">
                                      <p:cBhvr>
                                        <p:cTn id="37" dur="650"/>
                                        <p:tgtEl>
                                          <p:spTgt spid="102"/>
                                        </p:tgtEl>
                                      </p:cBhvr>
                                    </p:animEffect>
                                    <p:set>
                                      <p:cBhvr>
                                        <p:cTn id="38" dur="1" fill="hold">
                                          <p:stCondLst>
                                            <p:cond delay="649"/>
                                          </p:stCondLst>
                                        </p:cTn>
                                        <p:tgtEl>
                                          <p:spTgt spid="102"/>
                                        </p:tgtEl>
                                        <p:attrNameLst>
                                          <p:attrName>style.visibility</p:attrName>
                                        </p:attrNameLst>
                                      </p:cBhvr>
                                      <p:to>
                                        <p:strVal val="hidden"/>
                                      </p:to>
                                    </p:se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123"/>
                                        </p:tgtEl>
                                        <p:attrNameLst>
                                          <p:attrName>style.visibility</p:attrName>
                                        </p:attrNameLst>
                                      </p:cBhvr>
                                      <p:to>
                                        <p:strVal val="visible"/>
                                      </p:to>
                                    </p:set>
                                    <p:animEffect transition="in" filter="fade">
                                      <p:cBhvr>
                                        <p:cTn id="42" dur="650"/>
                                        <p:tgtEl>
                                          <p:spTgt spid="123"/>
                                        </p:tgtEl>
                                      </p:cBhvr>
                                    </p:animEffect>
                                  </p:childTnLst>
                                </p:cTn>
                              </p:par>
                            </p:childTnLst>
                          </p:cTn>
                        </p:par>
                        <p:par>
                          <p:cTn id="43" fill="hold">
                            <p:stCondLst>
                              <p:cond delay="5400"/>
                            </p:stCondLst>
                            <p:childTnLst>
                              <p:par>
                                <p:cTn id="44" presetID="10" presetClass="exit" presetSubtype="0" fill="hold" nodeType="afterEffect">
                                  <p:stCondLst>
                                    <p:cond delay="300"/>
                                  </p:stCondLst>
                                  <p:childTnLst>
                                    <p:animEffect transition="out" filter="fade">
                                      <p:cBhvr>
                                        <p:cTn id="45" dur="650"/>
                                        <p:tgtEl>
                                          <p:spTgt spid="91"/>
                                        </p:tgtEl>
                                      </p:cBhvr>
                                    </p:animEffect>
                                    <p:set>
                                      <p:cBhvr>
                                        <p:cTn id="46" dur="1" fill="hold">
                                          <p:stCondLst>
                                            <p:cond delay="649"/>
                                          </p:stCondLst>
                                        </p:cTn>
                                        <p:tgtEl>
                                          <p:spTgt spid="91"/>
                                        </p:tgtEl>
                                        <p:attrNameLst>
                                          <p:attrName>style.visibility</p:attrName>
                                        </p:attrNameLst>
                                      </p:cBhvr>
                                      <p:to>
                                        <p:strVal val="hidden"/>
                                      </p:to>
                                    </p:set>
                                  </p:childTnLst>
                                </p:cTn>
                              </p:par>
                            </p:childTnLst>
                          </p:cTn>
                        </p:par>
                        <p:par>
                          <p:cTn id="47" fill="hold">
                            <p:stCondLst>
                              <p:cond delay="6350"/>
                            </p:stCondLst>
                            <p:childTnLst>
                              <p:par>
                                <p:cTn id="48" presetID="10" presetClass="entr" presetSubtype="0" fill="hold" grpId="0" nodeType="afterEffect">
                                  <p:stCondLst>
                                    <p:cond delay="0"/>
                                  </p:stCondLst>
                                  <p:childTnLst>
                                    <p:set>
                                      <p:cBhvr>
                                        <p:cTn id="49" dur="1" fill="hold">
                                          <p:stCondLst>
                                            <p:cond delay="0"/>
                                          </p:stCondLst>
                                        </p:cTn>
                                        <p:tgtEl>
                                          <p:spTgt spid="124"/>
                                        </p:tgtEl>
                                        <p:attrNameLst>
                                          <p:attrName>style.visibility</p:attrName>
                                        </p:attrNameLst>
                                      </p:cBhvr>
                                      <p:to>
                                        <p:strVal val="visible"/>
                                      </p:to>
                                    </p:set>
                                    <p:animEffect transition="in" filter="fade">
                                      <p:cBhvr>
                                        <p:cTn id="50" dur="650"/>
                                        <p:tgtEl>
                                          <p:spTgt spid="124"/>
                                        </p:tgtEl>
                                      </p:cBhvr>
                                    </p:animEffect>
                                  </p:childTnLst>
                                </p:cTn>
                              </p:par>
                            </p:childTnLst>
                          </p:cTn>
                        </p:par>
                        <p:par>
                          <p:cTn id="51" fill="hold">
                            <p:stCondLst>
                              <p:cond delay="7000"/>
                            </p:stCondLst>
                            <p:childTnLst>
                              <p:par>
                                <p:cTn id="52" presetID="10" presetClass="entr" presetSubtype="0" fill="hold" grpId="0" nodeType="afterEffect">
                                  <p:stCondLst>
                                    <p:cond delay="50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122" grpId="0" animBg="1"/>
      <p:bldP spid="123" grpId="0" animBg="1"/>
      <p:bldP spid="1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Text Placeholder 4"/>
          <p:cNvSpPr txBox="1">
            <a:spLocks/>
          </p:cNvSpPr>
          <p:nvPr/>
        </p:nvSpPr>
        <p:spPr>
          <a:xfrm>
            <a:off x="269242" y="1361876"/>
            <a:ext cx="4539362" cy="4993083"/>
          </a:xfrm>
          <a:prstGeom prst="rect">
            <a:avLst/>
          </a:prstGeom>
        </p:spPr>
        <p:txBody>
          <a:bodyPr lIns="143428">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67">
              <a:spcBef>
                <a:spcPct val="20000"/>
              </a:spcBef>
              <a:buClr>
                <a:schemeClr val="tx1"/>
              </a:buClr>
              <a:buSzPct val="100000"/>
              <a:buNone/>
            </a:pPr>
            <a:r>
              <a:rPr lang="en-US" sz="3529" dirty="0">
                <a:gradFill>
                  <a:gsLst>
                    <a:gs pos="100000">
                      <a:srgbClr val="00BCF2"/>
                    </a:gs>
                    <a:gs pos="0">
                      <a:srgbClr val="00BCF2"/>
                    </a:gs>
                  </a:gsLst>
                  <a:lin ang="5400000" scaled="0"/>
                </a:gradFill>
                <a:latin typeface="Segoe UI Light" panose="020B0502040204020203" pitchFamily="34" charset="0"/>
                <a:cs typeface="Segoe UI Light" panose="020B0502040204020203" pitchFamily="34" charset="0"/>
              </a:rPr>
              <a:t>What? </a:t>
            </a:r>
          </a:p>
          <a:p>
            <a:pPr defTabSz="914367">
              <a:spcBef>
                <a:spcPct val="20000"/>
              </a:spcBef>
              <a:buClr>
                <a:schemeClr val="tx1"/>
              </a:buClr>
              <a:buSzPct val="90000"/>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Source file, checked-in</a:t>
            </a:r>
          </a:p>
          <a:p>
            <a:pPr defTabSz="914367">
              <a:spcBef>
                <a:spcPct val="20000"/>
              </a:spcBef>
              <a:buClr>
                <a:schemeClr val="tx1"/>
              </a:buClr>
              <a:buSzPct val="90000"/>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Specifies resources, dependencies, and connections</a:t>
            </a:r>
          </a:p>
          <a:p>
            <a:pPr defTabSz="914367">
              <a:spcBef>
                <a:spcPct val="20000"/>
              </a:spcBef>
              <a:buClr>
                <a:schemeClr val="tx1"/>
              </a:buClr>
              <a:buSzPct val="90000"/>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Parameterized input/output</a:t>
            </a:r>
          </a:p>
          <a:p>
            <a:pPr marL="0" indent="0" defTabSz="914367">
              <a:spcBef>
                <a:spcPct val="20000"/>
              </a:spcBef>
              <a:buClr>
                <a:schemeClr val="tx1"/>
              </a:buClr>
              <a:buSzPct val="100000"/>
              <a:buNone/>
            </a:pPr>
            <a:r>
              <a:rPr lang="en-US" sz="3529"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
            </a:r>
            <a:br>
              <a:rPr lang="en-US" sz="3529"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br>
            <a:r>
              <a:rPr lang="en-US" sz="3529" dirty="0">
                <a:gradFill>
                  <a:gsLst>
                    <a:gs pos="100000">
                      <a:srgbClr val="00BCF2"/>
                    </a:gs>
                    <a:gs pos="0">
                      <a:srgbClr val="00BCF2"/>
                    </a:gs>
                  </a:gsLst>
                  <a:lin ang="5400000" scaled="0"/>
                </a:gradFill>
                <a:latin typeface="Segoe UI Light" panose="020B0502040204020203" pitchFamily="34" charset="0"/>
                <a:cs typeface="Segoe UI Light" panose="020B0502040204020203" pitchFamily="34" charset="0"/>
              </a:rPr>
              <a:t>Why?</a:t>
            </a:r>
          </a:p>
          <a:p>
            <a:pPr defTabSz="914367">
              <a:spcBef>
                <a:spcPct val="20000"/>
              </a:spcBef>
              <a:buClr>
                <a:schemeClr val="tx1"/>
              </a:buClr>
              <a:buSzPct val="90000"/>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Ensure Idempotency</a:t>
            </a:r>
          </a:p>
          <a:p>
            <a:pPr defTabSz="914367">
              <a:spcBef>
                <a:spcPct val="20000"/>
              </a:spcBef>
              <a:buClr>
                <a:schemeClr val="tx1"/>
              </a:buClr>
              <a:buSzPct val="90000"/>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Simplify Orchestration</a:t>
            </a:r>
          </a:p>
          <a:p>
            <a:pPr defTabSz="914367">
              <a:spcBef>
                <a:spcPct val="20000"/>
              </a:spcBef>
              <a:buClr>
                <a:schemeClr val="tx1"/>
              </a:buClr>
              <a:buSzPct val="90000"/>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Provide Cross-Resource </a:t>
            </a:r>
            <a:b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b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Configuration and Update Support </a:t>
            </a:r>
          </a:p>
        </p:txBody>
      </p:sp>
      <p:sp>
        <p:nvSpPr>
          <p:cNvPr id="8" name="Rectangle 7"/>
          <p:cNvSpPr/>
          <p:nvPr/>
        </p:nvSpPr>
        <p:spPr bwMode="auto">
          <a:xfrm>
            <a:off x="8699064" y="996738"/>
            <a:ext cx="3349734" cy="1275326"/>
          </a:xfrm>
          <a:prstGeom prst="rect">
            <a:avLst/>
          </a:prstGeom>
          <a:no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14" tIns="91414" rIns="34285" bIns="34285" rtlCol="0" anchor="t" anchorCtr="0"/>
          <a:lstStyle/>
          <a:p>
            <a:pPr defTabSz="932048"/>
            <a:r>
              <a:rPr lang="en-US" sz="1400" dirty="0">
                <a:solidFill>
                  <a:srgbClr val="FFFFFF"/>
                </a:solidFill>
                <a:ea typeface="Segoe UI" pitchFamily="34" charset="0"/>
                <a:cs typeface="Segoe UI" pitchFamily="34" charset="0"/>
              </a:rPr>
              <a:t>Instantiation of repeatable </a:t>
            </a:r>
            <a:r>
              <a:rPr lang="en-US" sz="1400" dirty="0" err="1">
                <a:solidFill>
                  <a:srgbClr val="FFFFFF"/>
                </a:solidFill>
                <a:ea typeface="Segoe UI" pitchFamily="34" charset="0"/>
                <a:cs typeface="Segoe UI" pitchFamily="34" charset="0"/>
              </a:rPr>
              <a:t>config</a:t>
            </a:r>
            <a:r>
              <a:rPr lang="en-US" sz="1400" dirty="0">
                <a:solidFill>
                  <a:srgbClr val="FFFFFF"/>
                </a:solidFill>
                <a:ea typeface="Segoe UI" pitchFamily="34" charset="0"/>
                <a:cs typeface="Segoe UI" pitchFamily="34" charset="0"/>
              </a:rPr>
              <a:t>.</a:t>
            </a:r>
            <a:endParaRPr lang="en-US" sz="1100" dirty="0">
              <a:solidFill>
                <a:srgbClr val="FFFFFF"/>
              </a:solidFill>
              <a:ea typeface="Segoe UI" pitchFamily="34" charset="0"/>
              <a:cs typeface="Segoe UI" pitchFamily="34" charset="0"/>
            </a:endParaRPr>
          </a:p>
          <a:p>
            <a:pPr defTabSz="932048"/>
            <a:r>
              <a:rPr lang="en-US" sz="1200" i="1" dirty="0">
                <a:solidFill>
                  <a:srgbClr val="FFFFFF"/>
                </a:solidFill>
                <a:ea typeface="Segoe UI" pitchFamily="34" charset="0"/>
                <a:cs typeface="Segoe UI" pitchFamily="34" charset="0"/>
              </a:rPr>
              <a:t>Configuration </a:t>
            </a:r>
            <a:r>
              <a:rPr lang="en-US" sz="1200" i="1" dirty="0">
                <a:solidFill>
                  <a:srgbClr val="FFFFFF"/>
                </a:solidFill>
                <a:ea typeface="Segoe UI" pitchFamily="34" charset="0"/>
                <a:cs typeface="Segoe UI" pitchFamily="34" charset="0"/>
                <a:sym typeface="Wingdings" panose="05000000000000000000" pitchFamily="2" charset="2"/>
              </a:rPr>
              <a:t> </a:t>
            </a:r>
            <a:r>
              <a:rPr lang="en-US" sz="1200" i="1" dirty="0">
                <a:solidFill>
                  <a:srgbClr val="FFFFFF"/>
                </a:solidFill>
                <a:ea typeface="Segoe UI" pitchFamily="34" charset="0"/>
                <a:cs typeface="Segoe UI" pitchFamily="34" charset="0"/>
              </a:rPr>
              <a:t>Resource Group</a:t>
            </a:r>
          </a:p>
        </p:txBody>
      </p:sp>
      <p:sp>
        <p:nvSpPr>
          <p:cNvPr id="9" name="Title 1"/>
          <p:cNvSpPr>
            <a:spLocks noGrp="1"/>
          </p:cNvSpPr>
          <p:nvPr>
            <p:ph type="title"/>
          </p:nvPr>
        </p:nvSpPr>
        <p:spPr>
          <a:xfrm>
            <a:off x="269241" y="289957"/>
            <a:ext cx="11655840" cy="899537"/>
          </a:xfrm>
        </p:spPr>
        <p:txBody>
          <a:bodyPr>
            <a:normAutofit/>
          </a:bodyPr>
          <a:lstStyle/>
          <a:p>
            <a:r>
              <a:rPr lang="en-US" dirty="0"/>
              <a:t>Deployment Templates</a:t>
            </a:r>
          </a:p>
        </p:txBody>
      </p:sp>
      <p:grpSp>
        <p:nvGrpSpPr>
          <p:cNvPr id="2" name="Group 4"/>
          <p:cNvGrpSpPr>
            <a:grpSpLocks noChangeAspect="1"/>
          </p:cNvGrpSpPr>
          <p:nvPr/>
        </p:nvGrpSpPr>
        <p:grpSpPr bwMode="auto">
          <a:xfrm>
            <a:off x="4545453" y="604059"/>
            <a:ext cx="6910016" cy="5668941"/>
            <a:chOff x="2863" y="318"/>
            <a:chExt cx="4354" cy="3572"/>
          </a:xfrm>
        </p:grpSpPr>
        <p:sp>
          <p:nvSpPr>
            <p:cNvPr id="3" name="AutoShape 3"/>
            <p:cNvSpPr>
              <a:spLocks noChangeAspect="1" noChangeArrowheads="1" noTextEdit="1"/>
            </p:cNvSpPr>
            <p:nvPr/>
          </p:nvSpPr>
          <p:spPr bwMode="auto">
            <a:xfrm>
              <a:off x="2864" y="319"/>
              <a:ext cx="4353" cy="3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 name="Freeform 5"/>
            <p:cNvSpPr>
              <a:spLocks/>
            </p:cNvSpPr>
            <p:nvPr/>
          </p:nvSpPr>
          <p:spPr bwMode="auto">
            <a:xfrm>
              <a:off x="2867" y="2623"/>
              <a:ext cx="1358" cy="655"/>
            </a:xfrm>
            <a:custGeom>
              <a:avLst/>
              <a:gdLst>
                <a:gd name="T0" fmla="*/ 935 w 935"/>
                <a:gd name="T1" fmla="*/ 390 h 451"/>
                <a:gd name="T2" fmla="*/ 875 w 935"/>
                <a:gd name="T3" fmla="*/ 451 h 451"/>
                <a:gd name="T4" fmla="*/ 60 w 935"/>
                <a:gd name="T5" fmla="*/ 451 h 451"/>
                <a:gd name="T6" fmla="*/ 0 w 935"/>
                <a:gd name="T7" fmla="*/ 390 h 451"/>
                <a:gd name="T8" fmla="*/ 0 w 935"/>
                <a:gd name="T9" fmla="*/ 60 h 451"/>
                <a:gd name="T10" fmla="*/ 60 w 935"/>
                <a:gd name="T11" fmla="*/ 0 h 451"/>
                <a:gd name="T12" fmla="*/ 875 w 935"/>
                <a:gd name="T13" fmla="*/ 0 h 451"/>
                <a:gd name="T14" fmla="*/ 935 w 935"/>
                <a:gd name="T15" fmla="*/ 60 h 451"/>
                <a:gd name="T16" fmla="*/ 935 w 935"/>
                <a:gd name="T17" fmla="*/ 39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5" h="451">
                  <a:moveTo>
                    <a:pt x="935" y="390"/>
                  </a:moveTo>
                  <a:cubicBezTo>
                    <a:pt x="935" y="424"/>
                    <a:pt x="908" y="451"/>
                    <a:pt x="875" y="451"/>
                  </a:cubicBezTo>
                  <a:cubicBezTo>
                    <a:pt x="60" y="451"/>
                    <a:pt x="60" y="451"/>
                    <a:pt x="60" y="451"/>
                  </a:cubicBezTo>
                  <a:cubicBezTo>
                    <a:pt x="27" y="451"/>
                    <a:pt x="0" y="424"/>
                    <a:pt x="0" y="390"/>
                  </a:cubicBezTo>
                  <a:cubicBezTo>
                    <a:pt x="0" y="60"/>
                    <a:pt x="0" y="60"/>
                    <a:pt x="0" y="60"/>
                  </a:cubicBezTo>
                  <a:cubicBezTo>
                    <a:pt x="0" y="27"/>
                    <a:pt x="27" y="0"/>
                    <a:pt x="60" y="0"/>
                  </a:cubicBezTo>
                  <a:cubicBezTo>
                    <a:pt x="875" y="0"/>
                    <a:pt x="875" y="0"/>
                    <a:pt x="875" y="0"/>
                  </a:cubicBezTo>
                  <a:cubicBezTo>
                    <a:pt x="908" y="0"/>
                    <a:pt x="935" y="27"/>
                    <a:pt x="935" y="60"/>
                  </a:cubicBezTo>
                  <a:lnTo>
                    <a:pt x="935" y="390"/>
                  </a:lnTo>
                  <a:close/>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 name="Freeform 6"/>
            <p:cNvSpPr>
              <a:spLocks/>
            </p:cNvSpPr>
            <p:nvPr/>
          </p:nvSpPr>
          <p:spPr bwMode="auto">
            <a:xfrm>
              <a:off x="2863" y="2620"/>
              <a:ext cx="1366" cy="661"/>
            </a:xfrm>
            <a:custGeom>
              <a:avLst/>
              <a:gdLst>
                <a:gd name="T0" fmla="*/ 938 w 941"/>
                <a:gd name="T1" fmla="*/ 392 h 455"/>
                <a:gd name="T2" fmla="*/ 936 w 941"/>
                <a:gd name="T3" fmla="*/ 392 h 455"/>
                <a:gd name="T4" fmla="*/ 919 w 941"/>
                <a:gd name="T5" fmla="*/ 433 h 455"/>
                <a:gd name="T6" fmla="*/ 878 w 941"/>
                <a:gd name="T7" fmla="*/ 450 h 455"/>
                <a:gd name="T8" fmla="*/ 63 w 941"/>
                <a:gd name="T9" fmla="*/ 450 h 455"/>
                <a:gd name="T10" fmla="*/ 22 w 941"/>
                <a:gd name="T11" fmla="*/ 433 h 455"/>
                <a:gd name="T12" fmla="*/ 5 w 941"/>
                <a:gd name="T13" fmla="*/ 392 h 455"/>
                <a:gd name="T14" fmla="*/ 5 w 941"/>
                <a:gd name="T15" fmla="*/ 62 h 455"/>
                <a:gd name="T16" fmla="*/ 22 w 941"/>
                <a:gd name="T17" fmla="*/ 22 h 455"/>
                <a:gd name="T18" fmla="*/ 63 w 941"/>
                <a:gd name="T19" fmla="*/ 5 h 455"/>
                <a:gd name="T20" fmla="*/ 878 w 941"/>
                <a:gd name="T21" fmla="*/ 5 h 455"/>
                <a:gd name="T22" fmla="*/ 919 w 941"/>
                <a:gd name="T23" fmla="*/ 22 h 455"/>
                <a:gd name="T24" fmla="*/ 936 w 941"/>
                <a:gd name="T25" fmla="*/ 62 h 455"/>
                <a:gd name="T26" fmla="*/ 936 w 941"/>
                <a:gd name="T27" fmla="*/ 392 h 455"/>
                <a:gd name="T28" fmla="*/ 938 w 941"/>
                <a:gd name="T29" fmla="*/ 392 h 455"/>
                <a:gd name="T30" fmla="*/ 941 w 941"/>
                <a:gd name="T31" fmla="*/ 392 h 455"/>
                <a:gd name="T32" fmla="*/ 941 w 941"/>
                <a:gd name="T33" fmla="*/ 62 h 455"/>
                <a:gd name="T34" fmla="*/ 878 w 941"/>
                <a:gd name="T35" fmla="*/ 0 h 455"/>
                <a:gd name="T36" fmla="*/ 63 w 941"/>
                <a:gd name="T37" fmla="*/ 0 h 455"/>
                <a:gd name="T38" fmla="*/ 0 w 941"/>
                <a:gd name="T39" fmla="*/ 62 h 455"/>
                <a:gd name="T40" fmla="*/ 0 w 941"/>
                <a:gd name="T41" fmla="*/ 392 h 455"/>
                <a:gd name="T42" fmla="*/ 63 w 941"/>
                <a:gd name="T43" fmla="*/ 455 h 455"/>
                <a:gd name="T44" fmla="*/ 878 w 941"/>
                <a:gd name="T45" fmla="*/ 455 h 455"/>
                <a:gd name="T46" fmla="*/ 941 w 941"/>
                <a:gd name="T47" fmla="*/ 392 h 455"/>
                <a:gd name="T48" fmla="*/ 938 w 941"/>
                <a:gd name="T49" fmla="*/ 39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1" h="455">
                  <a:moveTo>
                    <a:pt x="938" y="392"/>
                  </a:moveTo>
                  <a:cubicBezTo>
                    <a:pt x="936" y="392"/>
                    <a:pt x="936" y="392"/>
                    <a:pt x="936" y="392"/>
                  </a:cubicBezTo>
                  <a:cubicBezTo>
                    <a:pt x="936" y="408"/>
                    <a:pt x="929" y="423"/>
                    <a:pt x="919" y="433"/>
                  </a:cubicBezTo>
                  <a:cubicBezTo>
                    <a:pt x="908" y="444"/>
                    <a:pt x="894" y="450"/>
                    <a:pt x="878" y="450"/>
                  </a:cubicBezTo>
                  <a:cubicBezTo>
                    <a:pt x="63" y="450"/>
                    <a:pt x="63" y="450"/>
                    <a:pt x="63" y="450"/>
                  </a:cubicBezTo>
                  <a:cubicBezTo>
                    <a:pt x="47" y="450"/>
                    <a:pt x="33" y="444"/>
                    <a:pt x="22" y="433"/>
                  </a:cubicBezTo>
                  <a:cubicBezTo>
                    <a:pt x="12" y="423"/>
                    <a:pt x="5" y="408"/>
                    <a:pt x="5" y="392"/>
                  </a:cubicBezTo>
                  <a:cubicBezTo>
                    <a:pt x="5" y="62"/>
                    <a:pt x="5" y="62"/>
                    <a:pt x="5" y="62"/>
                  </a:cubicBezTo>
                  <a:cubicBezTo>
                    <a:pt x="5" y="46"/>
                    <a:pt x="12" y="32"/>
                    <a:pt x="22" y="22"/>
                  </a:cubicBezTo>
                  <a:cubicBezTo>
                    <a:pt x="33" y="11"/>
                    <a:pt x="47" y="5"/>
                    <a:pt x="63" y="5"/>
                  </a:cubicBezTo>
                  <a:cubicBezTo>
                    <a:pt x="878" y="5"/>
                    <a:pt x="878" y="5"/>
                    <a:pt x="878" y="5"/>
                  </a:cubicBezTo>
                  <a:cubicBezTo>
                    <a:pt x="894" y="5"/>
                    <a:pt x="908" y="11"/>
                    <a:pt x="919" y="22"/>
                  </a:cubicBezTo>
                  <a:cubicBezTo>
                    <a:pt x="929" y="32"/>
                    <a:pt x="936" y="46"/>
                    <a:pt x="936" y="62"/>
                  </a:cubicBezTo>
                  <a:cubicBezTo>
                    <a:pt x="936" y="392"/>
                    <a:pt x="936" y="392"/>
                    <a:pt x="936" y="392"/>
                  </a:cubicBezTo>
                  <a:cubicBezTo>
                    <a:pt x="938" y="392"/>
                    <a:pt x="938" y="392"/>
                    <a:pt x="938" y="392"/>
                  </a:cubicBezTo>
                  <a:cubicBezTo>
                    <a:pt x="941" y="392"/>
                    <a:pt x="941" y="392"/>
                    <a:pt x="941" y="392"/>
                  </a:cubicBezTo>
                  <a:cubicBezTo>
                    <a:pt x="941" y="62"/>
                    <a:pt x="941" y="62"/>
                    <a:pt x="941" y="62"/>
                  </a:cubicBezTo>
                  <a:cubicBezTo>
                    <a:pt x="941" y="28"/>
                    <a:pt x="913" y="0"/>
                    <a:pt x="878" y="0"/>
                  </a:cubicBezTo>
                  <a:cubicBezTo>
                    <a:pt x="63" y="0"/>
                    <a:pt x="63" y="0"/>
                    <a:pt x="63" y="0"/>
                  </a:cubicBezTo>
                  <a:cubicBezTo>
                    <a:pt x="28" y="0"/>
                    <a:pt x="0" y="28"/>
                    <a:pt x="0" y="62"/>
                  </a:cubicBezTo>
                  <a:cubicBezTo>
                    <a:pt x="0" y="392"/>
                    <a:pt x="0" y="392"/>
                    <a:pt x="0" y="392"/>
                  </a:cubicBezTo>
                  <a:cubicBezTo>
                    <a:pt x="0" y="427"/>
                    <a:pt x="28" y="455"/>
                    <a:pt x="63" y="455"/>
                  </a:cubicBezTo>
                  <a:cubicBezTo>
                    <a:pt x="878" y="455"/>
                    <a:pt x="878" y="455"/>
                    <a:pt x="878" y="455"/>
                  </a:cubicBezTo>
                  <a:cubicBezTo>
                    <a:pt x="913" y="455"/>
                    <a:pt x="941" y="427"/>
                    <a:pt x="941" y="392"/>
                  </a:cubicBezTo>
                  <a:lnTo>
                    <a:pt x="938" y="3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 name="Freeform 7"/>
            <p:cNvSpPr>
              <a:spLocks/>
            </p:cNvSpPr>
            <p:nvPr/>
          </p:nvSpPr>
          <p:spPr bwMode="auto">
            <a:xfrm>
              <a:off x="3003" y="2813"/>
              <a:ext cx="143" cy="326"/>
            </a:xfrm>
            <a:custGeom>
              <a:avLst/>
              <a:gdLst>
                <a:gd name="T0" fmla="*/ 0 w 98"/>
                <a:gd name="T1" fmla="*/ 0 h 224"/>
                <a:gd name="T2" fmla="*/ 0 w 98"/>
                <a:gd name="T3" fmla="*/ 189 h 224"/>
                <a:gd name="T4" fmla="*/ 98 w 98"/>
                <a:gd name="T5" fmla="*/ 224 h 224"/>
                <a:gd name="T6" fmla="*/ 98 w 98"/>
                <a:gd name="T7" fmla="*/ 0 h 224"/>
                <a:gd name="T8" fmla="*/ 0 w 98"/>
                <a:gd name="T9" fmla="*/ 0 h 224"/>
              </a:gdLst>
              <a:ahLst/>
              <a:cxnLst>
                <a:cxn ang="0">
                  <a:pos x="T0" y="T1"/>
                </a:cxn>
                <a:cxn ang="0">
                  <a:pos x="T2" y="T3"/>
                </a:cxn>
                <a:cxn ang="0">
                  <a:pos x="T4" y="T5"/>
                </a:cxn>
                <a:cxn ang="0">
                  <a:pos x="T6" y="T7"/>
                </a:cxn>
                <a:cxn ang="0">
                  <a:pos x="T8" y="T9"/>
                </a:cxn>
              </a:cxnLst>
              <a:rect l="0" t="0" r="r" b="b"/>
              <a:pathLst>
                <a:path w="98" h="224">
                  <a:moveTo>
                    <a:pt x="0" y="0"/>
                  </a:moveTo>
                  <a:cubicBezTo>
                    <a:pt x="0" y="189"/>
                    <a:pt x="0" y="189"/>
                    <a:pt x="0" y="189"/>
                  </a:cubicBezTo>
                  <a:cubicBezTo>
                    <a:pt x="0" y="208"/>
                    <a:pt x="44" y="224"/>
                    <a:pt x="98" y="224"/>
                  </a:cubicBezTo>
                  <a:cubicBezTo>
                    <a:pt x="98" y="0"/>
                    <a:pt x="98" y="0"/>
                    <a:pt x="98" y="0"/>
                  </a:cubicBezTo>
                  <a:lnTo>
                    <a:pt x="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1" name="Freeform 8"/>
            <p:cNvSpPr>
              <a:spLocks/>
            </p:cNvSpPr>
            <p:nvPr/>
          </p:nvSpPr>
          <p:spPr bwMode="auto">
            <a:xfrm>
              <a:off x="3144" y="2813"/>
              <a:ext cx="144" cy="326"/>
            </a:xfrm>
            <a:custGeom>
              <a:avLst/>
              <a:gdLst>
                <a:gd name="T0" fmla="*/ 0 w 99"/>
                <a:gd name="T1" fmla="*/ 224 h 224"/>
                <a:gd name="T2" fmla="*/ 1 w 99"/>
                <a:gd name="T3" fmla="*/ 224 h 224"/>
                <a:gd name="T4" fmla="*/ 99 w 99"/>
                <a:gd name="T5" fmla="*/ 189 h 224"/>
                <a:gd name="T6" fmla="*/ 99 w 99"/>
                <a:gd name="T7" fmla="*/ 0 h 224"/>
                <a:gd name="T8" fmla="*/ 0 w 99"/>
                <a:gd name="T9" fmla="*/ 0 h 224"/>
                <a:gd name="T10" fmla="*/ 0 w 99"/>
                <a:gd name="T11" fmla="*/ 224 h 224"/>
              </a:gdLst>
              <a:ahLst/>
              <a:cxnLst>
                <a:cxn ang="0">
                  <a:pos x="T0" y="T1"/>
                </a:cxn>
                <a:cxn ang="0">
                  <a:pos x="T2" y="T3"/>
                </a:cxn>
                <a:cxn ang="0">
                  <a:pos x="T4" y="T5"/>
                </a:cxn>
                <a:cxn ang="0">
                  <a:pos x="T6" y="T7"/>
                </a:cxn>
                <a:cxn ang="0">
                  <a:pos x="T8" y="T9"/>
                </a:cxn>
                <a:cxn ang="0">
                  <a:pos x="T10" y="T11"/>
                </a:cxn>
              </a:cxnLst>
              <a:rect l="0" t="0" r="r" b="b"/>
              <a:pathLst>
                <a:path w="99" h="224">
                  <a:moveTo>
                    <a:pt x="0" y="224"/>
                  </a:moveTo>
                  <a:cubicBezTo>
                    <a:pt x="1" y="224"/>
                    <a:pt x="1" y="224"/>
                    <a:pt x="1" y="224"/>
                  </a:cubicBezTo>
                  <a:cubicBezTo>
                    <a:pt x="55" y="224"/>
                    <a:pt x="99" y="208"/>
                    <a:pt x="99" y="189"/>
                  </a:cubicBezTo>
                  <a:cubicBezTo>
                    <a:pt x="99" y="0"/>
                    <a:pt x="99" y="0"/>
                    <a:pt x="99" y="0"/>
                  </a:cubicBezTo>
                  <a:cubicBezTo>
                    <a:pt x="0" y="0"/>
                    <a:pt x="0" y="0"/>
                    <a:pt x="0" y="0"/>
                  </a:cubicBezTo>
                  <a:lnTo>
                    <a:pt x="0" y="224"/>
                  </a:ln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 name="Oval 9"/>
            <p:cNvSpPr>
              <a:spLocks noChangeArrowheads="1"/>
            </p:cNvSpPr>
            <p:nvPr/>
          </p:nvSpPr>
          <p:spPr bwMode="auto">
            <a:xfrm>
              <a:off x="3003" y="2761"/>
              <a:ext cx="285" cy="1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3" name="Oval 10"/>
            <p:cNvSpPr>
              <a:spLocks noChangeArrowheads="1"/>
            </p:cNvSpPr>
            <p:nvPr/>
          </p:nvSpPr>
          <p:spPr bwMode="auto">
            <a:xfrm>
              <a:off x="3033" y="2775"/>
              <a:ext cx="226" cy="69"/>
            </a:xfrm>
            <a:prstGeom prst="ellipse">
              <a:avLst/>
            </a:prstGeom>
            <a:solidFill>
              <a:srgbClr val="85B3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4" name="Freeform 11"/>
            <p:cNvSpPr>
              <a:spLocks/>
            </p:cNvSpPr>
            <p:nvPr/>
          </p:nvSpPr>
          <p:spPr bwMode="auto">
            <a:xfrm>
              <a:off x="3033" y="2775"/>
              <a:ext cx="226" cy="56"/>
            </a:xfrm>
            <a:custGeom>
              <a:avLst/>
              <a:gdLst>
                <a:gd name="T0" fmla="*/ 140 w 156"/>
                <a:gd name="T1" fmla="*/ 38 h 38"/>
                <a:gd name="T2" fmla="*/ 156 w 156"/>
                <a:gd name="T3" fmla="*/ 24 h 38"/>
                <a:gd name="T4" fmla="*/ 78 w 156"/>
                <a:gd name="T5" fmla="*/ 0 h 38"/>
                <a:gd name="T6" fmla="*/ 0 w 156"/>
                <a:gd name="T7" fmla="*/ 24 h 38"/>
                <a:gd name="T8" fmla="*/ 17 w 156"/>
                <a:gd name="T9" fmla="*/ 38 h 38"/>
                <a:gd name="T10" fmla="*/ 78 w 156"/>
                <a:gd name="T11" fmla="*/ 29 h 38"/>
                <a:gd name="T12" fmla="*/ 140 w 156"/>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140" y="38"/>
                  </a:moveTo>
                  <a:cubicBezTo>
                    <a:pt x="150" y="34"/>
                    <a:pt x="156" y="29"/>
                    <a:pt x="156" y="24"/>
                  </a:cubicBezTo>
                  <a:cubicBezTo>
                    <a:pt x="156" y="11"/>
                    <a:pt x="121" y="0"/>
                    <a:pt x="78" y="0"/>
                  </a:cubicBezTo>
                  <a:cubicBezTo>
                    <a:pt x="35" y="0"/>
                    <a:pt x="0" y="11"/>
                    <a:pt x="0" y="24"/>
                  </a:cubicBezTo>
                  <a:cubicBezTo>
                    <a:pt x="0" y="29"/>
                    <a:pt x="6" y="34"/>
                    <a:pt x="17" y="38"/>
                  </a:cubicBezTo>
                  <a:cubicBezTo>
                    <a:pt x="31" y="33"/>
                    <a:pt x="53" y="29"/>
                    <a:pt x="78" y="29"/>
                  </a:cubicBezTo>
                  <a:cubicBezTo>
                    <a:pt x="103" y="29"/>
                    <a:pt x="126" y="33"/>
                    <a:pt x="140" y="38"/>
                  </a:cubicBezTo>
                  <a:close/>
                </a:path>
              </a:pathLst>
            </a:cu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5" name="Freeform 12"/>
            <p:cNvSpPr>
              <a:spLocks noEditPoints="1"/>
            </p:cNvSpPr>
            <p:nvPr/>
          </p:nvSpPr>
          <p:spPr bwMode="auto">
            <a:xfrm>
              <a:off x="3043" y="2928"/>
              <a:ext cx="207" cy="118"/>
            </a:xfrm>
            <a:custGeom>
              <a:avLst/>
              <a:gdLst>
                <a:gd name="T0" fmla="*/ 135 w 143"/>
                <a:gd name="T1" fmla="*/ 74 h 81"/>
                <a:gd name="T2" fmla="*/ 113 w 143"/>
                <a:gd name="T3" fmla="*/ 81 h 81"/>
                <a:gd name="T4" fmla="*/ 82 w 143"/>
                <a:gd name="T5" fmla="*/ 81 h 81"/>
                <a:gd name="T6" fmla="*/ 82 w 143"/>
                <a:gd name="T7" fmla="*/ 0 h 81"/>
                <a:gd name="T8" fmla="*/ 111 w 143"/>
                <a:gd name="T9" fmla="*/ 0 h 81"/>
                <a:gd name="T10" fmla="*/ 133 w 143"/>
                <a:gd name="T11" fmla="*/ 5 h 81"/>
                <a:gd name="T12" fmla="*/ 139 w 143"/>
                <a:gd name="T13" fmla="*/ 19 h 81"/>
                <a:gd name="T14" fmla="*/ 134 w 143"/>
                <a:gd name="T15" fmla="*/ 31 h 81"/>
                <a:gd name="T16" fmla="*/ 124 w 143"/>
                <a:gd name="T17" fmla="*/ 37 h 81"/>
                <a:gd name="T18" fmla="*/ 124 w 143"/>
                <a:gd name="T19" fmla="*/ 37 h 81"/>
                <a:gd name="T20" fmla="*/ 138 w 143"/>
                <a:gd name="T21" fmla="*/ 44 h 81"/>
                <a:gd name="T22" fmla="*/ 142 w 143"/>
                <a:gd name="T23" fmla="*/ 57 h 81"/>
                <a:gd name="T24" fmla="*/ 135 w 143"/>
                <a:gd name="T25" fmla="*/ 74 h 81"/>
                <a:gd name="T26" fmla="*/ 59 w 143"/>
                <a:gd name="T27" fmla="*/ 69 h 81"/>
                <a:gd name="T28" fmla="*/ 28 w 143"/>
                <a:gd name="T29" fmla="*/ 81 h 81"/>
                <a:gd name="T30" fmla="*/ 0 w 143"/>
                <a:gd name="T31" fmla="*/ 81 h 81"/>
                <a:gd name="T32" fmla="*/ 0 w 143"/>
                <a:gd name="T33" fmla="*/ 0 h 81"/>
                <a:gd name="T34" fmla="*/ 28 w 143"/>
                <a:gd name="T35" fmla="*/ 0 h 81"/>
                <a:gd name="T36" fmla="*/ 71 w 143"/>
                <a:gd name="T37" fmla="*/ 39 h 81"/>
                <a:gd name="T38" fmla="*/ 59 w 143"/>
                <a:gd name="T39" fmla="*/ 6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81">
                  <a:moveTo>
                    <a:pt x="135" y="74"/>
                  </a:moveTo>
                  <a:cubicBezTo>
                    <a:pt x="129" y="78"/>
                    <a:pt x="122" y="81"/>
                    <a:pt x="113" y="81"/>
                  </a:cubicBezTo>
                  <a:cubicBezTo>
                    <a:pt x="82" y="81"/>
                    <a:pt x="82" y="81"/>
                    <a:pt x="82" y="81"/>
                  </a:cubicBezTo>
                  <a:cubicBezTo>
                    <a:pt x="82" y="0"/>
                    <a:pt x="82" y="0"/>
                    <a:pt x="82" y="0"/>
                  </a:cubicBezTo>
                  <a:cubicBezTo>
                    <a:pt x="111" y="0"/>
                    <a:pt x="111" y="0"/>
                    <a:pt x="111" y="0"/>
                  </a:cubicBezTo>
                  <a:cubicBezTo>
                    <a:pt x="121" y="0"/>
                    <a:pt x="128" y="2"/>
                    <a:pt x="133" y="5"/>
                  </a:cubicBezTo>
                  <a:cubicBezTo>
                    <a:pt x="137" y="9"/>
                    <a:pt x="139" y="13"/>
                    <a:pt x="139" y="19"/>
                  </a:cubicBezTo>
                  <a:cubicBezTo>
                    <a:pt x="139" y="24"/>
                    <a:pt x="138" y="28"/>
                    <a:pt x="134" y="31"/>
                  </a:cubicBezTo>
                  <a:cubicBezTo>
                    <a:pt x="131" y="34"/>
                    <a:pt x="128" y="36"/>
                    <a:pt x="124" y="37"/>
                  </a:cubicBezTo>
                  <a:cubicBezTo>
                    <a:pt x="124" y="37"/>
                    <a:pt x="124" y="37"/>
                    <a:pt x="124" y="37"/>
                  </a:cubicBezTo>
                  <a:cubicBezTo>
                    <a:pt x="129" y="38"/>
                    <a:pt x="134" y="40"/>
                    <a:pt x="138" y="44"/>
                  </a:cubicBezTo>
                  <a:cubicBezTo>
                    <a:pt x="141" y="47"/>
                    <a:pt x="142" y="52"/>
                    <a:pt x="142" y="57"/>
                  </a:cubicBezTo>
                  <a:cubicBezTo>
                    <a:pt x="143" y="64"/>
                    <a:pt x="140" y="70"/>
                    <a:pt x="135" y="74"/>
                  </a:cubicBezTo>
                  <a:close/>
                  <a:moveTo>
                    <a:pt x="59" y="69"/>
                  </a:moveTo>
                  <a:cubicBezTo>
                    <a:pt x="52" y="77"/>
                    <a:pt x="41" y="81"/>
                    <a:pt x="28" y="81"/>
                  </a:cubicBezTo>
                  <a:cubicBezTo>
                    <a:pt x="0" y="81"/>
                    <a:pt x="0" y="81"/>
                    <a:pt x="0" y="81"/>
                  </a:cubicBezTo>
                  <a:cubicBezTo>
                    <a:pt x="0" y="0"/>
                    <a:pt x="0" y="0"/>
                    <a:pt x="0" y="0"/>
                  </a:cubicBezTo>
                  <a:cubicBezTo>
                    <a:pt x="28" y="0"/>
                    <a:pt x="28" y="0"/>
                    <a:pt x="28" y="0"/>
                  </a:cubicBezTo>
                  <a:cubicBezTo>
                    <a:pt x="57" y="0"/>
                    <a:pt x="71" y="13"/>
                    <a:pt x="71" y="39"/>
                  </a:cubicBezTo>
                  <a:cubicBezTo>
                    <a:pt x="71" y="52"/>
                    <a:pt x="67" y="62"/>
                    <a:pt x="59" y="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6" name="Freeform 13"/>
            <p:cNvSpPr>
              <a:spLocks/>
            </p:cNvSpPr>
            <p:nvPr/>
          </p:nvSpPr>
          <p:spPr bwMode="auto">
            <a:xfrm>
              <a:off x="3069" y="2950"/>
              <a:ext cx="49" cy="74"/>
            </a:xfrm>
            <a:custGeom>
              <a:avLst/>
              <a:gdLst>
                <a:gd name="T0" fmla="*/ 9 w 34"/>
                <a:gd name="T1" fmla="*/ 0 h 51"/>
                <a:gd name="T2" fmla="*/ 0 w 34"/>
                <a:gd name="T3" fmla="*/ 0 h 51"/>
                <a:gd name="T4" fmla="*/ 0 w 34"/>
                <a:gd name="T5" fmla="*/ 51 h 51"/>
                <a:gd name="T6" fmla="*/ 9 w 34"/>
                <a:gd name="T7" fmla="*/ 51 h 51"/>
                <a:gd name="T8" fmla="*/ 28 w 34"/>
                <a:gd name="T9" fmla="*/ 44 h 51"/>
                <a:gd name="T10" fmla="*/ 34 w 34"/>
                <a:gd name="T11" fmla="*/ 25 h 51"/>
                <a:gd name="T12" fmla="*/ 28 w 34"/>
                <a:gd name="T13" fmla="*/ 7 h 51"/>
                <a:gd name="T14" fmla="*/ 9 w 34"/>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51">
                  <a:moveTo>
                    <a:pt x="9" y="0"/>
                  </a:moveTo>
                  <a:cubicBezTo>
                    <a:pt x="0" y="0"/>
                    <a:pt x="0" y="0"/>
                    <a:pt x="0" y="0"/>
                  </a:cubicBezTo>
                  <a:cubicBezTo>
                    <a:pt x="0" y="51"/>
                    <a:pt x="0" y="51"/>
                    <a:pt x="0" y="51"/>
                  </a:cubicBezTo>
                  <a:cubicBezTo>
                    <a:pt x="9" y="51"/>
                    <a:pt x="9" y="51"/>
                    <a:pt x="9" y="51"/>
                  </a:cubicBezTo>
                  <a:cubicBezTo>
                    <a:pt x="17" y="51"/>
                    <a:pt x="23" y="49"/>
                    <a:pt x="28" y="44"/>
                  </a:cubicBezTo>
                  <a:cubicBezTo>
                    <a:pt x="32" y="39"/>
                    <a:pt x="34" y="33"/>
                    <a:pt x="34" y="25"/>
                  </a:cubicBezTo>
                  <a:cubicBezTo>
                    <a:pt x="34" y="17"/>
                    <a:pt x="32" y="11"/>
                    <a:pt x="28" y="7"/>
                  </a:cubicBezTo>
                  <a:cubicBezTo>
                    <a:pt x="23" y="2"/>
                    <a:pt x="17" y="0"/>
                    <a:pt x="9" y="0"/>
                  </a:cubicBez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7" name="Freeform 14"/>
            <p:cNvSpPr>
              <a:spLocks/>
            </p:cNvSpPr>
            <p:nvPr/>
          </p:nvSpPr>
          <p:spPr bwMode="auto">
            <a:xfrm>
              <a:off x="3188" y="2948"/>
              <a:ext cx="29" cy="28"/>
            </a:xfrm>
            <a:custGeom>
              <a:avLst/>
              <a:gdLst>
                <a:gd name="T0" fmla="*/ 17 w 20"/>
                <a:gd name="T1" fmla="*/ 16 h 19"/>
                <a:gd name="T2" fmla="*/ 20 w 20"/>
                <a:gd name="T3" fmla="*/ 9 h 19"/>
                <a:gd name="T4" fmla="*/ 7 w 20"/>
                <a:gd name="T5" fmla="*/ 0 h 19"/>
                <a:gd name="T6" fmla="*/ 0 w 20"/>
                <a:gd name="T7" fmla="*/ 0 h 19"/>
                <a:gd name="T8" fmla="*/ 0 w 20"/>
                <a:gd name="T9" fmla="*/ 19 h 19"/>
                <a:gd name="T10" fmla="*/ 8 w 20"/>
                <a:gd name="T11" fmla="*/ 19 h 19"/>
                <a:gd name="T12" fmla="*/ 17 w 20"/>
                <a:gd name="T13" fmla="*/ 16 h 19"/>
              </a:gdLst>
              <a:ahLst/>
              <a:cxnLst>
                <a:cxn ang="0">
                  <a:pos x="T0" y="T1"/>
                </a:cxn>
                <a:cxn ang="0">
                  <a:pos x="T2" y="T3"/>
                </a:cxn>
                <a:cxn ang="0">
                  <a:pos x="T4" y="T5"/>
                </a:cxn>
                <a:cxn ang="0">
                  <a:pos x="T6" y="T7"/>
                </a:cxn>
                <a:cxn ang="0">
                  <a:pos x="T8" y="T9"/>
                </a:cxn>
                <a:cxn ang="0">
                  <a:pos x="T10" y="T11"/>
                </a:cxn>
                <a:cxn ang="0">
                  <a:pos x="T12" y="T13"/>
                </a:cxn>
              </a:cxnLst>
              <a:rect l="0" t="0" r="r" b="b"/>
              <a:pathLst>
                <a:path w="20" h="19">
                  <a:moveTo>
                    <a:pt x="17" y="16"/>
                  </a:moveTo>
                  <a:cubicBezTo>
                    <a:pt x="19" y="14"/>
                    <a:pt x="20" y="12"/>
                    <a:pt x="20" y="9"/>
                  </a:cubicBezTo>
                  <a:cubicBezTo>
                    <a:pt x="20" y="3"/>
                    <a:pt x="16" y="0"/>
                    <a:pt x="7" y="0"/>
                  </a:cubicBezTo>
                  <a:cubicBezTo>
                    <a:pt x="0" y="0"/>
                    <a:pt x="0" y="0"/>
                    <a:pt x="0" y="0"/>
                  </a:cubicBezTo>
                  <a:cubicBezTo>
                    <a:pt x="0" y="19"/>
                    <a:pt x="0" y="19"/>
                    <a:pt x="0" y="19"/>
                  </a:cubicBezTo>
                  <a:cubicBezTo>
                    <a:pt x="8" y="19"/>
                    <a:pt x="8" y="19"/>
                    <a:pt x="8" y="19"/>
                  </a:cubicBezTo>
                  <a:cubicBezTo>
                    <a:pt x="12" y="19"/>
                    <a:pt x="15" y="18"/>
                    <a:pt x="17" y="16"/>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8" name="Freeform 15"/>
            <p:cNvSpPr>
              <a:spLocks/>
            </p:cNvSpPr>
            <p:nvPr/>
          </p:nvSpPr>
          <p:spPr bwMode="auto">
            <a:xfrm>
              <a:off x="3188" y="2995"/>
              <a:ext cx="33" cy="30"/>
            </a:xfrm>
            <a:custGeom>
              <a:avLst/>
              <a:gdLst>
                <a:gd name="T0" fmla="*/ 20 w 23"/>
                <a:gd name="T1" fmla="*/ 3 h 21"/>
                <a:gd name="T2" fmla="*/ 10 w 23"/>
                <a:gd name="T3" fmla="*/ 0 h 21"/>
                <a:gd name="T4" fmla="*/ 0 w 23"/>
                <a:gd name="T5" fmla="*/ 0 h 21"/>
                <a:gd name="T6" fmla="*/ 0 w 23"/>
                <a:gd name="T7" fmla="*/ 21 h 21"/>
                <a:gd name="T8" fmla="*/ 10 w 23"/>
                <a:gd name="T9" fmla="*/ 21 h 21"/>
                <a:gd name="T10" fmla="*/ 20 w 23"/>
                <a:gd name="T11" fmla="*/ 18 h 21"/>
                <a:gd name="T12" fmla="*/ 23 w 23"/>
                <a:gd name="T13" fmla="*/ 10 h 21"/>
                <a:gd name="T14" fmla="*/ 20 w 23"/>
                <a:gd name="T15" fmla="*/ 3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1">
                  <a:moveTo>
                    <a:pt x="20" y="3"/>
                  </a:moveTo>
                  <a:cubicBezTo>
                    <a:pt x="18" y="1"/>
                    <a:pt x="14" y="0"/>
                    <a:pt x="10" y="0"/>
                  </a:cubicBezTo>
                  <a:cubicBezTo>
                    <a:pt x="0" y="0"/>
                    <a:pt x="0" y="0"/>
                    <a:pt x="0" y="0"/>
                  </a:cubicBezTo>
                  <a:cubicBezTo>
                    <a:pt x="0" y="21"/>
                    <a:pt x="0" y="21"/>
                    <a:pt x="0" y="21"/>
                  </a:cubicBezTo>
                  <a:cubicBezTo>
                    <a:pt x="10" y="21"/>
                    <a:pt x="10" y="21"/>
                    <a:pt x="10" y="21"/>
                  </a:cubicBezTo>
                  <a:cubicBezTo>
                    <a:pt x="14" y="21"/>
                    <a:pt x="18" y="20"/>
                    <a:pt x="20" y="18"/>
                  </a:cubicBezTo>
                  <a:cubicBezTo>
                    <a:pt x="22" y="16"/>
                    <a:pt x="23" y="14"/>
                    <a:pt x="23" y="10"/>
                  </a:cubicBezTo>
                  <a:cubicBezTo>
                    <a:pt x="23" y="7"/>
                    <a:pt x="22" y="5"/>
                    <a:pt x="20" y="3"/>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9" name="Rectangle 16"/>
            <p:cNvSpPr>
              <a:spLocks noChangeArrowheads="1"/>
            </p:cNvSpPr>
            <p:nvPr/>
          </p:nvSpPr>
          <p:spPr bwMode="auto">
            <a:xfrm>
              <a:off x="3398" y="2838"/>
              <a:ext cx="589"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200">
                  <a:solidFill>
                    <a:srgbClr val="FFFFFF"/>
                  </a:solidFill>
                  <a:latin typeface="Segoe Pro Display Light" panose="020B0302040504020203" pitchFamily="34" charset="0"/>
                </a:rPr>
                <a:t>SQL - A</a:t>
              </a:r>
              <a:endParaRPr lang="en-US" altLang="en-US">
                <a:solidFill>
                  <a:srgbClr val="00B0F0"/>
                </a:solidFill>
              </a:endParaRPr>
            </a:p>
          </p:txBody>
        </p:sp>
        <p:sp>
          <p:nvSpPr>
            <p:cNvPr id="20" name="Freeform 17"/>
            <p:cNvSpPr>
              <a:spLocks/>
            </p:cNvSpPr>
            <p:nvPr/>
          </p:nvSpPr>
          <p:spPr bwMode="auto">
            <a:xfrm>
              <a:off x="4327" y="2623"/>
              <a:ext cx="1358" cy="655"/>
            </a:xfrm>
            <a:custGeom>
              <a:avLst/>
              <a:gdLst>
                <a:gd name="T0" fmla="*/ 935 w 935"/>
                <a:gd name="T1" fmla="*/ 390 h 451"/>
                <a:gd name="T2" fmla="*/ 875 w 935"/>
                <a:gd name="T3" fmla="*/ 451 h 451"/>
                <a:gd name="T4" fmla="*/ 60 w 935"/>
                <a:gd name="T5" fmla="*/ 451 h 451"/>
                <a:gd name="T6" fmla="*/ 0 w 935"/>
                <a:gd name="T7" fmla="*/ 390 h 451"/>
                <a:gd name="T8" fmla="*/ 0 w 935"/>
                <a:gd name="T9" fmla="*/ 60 h 451"/>
                <a:gd name="T10" fmla="*/ 60 w 935"/>
                <a:gd name="T11" fmla="*/ 0 h 451"/>
                <a:gd name="T12" fmla="*/ 875 w 935"/>
                <a:gd name="T13" fmla="*/ 0 h 451"/>
                <a:gd name="T14" fmla="*/ 935 w 935"/>
                <a:gd name="T15" fmla="*/ 60 h 451"/>
                <a:gd name="T16" fmla="*/ 935 w 935"/>
                <a:gd name="T17" fmla="*/ 39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5" h="451">
                  <a:moveTo>
                    <a:pt x="935" y="390"/>
                  </a:moveTo>
                  <a:cubicBezTo>
                    <a:pt x="935" y="424"/>
                    <a:pt x="908" y="451"/>
                    <a:pt x="875" y="451"/>
                  </a:cubicBezTo>
                  <a:cubicBezTo>
                    <a:pt x="60" y="451"/>
                    <a:pt x="60" y="451"/>
                    <a:pt x="60" y="451"/>
                  </a:cubicBezTo>
                  <a:cubicBezTo>
                    <a:pt x="27" y="451"/>
                    <a:pt x="0" y="424"/>
                    <a:pt x="0" y="390"/>
                  </a:cubicBezTo>
                  <a:cubicBezTo>
                    <a:pt x="0" y="60"/>
                    <a:pt x="0" y="60"/>
                    <a:pt x="0" y="60"/>
                  </a:cubicBezTo>
                  <a:cubicBezTo>
                    <a:pt x="0" y="27"/>
                    <a:pt x="27" y="0"/>
                    <a:pt x="60" y="0"/>
                  </a:cubicBezTo>
                  <a:cubicBezTo>
                    <a:pt x="875" y="0"/>
                    <a:pt x="875" y="0"/>
                    <a:pt x="875" y="0"/>
                  </a:cubicBezTo>
                  <a:cubicBezTo>
                    <a:pt x="908" y="0"/>
                    <a:pt x="935" y="27"/>
                    <a:pt x="935" y="60"/>
                  </a:cubicBezTo>
                  <a:lnTo>
                    <a:pt x="935" y="390"/>
                  </a:lnTo>
                  <a:close/>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1" name="Freeform 18"/>
            <p:cNvSpPr>
              <a:spLocks/>
            </p:cNvSpPr>
            <p:nvPr/>
          </p:nvSpPr>
          <p:spPr bwMode="auto">
            <a:xfrm>
              <a:off x="4322" y="2620"/>
              <a:ext cx="1367" cy="661"/>
            </a:xfrm>
            <a:custGeom>
              <a:avLst/>
              <a:gdLst>
                <a:gd name="T0" fmla="*/ 938 w 941"/>
                <a:gd name="T1" fmla="*/ 392 h 455"/>
                <a:gd name="T2" fmla="*/ 936 w 941"/>
                <a:gd name="T3" fmla="*/ 392 h 455"/>
                <a:gd name="T4" fmla="*/ 919 w 941"/>
                <a:gd name="T5" fmla="*/ 433 h 455"/>
                <a:gd name="T6" fmla="*/ 878 w 941"/>
                <a:gd name="T7" fmla="*/ 450 h 455"/>
                <a:gd name="T8" fmla="*/ 63 w 941"/>
                <a:gd name="T9" fmla="*/ 450 h 455"/>
                <a:gd name="T10" fmla="*/ 22 w 941"/>
                <a:gd name="T11" fmla="*/ 433 h 455"/>
                <a:gd name="T12" fmla="*/ 5 w 941"/>
                <a:gd name="T13" fmla="*/ 392 h 455"/>
                <a:gd name="T14" fmla="*/ 5 w 941"/>
                <a:gd name="T15" fmla="*/ 62 h 455"/>
                <a:gd name="T16" fmla="*/ 22 w 941"/>
                <a:gd name="T17" fmla="*/ 22 h 455"/>
                <a:gd name="T18" fmla="*/ 63 w 941"/>
                <a:gd name="T19" fmla="*/ 5 h 455"/>
                <a:gd name="T20" fmla="*/ 878 w 941"/>
                <a:gd name="T21" fmla="*/ 5 h 455"/>
                <a:gd name="T22" fmla="*/ 878 w 941"/>
                <a:gd name="T23" fmla="*/ 5 h 455"/>
                <a:gd name="T24" fmla="*/ 919 w 941"/>
                <a:gd name="T25" fmla="*/ 22 h 455"/>
                <a:gd name="T26" fmla="*/ 936 w 941"/>
                <a:gd name="T27" fmla="*/ 62 h 455"/>
                <a:gd name="T28" fmla="*/ 936 w 941"/>
                <a:gd name="T29" fmla="*/ 392 h 455"/>
                <a:gd name="T30" fmla="*/ 938 w 941"/>
                <a:gd name="T31" fmla="*/ 392 h 455"/>
                <a:gd name="T32" fmla="*/ 941 w 941"/>
                <a:gd name="T33" fmla="*/ 392 h 455"/>
                <a:gd name="T34" fmla="*/ 941 w 941"/>
                <a:gd name="T35" fmla="*/ 62 h 455"/>
                <a:gd name="T36" fmla="*/ 878 w 941"/>
                <a:gd name="T37" fmla="*/ 0 h 455"/>
                <a:gd name="T38" fmla="*/ 63 w 941"/>
                <a:gd name="T39" fmla="*/ 0 h 455"/>
                <a:gd name="T40" fmla="*/ 0 w 941"/>
                <a:gd name="T41" fmla="*/ 62 h 455"/>
                <a:gd name="T42" fmla="*/ 0 w 941"/>
                <a:gd name="T43" fmla="*/ 392 h 455"/>
                <a:gd name="T44" fmla="*/ 63 w 941"/>
                <a:gd name="T45" fmla="*/ 455 h 455"/>
                <a:gd name="T46" fmla="*/ 878 w 941"/>
                <a:gd name="T47" fmla="*/ 455 h 455"/>
                <a:gd name="T48" fmla="*/ 878 w 941"/>
                <a:gd name="T49" fmla="*/ 455 h 455"/>
                <a:gd name="T50" fmla="*/ 941 w 941"/>
                <a:gd name="T51" fmla="*/ 392 h 455"/>
                <a:gd name="T52" fmla="*/ 938 w 941"/>
                <a:gd name="T53" fmla="*/ 39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1" h="455">
                  <a:moveTo>
                    <a:pt x="938" y="392"/>
                  </a:moveTo>
                  <a:cubicBezTo>
                    <a:pt x="936" y="392"/>
                    <a:pt x="936" y="392"/>
                    <a:pt x="936" y="392"/>
                  </a:cubicBezTo>
                  <a:cubicBezTo>
                    <a:pt x="936" y="408"/>
                    <a:pt x="929" y="423"/>
                    <a:pt x="919" y="433"/>
                  </a:cubicBezTo>
                  <a:cubicBezTo>
                    <a:pt x="908" y="444"/>
                    <a:pt x="894" y="450"/>
                    <a:pt x="878" y="450"/>
                  </a:cubicBezTo>
                  <a:cubicBezTo>
                    <a:pt x="63" y="450"/>
                    <a:pt x="63" y="450"/>
                    <a:pt x="63" y="450"/>
                  </a:cubicBezTo>
                  <a:cubicBezTo>
                    <a:pt x="47" y="450"/>
                    <a:pt x="32" y="444"/>
                    <a:pt x="22" y="433"/>
                  </a:cubicBezTo>
                  <a:cubicBezTo>
                    <a:pt x="11" y="423"/>
                    <a:pt x="5" y="408"/>
                    <a:pt x="5" y="392"/>
                  </a:cubicBezTo>
                  <a:cubicBezTo>
                    <a:pt x="5" y="62"/>
                    <a:pt x="5" y="62"/>
                    <a:pt x="5" y="62"/>
                  </a:cubicBezTo>
                  <a:cubicBezTo>
                    <a:pt x="5" y="46"/>
                    <a:pt x="11" y="32"/>
                    <a:pt x="22" y="22"/>
                  </a:cubicBezTo>
                  <a:cubicBezTo>
                    <a:pt x="32" y="11"/>
                    <a:pt x="47" y="5"/>
                    <a:pt x="63" y="5"/>
                  </a:cubicBezTo>
                  <a:cubicBezTo>
                    <a:pt x="878" y="5"/>
                    <a:pt x="878" y="5"/>
                    <a:pt x="878" y="5"/>
                  </a:cubicBezTo>
                  <a:cubicBezTo>
                    <a:pt x="878" y="5"/>
                    <a:pt x="878" y="5"/>
                    <a:pt x="878" y="5"/>
                  </a:cubicBezTo>
                  <a:cubicBezTo>
                    <a:pt x="894" y="5"/>
                    <a:pt x="908" y="11"/>
                    <a:pt x="919" y="22"/>
                  </a:cubicBezTo>
                  <a:cubicBezTo>
                    <a:pt x="929" y="32"/>
                    <a:pt x="936" y="46"/>
                    <a:pt x="936" y="62"/>
                  </a:cubicBezTo>
                  <a:cubicBezTo>
                    <a:pt x="936" y="392"/>
                    <a:pt x="936" y="392"/>
                    <a:pt x="936" y="392"/>
                  </a:cubicBezTo>
                  <a:cubicBezTo>
                    <a:pt x="938" y="392"/>
                    <a:pt x="938" y="392"/>
                    <a:pt x="938" y="392"/>
                  </a:cubicBezTo>
                  <a:cubicBezTo>
                    <a:pt x="941" y="392"/>
                    <a:pt x="941" y="392"/>
                    <a:pt x="941" y="392"/>
                  </a:cubicBezTo>
                  <a:cubicBezTo>
                    <a:pt x="941" y="62"/>
                    <a:pt x="941" y="62"/>
                    <a:pt x="941" y="62"/>
                  </a:cubicBezTo>
                  <a:cubicBezTo>
                    <a:pt x="941" y="28"/>
                    <a:pt x="912" y="0"/>
                    <a:pt x="878" y="0"/>
                  </a:cubicBezTo>
                  <a:cubicBezTo>
                    <a:pt x="63" y="0"/>
                    <a:pt x="63" y="0"/>
                    <a:pt x="63" y="0"/>
                  </a:cubicBezTo>
                  <a:cubicBezTo>
                    <a:pt x="28" y="0"/>
                    <a:pt x="0" y="28"/>
                    <a:pt x="0" y="62"/>
                  </a:cubicBezTo>
                  <a:cubicBezTo>
                    <a:pt x="0" y="392"/>
                    <a:pt x="0" y="392"/>
                    <a:pt x="0" y="392"/>
                  </a:cubicBezTo>
                  <a:cubicBezTo>
                    <a:pt x="0" y="427"/>
                    <a:pt x="28" y="455"/>
                    <a:pt x="63" y="455"/>
                  </a:cubicBezTo>
                  <a:cubicBezTo>
                    <a:pt x="878" y="455"/>
                    <a:pt x="878" y="455"/>
                    <a:pt x="878" y="455"/>
                  </a:cubicBezTo>
                  <a:cubicBezTo>
                    <a:pt x="878" y="455"/>
                    <a:pt x="878" y="455"/>
                    <a:pt x="878" y="455"/>
                  </a:cubicBezTo>
                  <a:cubicBezTo>
                    <a:pt x="912" y="455"/>
                    <a:pt x="941" y="427"/>
                    <a:pt x="941" y="392"/>
                  </a:cubicBezTo>
                  <a:lnTo>
                    <a:pt x="938" y="3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2" name="Freeform 19"/>
            <p:cNvSpPr>
              <a:spLocks/>
            </p:cNvSpPr>
            <p:nvPr/>
          </p:nvSpPr>
          <p:spPr bwMode="auto">
            <a:xfrm>
              <a:off x="4431" y="2800"/>
              <a:ext cx="340" cy="301"/>
            </a:xfrm>
            <a:custGeom>
              <a:avLst/>
              <a:gdLst>
                <a:gd name="T0" fmla="*/ 180 w 234"/>
                <a:gd name="T1" fmla="*/ 186 h 207"/>
                <a:gd name="T2" fmla="*/ 117 w 234"/>
                <a:gd name="T3" fmla="*/ 207 h 207"/>
                <a:gd name="T4" fmla="*/ 35 w 234"/>
                <a:gd name="T5" fmla="*/ 166 h 207"/>
                <a:gd name="T6" fmla="*/ 54 w 234"/>
                <a:gd name="T7" fmla="*/ 21 h 207"/>
                <a:gd name="T8" fmla="*/ 117 w 234"/>
                <a:gd name="T9" fmla="*/ 0 h 207"/>
                <a:gd name="T10" fmla="*/ 199 w 234"/>
                <a:gd name="T11" fmla="*/ 41 h 207"/>
                <a:gd name="T12" fmla="*/ 180 w 234"/>
                <a:gd name="T13" fmla="*/ 186 h 207"/>
              </a:gdLst>
              <a:ahLst/>
              <a:cxnLst>
                <a:cxn ang="0">
                  <a:pos x="T0" y="T1"/>
                </a:cxn>
                <a:cxn ang="0">
                  <a:pos x="T2" y="T3"/>
                </a:cxn>
                <a:cxn ang="0">
                  <a:pos x="T4" y="T5"/>
                </a:cxn>
                <a:cxn ang="0">
                  <a:pos x="T6" y="T7"/>
                </a:cxn>
                <a:cxn ang="0">
                  <a:pos x="T8" y="T9"/>
                </a:cxn>
                <a:cxn ang="0">
                  <a:pos x="T10" y="T11"/>
                </a:cxn>
                <a:cxn ang="0">
                  <a:pos x="T12" y="T13"/>
                </a:cxn>
              </a:cxnLst>
              <a:rect l="0" t="0" r="r" b="b"/>
              <a:pathLst>
                <a:path w="234" h="207">
                  <a:moveTo>
                    <a:pt x="180" y="186"/>
                  </a:moveTo>
                  <a:cubicBezTo>
                    <a:pt x="161" y="200"/>
                    <a:pt x="139" y="207"/>
                    <a:pt x="117" y="207"/>
                  </a:cubicBezTo>
                  <a:cubicBezTo>
                    <a:pt x="86" y="207"/>
                    <a:pt x="55" y="193"/>
                    <a:pt x="35" y="166"/>
                  </a:cubicBezTo>
                  <a:cubicBezTo>
                    <a:pt x="0" y="121"/>
                    <a:pt x="9" y="56"/>
                    <a:pt x="54" y="21"/>
                  </a:cubicBezTo>
                  <a:cubicBezTo>
                    <a:pt x="73" y="7"/>
                    <a:pt x="95" y="0"/>
                    <a:pt x="117" y="0"/>
                  </a:cubicBezTo>
                  <a:cubicBezTo>
                    <a:pt x="148" y="0"/>
                    <a:pt x="179" y="14"/>
                    <a:pt x="199" y="41"/>
                  </a:cubicBezTo>
                  <a:cubicBezTo>
                    <a:pt x="234" y="86"/>
                    <a:pt x="225" y="151"/>
                    <a:pt x="180" y="186"/>
                  </a:cubicBez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3" name="Freeform 20"/>
            <p:cNvSpPr>
              <a:spLocks/>
            </p:cNvSpPr>
            <p:nvPr/>
          </p:nvSpPr>
          <p:spPr bwMode="auto">
            <a:xfrm>
              <a:off x="4431" y="2800"/>
              <a:ext cx="340" cy="301"/>
            </a:xfrm>
            <a:custGeom>
              <a:avLst/>
              <a:gdLst>
                <a:gd name="T0" fmla="*/ 180 w 234"/>
                <a:gd name="T1" fmla="*/ 186 h 207"/>
                <a:gd name="T2" fmla="*/ 117 w 234"/>
                <a:gd name="T3" fmla="*/ 207 h 207"/>
                <a:gd name="T4" fmla="*/ 35 w 234"/>
                <a:gd name="T5" fmla="*/ 166 h 207"/>
                <a:gd name="T6" fmla="*/ 54 w 234"/>
                <a:gd name="T7" fmla="*/ 21 h 207"/>
                <a:gd name="T8" fmla="*/ 117 w 234"/>
                <a:gd name="T9" fmla="*/ 0 h 207"/>
                <a:gd name="T10" fmla="*/ 199 w 234"/>
                <a:gd name="T11" fmla="*/ 41 h 207"/>
                <a:gd name="T12" fmla="*/ 180 w 234"/>
                <a:gd name="T13" fmla="*/ 186 h 207"/>
              </a:gdLst>
              <a:ahLst/>
              <a:cxnLst>
                <a:cxn ang="0">
                  <a:pos x="T0" y="T1"/>
                </a:cxn>
                <a:cxn ang="0">
                  <a:pos x="T2" y="T3"/>
                </a:cxn>
                <a:cxn ang="0">
                  <a:pos x="T4" y="T5"/>
                </a:cxn>
                <a:cxn ang="0">
                  <a:pos x="T6" y="T7"/>
                </a:cxn>
                <a:cxn ang="0">
                  <a:pos x="T8" y="T9"/>
                </a:cxn>
                <a:cxn ang="0">
                  <a:pos x="T10" y="T11"/>
                </a:cxn>
                <a:cxn ang="0">
                  <a:pos x="T12" y="T13"/>
                </a:cxn>
              </a:cxnLst>
              <a:rect l="0" t="0" r="r" b="b"/>
              <a:pathLst>
                <a:path w="234" h="207">
                  <a:moveTo>
                    <a:pt x="180" y="186"/>
                  </a:moveTo>
                  <a:cubicBezTo>
                    <a:pt x="161" y="200"/>
                    <a:pt x="139" y="207"/>
                    <a:pt x="117" y="207"/>
                  </a:cubicBezTo>
                  <a:cubicBezTo>
                    <a:pt x="86" y="207"/>
                    <a:pt x="55" y="193"/>
                    <a:pt x="35" y="166"/>
                  </a:cubicBezTo>
                  <a:cubicBezTo>
                    <a:pt x="0" y="121"/>
                    <a:pt x="9" y="56"/>
                    <a:pt x="54" y="21"/>
                  </a:cubicBezTo>
                  <a:cubicBezTo>
                    <a:pt x="73" y="7"/>
                    <a:pt x="95" y="0"/>
                    <a:pt x="117" y="0"/>
                  </a:cubicBezTo>
                  <a:cubicBezTo>
                    <a:pt x="148" y="0"/>
                    <a:pt x="179" y="14"/>
                    <a:pt x="199" y="41"/>
                  </a:cubicBezTo>
                  <a:cubicBezTo>
                    <a:pt x="234" y="86"/>
                    <a:pt x="225" y="151"/>
                    <a:pt x="180" y="186"/>
                  </a:cubicBez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4" name="Freeform 21"/>
            <p:cNvSpPr>
              <a:spLocks/>
            </p:cNvSpPr>
            <p:nvPr/>
          </p:nvSpPr>
          <p:spPr bwMode="auto">
            <a:xfrm>
              <a:off x="4472" y="2845"/>
              <a:ext cx="42" cy="108"/>
            </a:xfrm>
            <a:custGeom>
              <a:avLst/>
              <a:gdLst>
                <a:gd name="T0" fmla="*/ 19 w 29"/>
                <a:gd name="T1" fmla="*/ 74 h 74"/>
                <a:gd name="T2" fmla="*/ 29 w 29"/>
                <a:gd name="T3" fmla="*/ 57 h 74"/>
                <a:gd name="T4" fmla="*/ 15 w 29"/>
                <a:gd name="T5" fmla="*/ 0 h 74"/>
                <a:gd name="T6" fmla="*/ 4 w 29"/>
                <a:gd name="T7" fmla="*/ 13 h 74"/>
                <a:gd name="T8" fmla="*/ 19 w 29"/>
                <a:gd name="T9" fmla="*/ 74 h 74"/>
              </a:gdLst>
              <a:ahLst/>
              <a:cxnLst>
                <a:cxn ang="0">
                  <a:pos x="T0" y="T1"/>
                </a:cxn>
                <a:cxn ang="0">
                  <a:pos x="T2" y="T3"/>
                </a:cxn>
                <a:cxn ang="0">
                  <a:pos x="T4" y="T5"/>
                </a:cxn>
                <a:cxn ang="0">
                  <a:pos x="T6" y="T7"/>
                </a:cxn>
                <a:cxn ang="0">
                  <a:pos x="T8" y="T9"/>
                </a:cxn>
              </a:cxnLst>
              <a:rect l="0" t="0" r="r" b="b"/>
              <a:pathLst>
                <a:path w="29" h="74">
                  <a:moveTo>
                    <a:pt x="19" y="74"/>
                  </a:moveTo>
                  <a:cubicBezTo>
                    <a:pt x="21" y="69"/>
                    <a:pt x="25" y="63"/>
                    <a:pt x="29" y="57"/>
                  </a:cubicBezTo>
                  <a:cubicBezTo>
                    <a:pt x="12" y="31"/>
                    <a:pt x="13" y="10"/>
                    <a:pt x="15" y="0"/>
                  </a:cubicBezTo>
                  <a:cubicBezTo>
                    <a:pt x="11" y="4"/>
                    <a:pt x="7" y="9"/>
                    <a:pt x="4" y="13"/>
                  </a:cubicBezTo>
                  <a:cubicBezTo>
                    <a:pt x="1" y="27"/>
                    <a:pt x="0" y="48"/>
                    <a:pt x="19"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5" name="Freeform 22"/>
            <p:cNvSpPr>
              <a:spLocks/>
            </p:cNvSpPr>
            <p:nvPr/>
          </p:nvSpPr>
          <p:spPr bwMode="auto">
            <a:xfrm>
              <a:off x="4523" y="2958"/>
              <a:ext cx="203" cy="101"/>
            </a:xfrm>
            <a:custGeom>
              <a:avLst/>
              <a:gdLst>
                <a:gd name="T0" fmla="*/ 30 w 140"/>
                <a:gd name="T1" fmla="*/ 17 h 69"/>
                <a:gd name="T2" fmla="*/ 10 w 140"/>
                <a:gd name="T3" fmla="*/ 0 h 69"/>
                <a:gd name="T4" fmla="*/ 0 w 140"/>
                <a:gd name="T5" fmla="*/ 16 h 69"/>
                <a:gd name="T6" fmla="*/ 18 w 140"/>
                <a:gd name="T7" fmla="*/ 32 h 69"/>
                <a:gd name="T8" fmla="*/ 126 w 140"/>
                <a:gd name="T9" fmla="*/ 69 h 69"/>
                <a:gd name="T10" fmla="*/ 140 w 140"/>
                <a:gd name="T11" fmla="*/ 52 h 69"/>
                <a:gd name="T12" fmla="*/ 30 w 140"/>
                <a:gd name="T13" fmla="*/ 17 h 69"/>
              </a:gdLst>
              <a:ahLst/>
              <a:cxnLst>
                <a:cxn ang="0">
                  <a:pos x="T0" y="T1"/>
                </a:cxn>
                <a:cxn ang="0">
                  <a:pos x="T2" y="T3"/>
                </a:cxn>
                <a:cxn ang="0">
                  <a:pos x="T4" y="T5"/>
                </a:cxn>
                <a:cxn ang="0">
                  <a:pos x="T6" y="T7"/>
                </a:cxn>
                <a:cxn ang="0">
                  <a:pos x="T8" y="T9"/>
                </a:cxn>
                <a:cxn ang="0">
                  <a:pos x="T10" y="T11"/>
                </a:cxn>
                <a:cxn ang="0">
                  <a:pos x="T12" y="T13"/>
                </a:cxn>
              </a:cxnLst>
              <a:rect l="0" t="0" r="r" b="b"/>
              <a:pathLst>
                <a:path w="140" h="69">
                  <a:moveTo>
                    <a:pt x="30" y="17"/>
                  </a:moveTo>
                  <a:cubicBezTo>
                    <a:pt x="22" y="11"/>
                    <a:pt x="16" y="5"/>
                    <a:pt x="10" y="0"/>
                  </a:cubicBezTo>
                  <a:cubicBezTo>
                    <a:pt x="6" y="5"/>
                    <a:pt x="3" y="11"/>
                    <a:pt x="0" y="16"/>
                  </a:cubicBezTo>
                  <a:cubicBezTo>
                    <a:pt x="6" y="21"/>
                    <a:pt x="11" y="26"/>
                    <a:pt x="18" y="32"/>
                  </a:cubicBezTo>
                  <a:cubicBezTo>
                    <a:pt x="61" y="66"/>
                    <a:pt x="103" y="69"/>
                    <a:pt x="126" y="69"/>
                  </a:cubicBezTo>
                  <a:cubicBezTo>
                    <a:pt x="128" y="69"/>
                    <a:pt x="135" y="59"/>
                    <a:pt x="140" y="52"/>
                  </a:cubicBezTo>
                  <a:cubicBezTo>
                    <a:pt x="129" y="55"/>
                    <a:pt x="84" y="60"/>
                    <a:pt x="30"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6" name="Freeform 23"/>
            <p:cNvSpPr>
              <a:spLocks/>
            </p:cNvSpPr>
            <p:nvPr/>
          </p:nvSpPr>
          <p:spPr bwMode="auto">
            <a:xfrm>
              <a:off x="4604" y="2881"/>
              <a:ext cx="144" cy="121"/>
            </a:xfrm>
            <a:custGeom>
              <a:avLst/>
              <a:gdLst>
                <a:gd name="T0" fmla="*/ 0 w 99"/>
                <a:gd name="T1" fmla="*/ 9 h 83"/>
                <a:gd name="T2" fmla="*/ 96 w 99"/>
                <a:gd name="T3" fmla="*/ 83 h 83"/>
                <a:gd name="T4" fmla="*/ 99 w 99"/>
                <a:gd name="T5" fmla="*/ 74 h 83"/>
                <a:gd name="T6" fmla="*/ 14 w 99"/>
                <a:gd name="T7" fmla="*/ 0 h 83"/>
                <a:gd name="T8" fmla="*/ 0 w 99"/>
                <a:gd name="T9" fmla="*/ 9 h 83"/>
              </a:gdLst>
              <a:ahLst/>
              <a:cxnLst>
                <a:cxn ang="0">
                  <a:pos x="T0" y="T1"/>
                </a:cxn>
                <a:cxn ang="0">
                  <a:pos x="T2" y="T3"/>
                </a:cxn>
                <a:cxn ang="0">
                  <a:pos x="T4" y="T5"/>
                </a:cxn>
                <a:cxn ang="0">
                  <a:pos x="T6" y="T7"/>
                </a:cxn>
                <a:cxn ang="0">
                  <a:pos x="T8" y="T9"/>
                </a:cxn>
              </a:cxnLst>
              <a:rect l="0" t="0" r="r" b="b"/>
              <a:pathLst>
                <a:path w="99" h="83">
                  <a:moveTo>
                    <a:pt x="0" y="9"/>
                  </a:moveTo>
                  <a:cubicBezTo>
                    <a:pt x="39" y="45"/>
                    <a:pt x="84" y="75"/>
                    <a:pt x="96" y="83"/>
                  </a:cubicBezTo>
                  <a:cubicBezTo>
                    <a:pt x="97" y="80"/>
                    <a:pt x="98" y="77"/>
                    <a:pt x="99" y="74"/>
                  </a:cubicBezTo>
                  <a:cubicBezTo>
                    <a:pt x="86" y="65"/>
                    <a:pt x="54" y="40"/>
                    <a:pt x="14" y="0"/>
                  </a:cubicBezTo>
                  <a:cubicBezTo>
                    <a:pt x="10" y="3"/>
                    <a:pt x="5" y="6"/>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7" name="Freeform 24"/>
            <p:cNvSpPr>
              <a:spLocks/>
            </p:cNvSpPr>
            <p:nvPr/>
          </p:nvSpPr>
          <p:spPr bwMode="auto">
            <a:xfrm>
              <a:off x="4534" y="2807"/>
              <a:ext cx="63" cy="60"/>
            </a:xfrm>
            <a:custGeom>
              <a:avLst/>
              <a:gdLst>
                <a:gd name="T0" fmla="*/ 43 w 43"/>
                <a:gd name="T1" fmla="*/ 32 h 41"/>
                <a:gd name="T2" fmla="*/ 14 w 43"/>
                <a:gd name="T3" fmla="*/ 0 h 41"/>
                <a:gd name="T4" fmla="*/ 0 w 43"/>
                <a:gd name="T5" fmla="*/ 5 h 41"/>
                <a:gd name="T6" fmla="*/ 28 w 43"/>
                <a:gd name="T7" fmla="*/ 41 h 41"/>
                <a:gd name="T8" fmla="*/ 43 w 43"/>
                <a:gd name="T9" fmla="*/ 32 h 41"/>
              </a:gdLst>
              <a:ahLst/>
              <a:cxnLst>
                <a:cxn ang="0">
                  <a:pos x="T0" y="T1"/>
                </a:cxn>
                <a:cxn ang="0">
                  <a:pos x="T2" y="T3"/>
                </a:cxn>
                <a:cxn ang="0">
                  <a:pos x="T4" y="T5"/>
                </a:cxn>
                <a:cxn ang="0">
                  <a:pos x="T6" y="T7"/>
                </a:cxn>
                <a:cxn ang="0">
                  <a:pos x="T8" y="T9"/>
                </a:cxn>
              </a:cxnLst>
              <a:rect l="0" t="0" r="r" b="b"/>
              <a:pathLst>
                <a:path w="43" h="41">
                  <a:moveTo>
                    <a:pt x="43" y="32"/>
                  </a:moveTo>
                  <a:cubicBezTo>
                    <a:pt x="34" y="22"/>
                    <a:pt x="24" y="11"/>
                    <a:pt x="14" y="0"/>
                  </a:cubicBezTo>
                  <a:cubicBezTo>
                    <a:pt x="9" y="1"/>
                    <a:pt x="5" y="3"/>
                    <a:pt x="0" y="5"/>
                  </a:cubicBezTo>
                  <a:cubicBezTo>
                    <a:pt x="8" y="17"/>
                    <a:pt x="17" y="29"/>
                    <a:pt x="28" y="41"/>
                  </a:cubicBezTo>
                  <a:cubicBezTo>
                    <a:pt x="33" y="37"/>
                    <a:pt x="38" y="34"/>
                    <a:pt x="43"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8" name="Freeform 25"/>
            <p:cNvSpPr>
              <a:spLocks/>
            </p:cNvSpPr>
            <p:nvPr/>
          </p:nvSpPr>
          <p:spPr bwMode="auto">
            <a:xfrm>
              <a:off x="4478" y="2953"/>
              <a:ext cx="45" cy="114"/>
            </a:xfrm>
            <a:custGeom>
              <a:avLst/>
              <a:gdLst>
                <a:gd name="T0" fmla="*/ 15 w 31"/>
                <a:gd name="T1" fmla="*/ 0 h 79"/>
                <a:gd name="T2" fmla="*/ 0 w 31"/>
                <a:gd name="T3" fmla="*/ 58 h 79"/>
                <a:gd name="T4" fmla="*/ 2 w 31"/>
                <a:gd name="T5" fmla="*/ 62 h 79"/>
                <a:gd name="T6" fmla="*/ 19 w 31"/>
                <a:gd name="T7" fmla="*/ 79 h 79"/>
                <a:gd name="T8" fmla="*/ 31 w 31"/>
                <a:gd name="T9" fmla="*/ 20 h 79"/>
                <a:gd name="T10" fmla="*/ 15 w 31"/>
                <a:gd name="T11" fmla="*/ 0 h 79"/>
              </a:gdLst>
              <a:ahLst/>
              <a:cxnLst>
                <a:cxn ang="0">
                  <a:pos x="T0" y="T1"/>
                </a:cxn>
                <a:cxn ang="0">
                  <a:pos x="T2" y="T3"/>
                </a:cxn>
                <a:cxn ang="0">
                  <a:pos x="T4" y="T5"/>
                </a:cxn>
                <a:cxn ang="0">
                  <a:pos x="T6" y="T7"/>
                </a:cxn>
                <a:cxn ang="0">
                  <a:pos x="T8" y="T9"/>
                </a:cxn>
                <a:cxn ang="0">
                  <a:pos x="T10" y="T11"/>
                </a:cxn>
              </a:cxnLst>
              <a:rect l="0" t="0" r="r" b="b"/>
              <a:pathLst>
                <a:path w="31" h="79">
                  <a:moveTo>
                    <a:pt x="15" y="0"/>
                  </a:moveTo>
                  <a:cubicBezTo>
                    <a:pt x="5" y="21"/>
                    <a:pt x="1" y="41"/>
                    <a:pt x="0" y="58"/>
                  </a:cubicBezTo>
                  <a:cubicBezTo>
                    <a:pt x="1" y="59"/>
                    <a:pt x="1" y="60"/>
                    <a:pt x="2" y="62"/>
                  </a:cubicBezTo>
                  <a:cubicBezTo>
                    <a:pt x="7" y="68"/>
                    <a:pt x="13" y="74"/>
                    <a:pt x="19" y="79"/>
                  </a:cubicBezTo>
                  <a:cubicBezTo>
                    <a:pt x="18" y="65"/>
                    <a:pt x="20" y="43"/>
                    <a:pt x="31" y="20"/>
                  </a:cubicBezTo>
                  <a:cubicBezTo>
                    <a:pt x="24" y="13"/>
                    <a:pt x="19" y="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9" name="Freeform 26"/>
            <p:cNvSpPr>
              <a:spLocks/>
            </p:cNvSpPr>
            <p:nvPr/>
          </p:nvSpPr>
          <p:spPr bwMode="auto">
            <a:xfrm>
              <a:off x="4499" y="2867"/>
              <a:ext cx="105" cy="115"/>
            </a:xfrm>
            <a:custGeom>
              <a:avLst/>
              <a:gdLst>
                <a:gd name="T0" fmla="*/ 52 w 72"/>
                <a:gd name="T1" fmla="*/ 0 h 79"/>
                <a:gd name="T2" fmla="*/ 24 w 72"/>
                <a:gd name="T3" fmla="*/ 25 h 79"/>
                <a:gd name="T4" fmla="*/ 10 w 72"/>
                <a:gd name="T5" fmla="*/ 42 h 79"/>
                <a:gd name="T6" fmla="*/ 10 w 72"/>
                <a:gd name="T7" fmla="*/ 42 h 79"/>
                <a:gd name="T8" fmla="*/ 0 w 72"/>
                <a:gd name="T9" fmla="*/ 59 h 79"/>
                <a:gd name="T10" fmla="*/ 16 w 72"/>
                <a:gd name="T11" fmla="*/ 79 h 79"/>
                <a:gd name="T12" fmla="*/ 26 w 72"/>
                <a:gd name="T13" fmla="*/ 63 h 79"/>
                <a:gd name="T14" fmla="*/ 26 w 72"/>
                <a:gd name="T15" fmla="*/ 63 h 79"/>
                <a:gd name="T16" fmla="*/ 45 w 72"/>
                <a:gd name="T17" fmla="*/ 41 h 79"/>
                <a:gd name="T18" fmla="*/ 72 w 72"/>
                <a:gd name="T19" fmla="*/ 19 h 79"/>
                <a:gd name="T20" fmla="*/ 52 w 72"/>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79">
                  <a:moveTo>
                    <a:pt x="52" y="0"/>
                  </a:moveTo>
                  <a:cubicBezTo>
                    <a:pt x="43" y="6"/>
                    <a:pt x="33" y="14"/>
                    <a:pt x="24" y="25"/>
                  </a:cubicBezTo>
                  <a:cubicBezTo>
                    <a:pt x="18" y="30"/>
                    <a:pt x="14" y="36"/>
                    <a:pt x="10" y="42"/>
                  </a:cubicBezTo>
                  <a:cubicBezTo>
                    <a:pt x="10" y="42"/>
                    <a:pt x="10" y="42"/>
                    <a:pt x="10" y="42"/>
                  </a:cubicBezTo>
                  <a:cubicBezTo>
                    <a:pt x="6" y="48"/>
                    <a:pt x="2" y="54"/>
                    <a:pt x="0" y="59"/>
                  </a:cubicBezTo>
                  <a:cubicBezTo>
                    <a:pt x="4" y="66"/>
                    <a:pt x="9" y="72"/>
                    <a:pt x="16" y="79"/>
                  </a:cubicBezTo>
                  <a:cubicBezTo>
                    <a:pt x="19" y="74"/>
                    <a:pt x="22" y="68"/>
                    <a:pt x="26" y="63"/>
                  </a:cubicBezTo>
                  <a:cubicBezTo>
                    <a:pt x="26" y="63"/>
                    <a:pt x="26" y="63"/>
                    <a:pt x="26" y="63"/>
                  </a:cubicBezTo>
                  <a:cubicBezTo>
                    <a:pt x="31" y="55"/>
                    <a:pt x="37" y="48"/>
                    <a:pt x="45" y="41"/>
                  </a:cubicBezTo>
                  <a:cubicBezTo>
                    <a:pt x="55" y="32"/>
                    <a:pt x="64" y="25"/>
                    <a:pt x="72" y="19"/>
                  </a:cubicBezTo>
                  <a:cubicBezTo>
                    <a:pt x="65" y="13"/>
                    <a:pt x="58" y="6"/>
                    <a:pt x="5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0" name="Freeform 27"/>
            <p:cNvSpPr>
              <a:spLocks/>
            </p:cNvSpPr>
            <p:nvPr/>
          </p:nvSpPr>
          <p:spPr bwMode="auto">
            <a:xfrm>
              <a:off x="4575" y="2831"/>
              <a:ext cx="144" cy="63"/>
            </a:xfrm>
            <a:custGeom>
              <a:avLst/>
              <a:gdLst>
                <a:gd name="T0" fmla="*/ 84 w 99"/>
                <a:gd name="T1" fmla="*/ 3 h 44"/>
                <a:gd name="T2" fmla="*/ 15 w 99"/>
                <a:gd name="T3" fmla="*/ 16 h 44"/>
                <a:gd name="T4" fmla="*/ 15 w 99"/>
                <a:gd name="T5" fmla="*/ 16 h 44"/>
                <a:gd name="T6" fmla="*/ 0 w 99"/>
                <a:gd name="T7" fmla="*/ 25 h 44"/>
                <a:gd name="T8" fmla="*/ 20 w 99"/>
                <a:gd name="T9" fmla="*/ 44 h 44"/>
                <a:gd name="T10" fmla="*/ 34 w 99"/>
                <a:gd name="T11" fmla="*/ 35 h 44"/>
                <a:gd name="T12" fmla="*/ 34 w 99"/>
                <a:gd name="T13" fmla="*/ 35 h 44"/>
                <a:gd name="T14" fmla="*/ 99 w 99"/>
                <a:gd name="T15" fmla="*/ 18 h 44"/>
                <a:gd name="T16" fmla="*/ 84 w 99"/>
                <a:gd name="T17"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44">
                  <a:moveTo>
                    <a:pt x="84" y="3"/>
                  </a:moveTo>
                  <a:cubicBezTo>
                    <a:pt x="68" y="0"/>
                    <a:pt x="43" y="1"/>
                    <a:pt x="15" y="16"/>
                  </a:cubicBezTo>
                  <a:cubicBezTo>
                    <a:pt x="15" y="16"/>
                    <a:pt x="15" y="16"/>
                    <a:pt x="15" y="16"/>
                  </a:cubicBezTo>
                  <a:cubicBezTo>
                    <a:pt x="10" y="18"/>
                    <a:pt x="5" y="21"/>
                    <a:pt x="0" y="25"/>
                  </a:cubicBezTo>
                  <a:cubicBezTo>
                    <a:pt x="6" y="31"/>
                    <a:pt x="13" y="38"/>
                    <a:pt x="20" y="44"/>
                  </a:cubicBezTo>
                  <a:cubicBezTo>
                    <a:pt x="25" y="41"/>
                    <a:pt x="30" y="38"/>
                    <a:pt x="34" y="35"/>
                  </a:cubicBezTo>
                  <a:cubicBezTo>
                    <a:pt x="34" y="35"/>
                    <a:pt x="34" y="35"/>
                    <a:pt x="34" y="35"/>
                  </a:cubicBezTo>
                  <a:cubicBezTo>
                    <a:pt x="72" y="15"/>
                    <a:pt x="99" y="18"/>
                    <a:pt x="99" y="18"/>
                  </a:cubicBezTo>
                  <a:cubicBezTo>
                    <a:pt x="95" y="12"/>
                    <a:pt x="90" y="7"/>
                    <a:pt x="8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1" name="Freeform 28"/>
            <p:cNvSpPr>
              <a:spLocks/>
            </p:cNvSpPr>
            <p:nvPr/>
          </p:nvSpPr>
          <p:spPr bwMode="auto">
            <a:xfrm>
              <a:off x="4653" y="2921"/>
              <a:ext cx="75" cy="72"/>
            </a:xfrm>
            <a:custGeom>
              <a:avLst/>
              <a:gdLst>
                <a:gd name="T0" fmla="*/ 12 w 51"/>
                <a:gd name="T1" fmla="*/ 7 h 50"/>
                <a:gd name="T2" fmla="*/ 8 w 51"/>
                <a:gd name="T3" fmla="*/ 39 h 50"/>
                <a:gd name="T4" fmla="*/ 39 w 51"/>
                <a:gd name="T5" fmla="*/ 43 h 50"/>
                <a:gd name="T6" fmla="*/ 43 w 51"/>
                <a:gd name="T7" fmla="*/ 12 h 50"/>
                <a:gd name="T8" fmla="*/ 12 w 51"/>
                <a:gd name="T9" fmla="*/ 7 h 50"/>
              </a:gdLst>
              <a:ahLst/>
              <a:cxnLst>
                <a:cxn ang="0">
                  <a:pos x="T0" y="T1"/>
                </a:cxn>
                <a:cxn ang="0">
                  <a:pos x="T2" y="T3"/>
                </a:cxn>
                <a:cxn ang="0">
                  <a:pos x="T4" y="T5"/>
                </a:cxn>
                <a:cxn ang="0">
                  <a:pos x="T6" y="T7"/>
                </a:cxn>
                <a:cxn ang="0">
                  <a:pos x="T8" y="T9"/>
                </a:cxn>
              </a:cxnLst>
              <a:rect l="0" t="0" r="r" b="b"/>
              <a:pathLst>
                <a:path w="51" h="50">
                  <a:moveTo>
                    <a:pt x="12" y="7"/>
                  </a:moveTo>
                  <a:cubicBezTo>
                    <a:pt x="2" y="15"/>
                    <a:pt x="0" y="29"/>
                    <a:pt x="8" y="39"/>
                  </a:cubicBezTo>
                  <a:cubicBezTo>
                    <a:pt x="15" y="48"/>
                    <a:pt x="29" y="50"/>
                    <a:pt x="39" y="43"/>
                  </a:cubicBezTo>
                  <a:cubicBezTo>
                    <a:pt x="49" y="35"/>
                    <a:pt x="51" y="21"/>
                    <a:pt x="43" y="12"/>
                  </a:cubicBezTo>
                  <a:cubicBezTo>
                    <a:pt x="36" y="2"/>
                    <a:pt x="22" y="0"/>
                    <a:pt x="12"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2" name="Freeform 29"/>
            <p:cNvSpPr>
              <a:spLocks/>
            </p:cNvSpPr>
            <p:nvPr/>
          </p:nvSpPr>
          <p:spPr bwMode="auto">
            <a:xfrm>
              <a:off x="4590" y="3002"/>
              <a:ext cx="66" cy="67"/>
            </a:xfrm>
            <a:custGeom>
              <a:avLst/>
              <a:gdLst>
                <a:gd name="T0" fmla="*/ 10 w 46"/>
                <a:gd name="T1" fmla="*/ 7 h 46"/>
                <a:gd name="T2" fmla="*/ 6 w 46"/>
                <a:gd name="T3" fmla="*/ 36 h 46"/>
                <a:gd name="T4" fmla="*/ 35 w 46"/>
                <a:gd name="T5" fmla="*/ 40 h 46"/>
                <a:gd name="T6" fmla="*/ 39 w 46"/>
                <a:gd name="T7" fmla="*/ 11 h 46"/>
                <a:gd name="T8" fmla="*/ 10 w 46"/>
                <a:gd name="T9" fmla="*/ 7 h 46"/>
              </a:gdLst>
              <a:ahLst/>
              <a:cxnLst>
                <a:cxn ang="0">
                  <a:pos x="T0" y="T1"/>
                </a:cxn>
                <a:cxn ang="0">
                  <a:pos x="T2" y="T3"/>
                </a:cxn>
                <a:cxn ang="0">
                  <a:pos x="T4" y="T5"/>
                </a:cxn>
                <a:cxn ang="0">
                  <a:pos x="T6" y="T7"/>
                </a:cxn>
                <a:cxn ang="0">
                  <a:pos x="T8" y="T9"/>
                </a:cxn>
              </a:cxnLst>
              <a:rect l="0" t="0" r="r" b="b"/>
              <a:pathLst>
                <a:path w="46" h="46">
                  <a:moveTo>
                    <a:pt x="10" y="7"/>
                  </a:moveTo>
                  <a:cubicBezTo>
                    <a:pt x="1" y="14"/>
                    <a:pt x="0" y="27"/>
                    <a:pt x="6" y="36"/>
                  </a:cubicBezTo>
                  <a:cubicBezTo>
                    <a:pt x="13" y="45"/>
                    <a:pt x="26" y="46"/>
                    <a:pt x="35" y="40"/>
                  </a:cubicBezTo>
                  <a:cubicBezTo>
                    <a:pt x="44" y="33"/>
                    <a:pt x="46" y="20"/>
                    <a:pt x="39" y="11"/>
                  </a:cubicBezTo>
                  <a:cubicBezTo>
                    <a:pt x="32" y="2"/>
                    <a:pt x="19" y="0"/>
                    <a:pt x="1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3" name="Freeform 30"/>
            <p:cNvSpPr>
              <a:spLocks/>
            </p:cNvSpPr>
            <p:nvPr/>
          </p:nvSpPr>
          <p:spPr bwMode="auto">
            <a:xfrm>
              <a:off x="4468" y="2902"/>
              <a:ext cx="103" cy="101"/>
            </a:xfrm>
            <a:custGeom>
              <a:avLst/>
              <a:gdLst>
                <a:gd name="T0" fmla="*/ 17 w 71"/>
                <a:gd name="T1" fmla="*/ 10 h 70"/>
                <a:gd name="T2" fmla="*/ 11 w 71"/>
                <a:gd name="T3" fmla="*/ 54 h 70"/>
                <a:gd name="T4" fmla="*/ 55 w 71"/>
                <a:gd name="T5" fmla="*/ 60 h 70"/>
                <a:gd name="T6" fmla="*/ 61 w 71"/>
                <a:gd name="T7" fmla="*/ 16 h 70"/>
                <a:gd name="T8" fmla="*/ 17 w 71"/>
                <a:gd name="T9" fmla="*/ 10 h 70"/>
              </a:gdLst>
              <a:ahLst/>
              <a:cxnLst>
                <a:cxn ang="0">
                  <a:pos x="T0" y="T1"/>
                </a:cxn>
                <a:cxn ang="0">
                  <a:pos x="T2" y="T3"/>
                </a:cxn>
                <a:cxn ang="0">
                  <a:pos x="T4" y="T5"/>
                </a:cxn>
                <a:cxn ang="0">
                  <a:pos x="T6" y="T7"/>
                </a:cxn>
                <a:cxn ang="0">
                  <a:pos x="T8" y="T9"/>
                </a:cxn>
              </a:cxnLst>
              <a:rect l="0" t="0" r="r" b="b"/>
              <a:pathLst>
                <a:path w="71" h="70">
                  <a:moveTo>
                    <a:pt x="17" y="10"/>
                  </a:moveTo>
                  <a:cubicBezTo>
                    <a:pt x="3" y="21"/>
                    <a:pt x="0" y="40"/>
                    <a:pt x="11" y="54"/>
                  </a:cubicBezTo>
                  <a:cubicBezTo>
                    <a:pt x="21" y="68"/>
                    <a:pt x="41" y="70"/>
                    <a:pt x="55" y="60"/>
                  </a:cubicBezTo>
                  <a:cubicBezTo>
                    <a:pt x="68" y="49"/>
                    <a:pt x="71" y="30"/>
                    <a:pt x="61" y="16"/>
                  </a:cubicBezTo>
                  <a:cubicBezTo>
                    <a:pt x="50" y="2"/>
                    <a:pt x="30" y="0"/>
                    <a:pt x="17"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4" name="Rectangle 31"/>
            <p:cNvSpPr>
              <a:spLocks noChangeArrowheads="1"/>
            </p:cNvSpPr>
            <p:nvPr/>
          </p:nvSpPr>
          <p:spPr bwMode="auto">
            <a:xfrm>
              <a:off x="4884" y="2838"/>
              <a:ext cx="610"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200">
                  <a:solidFill>
                    <a:srgbClr val="FFFFFF"/>
                  </a:solidFill>
                  <a:latin typeface="Segoe Pro Display Light" panose="020B0302040504020203" pitchFamily="34" charset="0"/>
                </a:rPr>
                <a:t>Website</a:t>
              </a:r>
              <a:endParaRPr lang="en-US" altLang="en-US">
                <a:solidFill>
                  <a:srgbClr val="00B0F0"/>
                </a:solidFill>
              </a:endParaRPr>
            </a:p>
          </p:txBody>
        </p:sp>
        <p:sp>
          <p:nvSpPr>
            <p:cNvPr id="35" name="Freeform 32"/>
            <p:cNvSpPr>
              <a:spLocks/>
            </p:cNvSpPr>
            <p:nvPr/>
          </p:nvSpPr>
          <p:spPr bwMode="auto">
            <a:xfrm>
              <a:off x="5778" y="2584"/>
              <a:ext cx="1353" cy="647"/>
            </a:xfrm>
            <a:custGeom>
              <a:avLst/>
              <a:gdLst>
                <a:gd name="T0" fmla="*/ 874 w 932"/>
                <a:gd name="T1" fmla="*/ 0 h 446"/>
                <a:gd name="T2" fmla="*/ 59 w 932"/>
                <a:gd name="T3" fmla="*/ 0 h 446"/>
                <a:gd name="T4" fmla="*/ 18 w 932"/>
                <a:gd name="T5" fmla="*/ 17 h 446"/>
                <a:gd name="T6" fmla="*/ 0 w 932"/>
                <a:gd name="T7" fmla="*/ 58 h 446"/>
                <a:gd name="T8" fmla="*/ 0 w 932"/>
                <a:gd name="T9" fmla="*/ 388 h 446"/>
                <a:gd name="T10" fmla="*/ 18 w 932"/>
                <a:gd name="T11" fmla="*/ 430 h 446"/>
                <a:gd name="T12" fmla="*/ 53 w 932"/>
                <a:gd name="T13" fmla="*/ 446 h 446"/>
                <a:gd name="T14" fmla="*/ 53 w 932"/>
                <a:gd name="T15" fmla="*/ 442 h 446"/>
                <a:gd name="T16" fmla="*/ 53 w 932"/>
                <a:gd name="T17" fmla="*/ 113 h 446"/>
                <a:gd name="T18" fmla="*/ 113 w 932"/>
                <a:gd name="T19" fmla="*/ 52 h 446"/>
                <a:gd name="T20" fmla="*/ 928 w 932"/>
                <a:gd name="T21" fmla="*/ 52 h 446"/>
                <a:gd name="T22" fmla="*/ 932 w 932"/>
                <a:gd name="T23" fmla="*/ 52 h 446"/>
                <a:gd name="T24" fmla="*/ 915 w 932"/>
                <a:gd name="T25" fmla="*/ 17 h 446"/>
                <a:gd name="T26" fmla="*/ 874 w 932"/>
                <a:gd name="T27"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32" h="446">
                  <a:moveTo>
                    <a:pt x="874" y="0"/>
                  </a:moveTo>
                  <a:cubicBezTo>
                    <a:pt x="59" y="0"/>
                    <a:pt x="59" y="0"/>
                    <a:pt x="59" y="0"/>
                  </a:cubicBezTo>
                  <a:cubicBezTo>
                    <a:pt x="43" y="0"/>
                    <a:pt x="28" y="7"/>
                    <a:pt x="18" y="17"/>
                  </a:cubicBezTo>
                  <a:cubicBezTo>
                    <a:pt x="7" y="28"/>
                    <a:pt x="0" y="42"/>
                    <a:pt x="0" y="58"/>
                  </a:cubicBezTo>
                  <a:cubicBezTo>
                    <a:pt x="0" y="388"/>
                    <a:pt x="0" y="388"/>
                    <a:pt x="0" y="388"/>
                  </a:cubicBezTo>
                  <a:cubicBezTo>
                    <a:pt x="0" y="404"/>
                    <a:pt x="7" y="419"/>
                    <a:pt x="18" y="430"/>
                  </a:cubicBezTo>
                  <a:cubicBezTo>
                    <a:pt x="27" y="439"/>
                    <a:pt x="39" y="445"/>
                    <a:pt x="53" y="446"/>
                  </a:cubicBezTo>
                  <a:cubicBezTo>
                    <a:pt x="53" y="445"/>
                    <a:pt x="53" y="444"/>
                    <a:pt x="53" y="442"/>
                  </a:cubicBezTo>
                  <a:cubicBezTo>
                    <a:pt x="53" y="113"/>
                    <a:pt x="53" y="113"/>
                    <a:pt x="53" y="113"/>
                  </a:cubicBezTo>
                  <a:cubicBezTo>
                    <a:pt x="53" y="79"/>
                    <a:pt x="80" y="52"/>
                    <a:pt x="113" y="52"/>
                  </a:cubicBezTo>
                  <a:cubicBezTo>
                    <a:pt x="928" y="52"/>
                    <a:pt x="928" y="52"/>
                    <a:pt x="928" y="52"/>
                  </a:cubicBezTo>
                  <a:cubicBezTo>
                    <a:pt x="929" y="52"/>
                    <a:pt x="930" y="52"/>
                    <a:pt x="932" y="52"/>
                  </a:cubicBezTo>
                  <a:cubicBezTo>
                    <a:pt x="930" y="39"/>
                    <a:pt x="924" y="26"/>
                    <a:pt x="915" y="17"/>
                  </a:cubicBezTo>
                  <a:cubicBezTo>
                    <a:pt x="904" y="7"/>
                    <a:pt x="890" y="0"/>
                    <a:pt x="874" y="0"/>
                  </a:cubicBezTo>
                </a:path>
              </a:pathLst>
            </a:custGeom>
            <a:solidFill>
              <a:srgbClr val="4E6C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6" name="Freeform 33"/>
            <p:cNvSpPr>
              <a:spLocks/>
            </p:cNvSpPr>
            <p:nvPr/>
          </p:nvSpPr>
          <p:spPr bwMode="auto">
            <a:xfrm>
              <a:off x="5772" y="2578"/>
              <a:ext cx="1365" cy="659"/>
            </a:xfrm>
            <a:custGeom>
              <a:avLst/>
              <a:gdLst>
                <a:gd name="T0" fmla="*/ 878 w 940"/>
                <a:gd name="T1" fmla="*/ 0 h 454"/>
                <a:gd name="T2" fmla="*/ 63 w 940"/>
                <a:gd name="T3" fmla="*/ 0 h 454"/>
                <a:gd name="T4" fmla="*/ 0 w 940"/>
                <a:gd name="T5" fmla="*/ 62 h 454"/>
                <a:gd name="T6" fmla="*/ 0 w 940"/>
                <a:gd name="T7" fmla="*/ 392 h 454"/>
                <a:gd name="T8" fmla="*/ 57 w 940"/>
                <a:gd name="T9" fmla="*/ 454 h 454"/>
                <a:gd name="T10" fmla="*/ 57 w 940"/>
                <a:gd name="T11" fmla="*/ 450 h 454"/>
                <a:gd name="T12" fmla="*/ 22 w 940"/>
                <a:gd name="T13" fmla="*/ 434 h 454"/>
                <a:gd name="T14" fmla="*/ 4 w 940"/>
                <a:gd name="T15" fmla="*/ 392 h 454"/>
                <a:gd name="T16" fmla="*/ 4 w 940"/>
                <a:gd name="T17" fmla="*/ 62 h 454"/>
                <a:gd name="T18" fmla="*/ 22 w 940"/>
                <a:gd name="T19" fmla="*/ 21 h 454"/>
                <a:gd name="T20" fmla="*/ 63 w 940"/>
                <a:gd name="T21" fmla="*/ 4 h 454"/>
                <a:gd name="T22" fmla="*/ 878 w 940"/>
                <a:gd name="T23" fmla="*/ 4 h 454"/>
                <a:gd name="T24" fmla="*/ 919 w 940"/>
                <a:gd name="T25" fmla="*/ 21 h 454"/>
                <a:gd name="T26" fmla="*/ 936 w 940"/>
                <a:gd name="T27" fmla="*/ 56 h 454"/>
                <a:gd name="T28" fmla="*/ 940 w 940"/>
                <a:gd name="T29" fmla="*/ 57 h 454"/>
                <a:gd name="T30" fmla="*/ 878 w 940"/>
                <a:gd name="T31"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0" h="454">
                  <a:moveTo>
                    <a:pt x="878" y="0"/>
                  </a:moveTo>
                  <a:cubicBezTo>
                    <a:pt x="63" y="0"/>
                    <a:pt x="63" y="0"/>
                    <a:pt x="63" y="0"/>
                  </a:cubicBezTo>
                  <a:cubicBezTo>
                    <a:pt x="28" y="0"/>
                    <a:pt x="0" y="28"/>
                    <a:pt x="0" y="62"/>
                  </a:cubicBezTo>
                  <a:cubicBezTo>
                    <a:pt x="0" y="392"/>
                    <a:pt x="0" y="392"/>
                    <a:pt x="0" y="392"/>
                  </a:cubicBezTo>
                  <a:cubicBezTo>
                    <a:pt x="0" y="425"/>
                    <a:pt x="25" y="452"/>
                    <a:pt x="57" y="454"/>
                  </a:cubicBezTo>
                  <a:cubicBezTo>
                    <a:pt x="57" y="453"/>
                    <a:pt x="57" y="452"/>
                    <a:pt x="57" y="450"/>
                  </a:cubicBezTo>
                  <a:cubicBezTo>
                    <a:pt x="43" y="449"/>
                    <a:pt x="31" y="443"/>
                    <a:pt x="22" y="434"/>
                  </a:cubicBezTo>
                  <a:cubicBezTo>
                    <a:pt x="11" y="423"/>
                    <a:pt x="4" y="408"/>
                    <a:pt x="4" y="392"/>
                  </a:cubicBezTo>
                  <a:cubicBezTo>
                    <a:pt x="4" y="62"/>
                    <a:pt x="4" y="62"/>
                    <a:pt x="4" y="62"/>
                  </a:cubicBezTo>
                  <a:cubicBezTo>
                    <a:pt x="4" y="46"/>
                    <a:pt x="11" y="32"/>
                    <a:pt x="22" y="21"/>
                  </a:cubicBezTo>
                  <a:cubicBezTo>
                    <a:pt x="32" y="11"/>
                    <a:pt x="47" y="4"/>
                    <a:pt x="63" y="4"/>
                  </a:cubicBezTo>
                  <a:cubicBezTo>
                    <a:pt x="878" y="4"/>
                    <a:pt x="878" y="4"/>
                    <a:pt x="878" y="4"/>
                  </a:cubicBezTo>
                  <a:cubicBezTo>
                    <a:pt x="894" y="4"/>
                    <a:pt x="908" y="11"/>
                    <a:pt x="919" y="21"/>
                  </a:cubicBezTo>
                  <a:cubicBezTo>
                    <a:pt x="928" y="30"/>
                    <a:pt x="934" y="43"/>
                    <a:pt x="936" y="56"/>
                  </a:cubicBezTo>
                  <a:cubicBezTo>
                    <a:pt x="937" y="56"/>
                    <a:pt x="938" y="57"/>
                    <a:pt x="940" y="57"/>
                  </a:cubicBezTo>
                  <a:cubicBezTo>
                    <a:pt x="937" y="25"/>
                    <a:pt x="910" y="0"/>
                    <a:pt x="87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7" name="Freeform 34"/>
            <p:cNvSpPr>
              <a:spLocks/>
            </p:cNvSpPr>
            <p:nvPr/>
          </p:nvSpPr>
          <p:spPr bwMode="auto">
            <a:xfrm>
              <a:off x="5855" y="2659"/>
              <a:ext cx="1358" cy="655"/>
            </a:xfrm>
            <a:custGeom>
              <a:avLst/>
              <a:gdLst>
                <a:gd name="T0" fmla="*/ 935 w 935"/>
                <a:gd name="T1" fmla="*/ 390 h 451"/>
                <a:gd name="T2" fmla="*/ 875 w 935"/>
                <a:gd name="T3" fmla="*/ 451 h 451"/>
                <a:gd name="T4" fmla="*/ 60 w 935"/>
                <a:gd name="T5" fmla="*/ 451 h 451"/>
                <a:gd name="T6" fmla="*/ 0 w 935"/>
                <a:gd name="T7" fmla="*/ 390 h 451"/>
                <a:gd name="T8" fmla="*/ 0 w 935"/>
                <a:gd name="T9" fmla="*/ 61 h 451"/>
                <a:gd name="T10" fmla="*/ 60 w 935"/>
                <a:gd name="T11" fmla="*/ 0 h 451"/>
                <a:gd name="T12" fmla="*/ 875 w 935"/>
                <a:gd name="T13" fmla="*/ 0 h 451"/>
                <a:gd name="T14" fmla="*/ 935 w 935"/>
                <a:gd name="T15" fmla="*/ 61 h 451"/>
                <a:gd name="T16" fmla="*/ 935 w 935"/>
                <a:gd name="T17" fmla="*/ 39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5" h="451">
                  <a:moveTo>
                    <a:pt x="935" y="390"/>
                  </a:moveTo>
                  <a:cubicBezTo>
                    <a:pt x="935" y="424"/>
                    <a:pt x="908" y="451"/>
                    <a:pt x="875" y="451"/>
                  </a:cubicBezTo>
                  <a:cubicBezTo>
                    <a:pt x="60" y="451"/>
                    <a:pt x="60" y="451"/>
                    <a:pt x="60" y="451"/>
                  </a:cubicBezTo>
                  <a:cubicBezTo>
                    <a:pt x="27" y="451"/>
                    <a:pt x="0" y="424"/>
                    <a:pt x="0" y="390"/>
                  </a:cubicBezTo>
                  <a:cubicBezTo>
                    <a:pt x="0" y="61"/>
                    <a:pt x="0" y="61"/>
                    <a:pt x="0" y="61"/>
                  </a:cubicBezTo>
                  <a:cubicBezTo>
                    <a:pt x="0" y="27"/>
                    <a:pt x="27" y="0"/>
                    <a:pt x="60" y="0"/>
                  </a:cubicBezTo>
                  <a:cubicBezTo>
                    <a:pt x="875" y="0"/>
                    <a:pt x="875" y="0"/>
                    <a:pt x="875" y="0"/>
                  </a:cubicBezTo>
                  <a:cubicBezTo>
                    <a:pt x="908" y="0"/>
                    <a:pt x="935" y="27"/>
                    <a:pt x="935" y="61"/>
                  </a:cubicBezTo>
                  <a:cubicBezTo>
                    <a:pt x="935" y="390"/>
                    <a:pt x="935" y="390"/>
                    <a:pt x="935" y="390"/>
                  </a:cubicBezTo>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8" name="Freeform 35"/>
            <p:cNvSpPr>
              <a:spLocks/>
            </p:cNvSpPr>
            <p:nvPr/>
          </p:nvSpPr>
          <p:spPr bwMode="auto">
            <a:xfrm>
              <a:off x="5850" y="2656"/>
              <a:ext cx="1367" cy="661"/>
            </a:xfrm>
            <a:custGeom>
              <a:avLst/>
              <a:gdLst>
                <a:gd name="T0" fmla="*/ 938 w 941"/>
                <a:gd name="T1" fmla="*/ 392 h 455"/>
                <a:gd name="T2" fmla="*/ 936 w 941"/>
                <a:gd name="T3" fmla="*/ 392 h 455"/>
                <a:gd name="T4" fmla="*/ 919 w 941"/>
                <a:gd name="T5" fmla="*/ 433 h 455"/>
                <a:gd name="T6" fmla="*/ 878 w 941"/>
                <a:gd name="T7" fmla="*/ 450 h 455"/>
                <a:gd name="T8" fmla="*/ 63 w 941"/>
                <a:gd name="T9" fmla="*/ 450 h 455"/>
                <a:gd name="T10" fmla="*/ 22 w 941"/>
                <a:gd name="T11" fmla="*/ 433 h 455"/>
                <a:gd name="T12" fmla="*/ 5 w 941"/>
                <a:gd name="T13" fmla="*/ 392 h 455"/>
                <a:gd name="T14" fmla="*/ 5 w 941"/>
                <a:gd name="T15" fmla="*/ 63 h 455"/>
                <a:gd name="T16" fmla="*/ 22 w 941"/>
                <a:gd name="T17" fmla="*/ 22 h 455"/>
                <a:gd name="T18" fmla="*/ 63 w 941"/>
                <a:gd name="T19" fmla="*/ 5 h 455"/>
                <a:gd name="T20" fmla="*/ 878 w 941"/>
                <a:gd name="T21" fmla="*/ 5 h 455"/>
                <a:gd name="T22" fmla="*/ 919 w 941"/>
                <a:gd name="T23" fmla="*/ 22 h 455"/>
                <a:gd name="T24" fmla="*/ 936 w 941"/>
                <a:gd name="T25" fmla="*/ 63 h 455"/>
                <a:gd name="T26" fmla="*/ 936 w 941"/>
                <a:gd name="T27" fmla="*/ 392 h 455"/>
                <a:gd name="T28" fmla="*/ 938 w 941"/>
                <a:gd name="T29" fmla="*/ 392 h 455"/>
                <a:gd name="T30" fmla="*/ 941 w 941"/>
                <a:gd name="T31" fmla="*/ 392 h 455"/>
                <a:gd name="T32" fmla="*/ 941 w 941"/>
                <a:gd name="T33" fmla="*/ 63 h 455"/>
                <a:gd name="T34" fmla="*/ 878 w 941"/>
                <a:gd name="T35" fmla="*/ 0 h 455"/>
                <a:gd name="T36" fmla="*/ 63 w 941"/>
                <a:gd name="T37" fmla="*/ 0 h 455"/>
                <a:gd name="T38" fmla="*/ 0 w 941"/>
                <a:gd name="T39" fmla="*/ 63 h 455"/>
                <a:gd name="T40" fmla="*/ 0 w 941"/>
                <a:gd name="T41" fmla="*/ 392 h 455"/>
                <a:gd name="T42" fmla="*/ 63 w 941"/>
                <a:gd name="T43" fmla="*/ 455 h 455"/>
                <a:gd name="T44" fmla="*/ 878 w 941"/>
                <a:gd name="T45" fmla="*/ 455 h 455"/>
                <a:gd name="T46" fmla="*/ 941 w 941"/>
                <a:gd name="T47" fmla="*/ 392 h 455"/>
                <a:gd name="T48" fmla="*/ 938 w 941"/>
                <a:gd name="T49" fmla="*/ 39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1" h="455">
                  <a:moveTo>
                    <a:pt x="938" y="392"/>
                  </a:moveTo>
                  <a:cubicBezTo>
                    <a:pt x="936" y="392"/>
                    <a:pt x="936" y="392"/>
                    <a:pt x="936" y="392"/>
                  </a:cubicBezTo>
                  <a:cubicBezTo>
                    <a:pt x="936" y="408"/>
                    <a:pt x="929" y="423"/>
                    <a:pt x="919" y="433"/>
                  </a:cubicBezTo>
                  <a:cubicBezTo>
                    <a:pt x="908" y="444"/>
                    <a:pt x="894" y="450"/>
                    <a:pt x="878" y="450"/>
                  </a:cubicBezTo>
                  <a:cubicBezTo>
                    <a:pt x="63" y="450"/>
                    <a:pt x="63" y="450"/>
                    <a:pt x="63" y="450"/>
                  </a:cubicBezTo>
                  <a:cubicBezTo>
                    <a:pt x="47" y="450"/>
                    <a:pt x="33" y="444"/>
                    <a:pt x="22" y="433"/>
                  </a:cubicBezTo>
                  <a:cubicBezTo>
                    <a:pt x="12" y="423"/>
                    <a:pt x="5" y="408"/>
                    <a:pt x="5" y="392"/>
                  </a:cubicBezTo>
                  <a:cubicBezTo>
                    <a:pt x="5" y="63"/>
                    <a:pt x="5" y="63"/>
                    <a:pt x="5" y="63"/>
                  </a:cubicBezTo>
                  <a:cubicBezTo>
                    <a:pt x="5" y="47"/>
                    <a:pt x="12" y="32"/>
                    <a:pt x="22" y="22"/>
                  </a:cubicBezTo>
                  <a:cubicBezTo>
                    <a:pt x="33" y="11"/>
                    <a:pt x="47" y="5"/>
                    <a:pt x="63" y="5"/>
                  </a:cubicBezTo>
                  <a:cubicBezTo>
                    <a:pt x="878" y="5"/>
                    <a:pt x="878" y="5"/>
                    <a:pt x="878" y="5"/>
                  </a:cubicBezTo>
                  <a:cubicBezTo>
                    <a:pt x="894" y="5"/>
                    <a:pt x="908" y="11"/>
                    <a:pt x="919" y="22"/>
                  </a:cubicBezTo>
                  <a:cubicBezTo>
                    <a:pt x="929" y="32"/>
                    <a:pt x="936" y="47"/>
                    <a:pt x="936" y="63"/>
                  </a:cubicBezTo>
                  <a:cubicBezTo>
                    <a:pt x="936" y="392"/>
                    <a:pt x="936" y="392"/>
                    <a:pt x="936" y="392"/>
                  </a:cubicBezTo>
                  <a:cubicBezTo>
                    <a:pt x="938" y="392"/>
                    <a:pt x="938" y="392"/>
                    <a:pt x="938" y="392"/>
                  </a:cubicBezTo>
                  <a:cubicBezTo>
                    <a:pt x="941" y="392"/>
                    <a:pt x="941" y="392"/>
                    <a:pt x="941" y="392"/>
                  </a:cubicBezTo>
                  <a:cubicBezTo>
                    <a:pt x="941" y="63"/>
                    <a:pt x="941" y="63"/>
                    <a:pt x="941" y="63"/>
                  </a:cubicBezTo>
                  <a:cubicBezTo>
                    <a:pt x="941" y="28"/>
                    <a:pt x="913" y="0"/>
                    <a:pt x="878" y="0"/>
                  </a:cubicBezTo>
                  <a:cubicBezTo>
                    <a:pt x="63" y="0"/>
                    <a:pt x="63" y="0"/>
                    <a:pt x="63" y="0"/>
                  </a:cubicBezTo>
                  <a:cubicBezTo>
                    <a:pt x="28" y="0"/>
                    <a:pt x="0" y="28"/>
                    <a:pt x="0" y="63"/>
                  </a:cubicBezTo>
                  <a:cubicBezTo>
                    <a:pt x="0" y="392"/>
                    <a:pt x="0" y="392"/>
                    <a:pt x="0" y="392"/>
                  </a:cubicBezTo>
                  <a:cubicBezTo>
                    <a:pt x="0" y="427"/>
                    <a:pt x="28" y="455"/>
                    <a:pt x="63" y="455"/>
                  </a:cubicBezTo>
                  <a:cubicBezTo>
                    <a:pt x="878" y="455"/>
                    <a:pt x="878" y="455"/>
                    <a:pt x="878" y="455"/>
                  </a:cubicBezTo>
                  <a:cubicBezTo>
                    <a:pt x="913" y="455"/>
                    <a:pt x="941" y="427"/>
                    <a:pt x="941" y="392"/>
                  </a:cubicBezTo>
                  <a:lnTo>
                    <a:pt x="938" y="3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9" name="Freeform 36"/>
            <p:cNvSpPr>
              <a:spLocks/>
            </p:cNvSpPr>
            <p:nvPr/>
          </p:nvSpPr>
          <p:spPr bwMode="auto">
            <a:xfrm>
              <a:off x="6068" y="3044"/>
              <a:ext cx="211" cy="63"/>
            </a:xfrm>
            <a:custGeom>
              <a:avLst/>
              <a:gdLst>
                <a:gd name="T0" fmla="*/ 105 w 145"/>
                <a:gd name="T1" fmla="*/ 0 h 43"/>
                <a:gd name="T2" fmla="*/ 100 w 145"/>
                <a:gd name="T3" fmla="*/ 0 h 43"/>
                <a:gd name="T4" fmla="*/ 48 w 145"/>
                <a:gd name="T5" fmla="*/ 0 h 43"/>
                <a:gd name="T6" fmla="*/ 45 w 145"/>
                <a:gd name="T7" fmla="*/ 0 h 43"/>
                <a:gd name="T8" fmla="*/ 0 w 145"/>
                <a:gd name="T9" fmla="*/ 29 h 43"/>
                <a:gd name="T10" fmla="*/ 0 w 145"/>
                <a:gd name="T11" fmla="*/ 43 h 43"/>
                <a:gd name="T12" fmla="*/ 54 w 145"/>
                <a:gd name="T13" fmla="*/ 43 h 43"/>
                <a:gd name="T14" fmla="*/ 94 w 145"/>
                <a:gd name="T15" fmla="*/ 43 h 43"/>
                <a:gd name="T16" fmla="*/ 145 w 145"/>
                <a:gd name="T17" fmla="*/ 43 h 43"/>
                <a:gd name="T18" fmla="*/ 145 w 145"/>
                <a:gd name="T19" fmla="*/ 29 h 43"/>
                <a:gd name="T20" fmla="*/ 105 w 145"/>
                <a:gd name="T2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 h="43">
                  <a:moveTo>
                    <a:pt x="105" y="0"/>
                  </a:moveTo>
                  <a:cubicBezTo>
                    <a:pt x="100" y="0"/>
                    <a:pt x="100" y="0"/>
                    <a:pt x="100" y="0"/>
                  </a:cubicBezTo>
                  <a:cubicBezTo>
                    <a:pt x="48" y="0"/>
                    <a:pt x="48" y="0"/>
                    <a:pt x="48" y="0"/>
                  </a:cubicBezTo>
                  <a:cubicBezTo>
                    <a:pt x="45" y="0"/>
                    <a:pt x="45" y="0"/>
                    <a:pt x="45" y="0"/>
                  </a:cubicBezTo>
                  <a:cubicBezTo>
                    <a:pt x="52" y="26"/>
                    <a:pt x="43" y="29"/>
                    <a:pt x="0" y="29"/>
                  </a:cubicBezTo>
                  <a:cubicBezTo>
                    <a:pt x="0" y="43"/>
                    <a:pt x="0" y="43"/>
                    <a:pt x="0" y="43"/>
                  </a:cubicBezTo>
                  <a:cubicBezTo>
                    <a:pt x="54" y="43"/>
                    <a:pt x="54" y="43"/>
                    <a:pt x="54" y="43"/>
                  </a:cubicBezTo>
                  <a:cubicBezTo>
                    <a:pt x="94" y="43"/>
                    <a:pt x="94" y="43"/>
                    <a:pt x="94" y="43"/>
                  </a:cubicBezTo>
                  <a:cubicBezTo>
                    <a:pt x="145" y="43"/>
                    <a:pt x="145" y="43"/>
                    <a:pt x="145" y="43"/>
                  </a:cubicBezTo>
                  <a:cubicBezTo>
                    <a:pt x="145" y="29"/>
                    <a:pt x="145" y="29"/>
                    <a:pt x="145" y="29"/>
                  </a:cubicBezTo>
                  <a:cubicBezTo>
                    <a:pt x="102" y="29"/>
                    <a:pt x="98" y="26"/>
                    <a:pt x="105" y="0"/>
                  </a:cubicBez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0" name="Freeform 37"/>
            <p:cNvSpPr>
              <a:spLocks noEditPoints="1"/>
            </p:cNvSpPr>
            <p:nvPr/>
          </p:nvSpPr>
          <p:spPr bwMode="auto">
            <a:xfrm>
              <a:off x="6013" y="2810"/>
              <a:ext cx="321" cy="234"/>
            </a:xfrm>
            <a:custGeom>
              <a:avLst/>
              <a:gdLst>
                <a:gd name="T0" fmla="*/ 207 w 221"/>
                <a:gd name="T1" fmla="*/ 0 h 161"/>
                <a:gd name="T2" fmla="*/ 12 w 221"/>
                <a:gd name="T3" fmla="*/ 0 h 161"/>
                <a:gd name="T4" fmla="*/ 0 w 221"/>
                <a:gd name="T5" fmla="*/ 13 h 161"/>
                <a:gd name="T6" fmla="*/ 0 w 221"/>
                <a:gd name="T7" fmla="*/ 149 h 161"/>
                <a:gd name="T8" fmla="*/ 12 w 221"/>
                <a:gd name="T9" fmla="*/ 161 h 161"/>
                <a:gd name="T10" fmla="*/ 207 w 221"/>
                <a:gd name="T11" fmla="*/ 161 h 161"/>
                <a:gd name="T12" fmla="*/ 221 w 221"/>
                <a:gd name="T13" fmla="*/ 149 h 161"/>
                <a:gd name="T14" fmla="*/ 221 w 221"/>
                <a:gd name="T15" fmla="*/ 13 h 161"/>
                <a:gd name="T16" fmla="*/ 207 w 221"/>
                <a:gd name="T17" fmla="*/ 0 h 161"/>
                <a:gd name="T18" fmla="*/ 204 w 221"/>
                <a:gd name="T19" fmla="*/ 17 h 161"/>
                <a:gd name="T20" fmla="*/ 204 w 221"/>
                <a:gd name="T21" fmla="*/ 144 h 161"/>
                <a:gd name="T22" fmla="*/ 17 w 221"/>
                <a:gd name="T23" fmla="*/ 144 h 161"/>
                <a:gd name="T24" fmla="*/ 17 w 221"/>
                <a:gd name="T25" fmla="*/ 17 h 161"/>
                <a:gd name="T26" fmla="*/ 204 w 221"/>
                <a:gd name="T27" fmla="*/ 17 h 161"/>
                <a:gd name="T28" fmla="*/ 204 w 221"/>
                <a:gd name="T29" fmla="*/ 1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 h="161">
                  <a:moveTo>
                    <a:pt x="207" y="0"/>
                  </a:moveTo>
                  <a:cubicBezTo>
                    <a:pt x="12" y="0"/>
                    <a:pt x="12" y="0"/>
                    <a:pt x="12" y="0"/>
                  </a:cubicBezTo>
                  <a:cubicBezTo>
                    <a:pt x="6" y="0"/>
                    <a:pt x="0" y="6"/>
                    <a:pt x="0" y="13"/>
                  </a:cubicBezTo>
                  <a:cubicBezTo>
                    <a:pt x="0" y="149"/>
                    <a:pt x="0" y="149"/>
                    <a:pt x="0" y="149"/>
                  </a:cubicBezTo>
                  <a:cubicBezTo>
                    <a:pt x="0" y="155"/>
                    <a:pt x="6" y="161"/>
                    <a:pt x="12" y="161"/>
                  </a:cubicBezTo>
                  <a:cubicBezTo>
                    <a:pt x="207" y="161"/>
                    <a:pt x="207" y="161"/>
                    <a:pt x="207" y="161"/>
                  </a:cubicBezTo>
                  <a:cubicBezTo>
                    <a:pt x="214" y="161"/>
                    <a:pt x="221" y="155"/>
                    <a:pt x="221" y="149"/>
                  </a:cubicBezTo>
                  <a:cubicBezTo>
                    <a:pt x="221" y="13"/>
                    <a:pt x="221" y="13"/>
                    <a:pt x="221" y="13"/>
                  </a:cubicBezTo>
                  <a:cubicBezTo>
                    <a:pt x="221" y="6"/>
                    <a:pt x="214" y="0"/>
                    <a:pt x="207" y="0"/>
                  </a:cubicBezTo>
                  <a:moveTo>
                    <a:pt x="204" y="17"/>
                  </a:moveTo>
                  <a:cubicBezTo>
                    <a:pt x="204" y="144"/>
                    <a:pt x="204" y="144"/>
                    <a:pt x="204" y="144"/>
                  </a:cubicBezTo>
                  <a:cubicBezTo>
                    <a:pt x="17" y="144"/>
                    <a:pt x="17" y="144"/>
                    <a:pt x="17" y="144"/>
                  </a:cubicBezTo>
                  <a:cubicBezTo>
                    <a:pt x="17" y="17"/>
                    <a:pt x="17" y="17"/>
                    <a:pt x="17" y="17"/>
                  </a:cubicBezTo>
                  <a:cubicBezTo>
                    <a:pt x="204" y="17"/>
                    <a:pt x="204" y="17"/>
                    <a:pt x="204" y="17"/>
                  </a:cubicBezTo>
                  <a:cubicBezTo>
                    <a:pt x="204" y="17"/>
                    <a:pt x="204" y="17"/>
                    <a:pt x="204" y="17"/>
                  </a:cubicBezTo>
                </a:path>
              </a:pathLst>
            </a:custGeom>
            <a:solidFill>
              <a:srgbClr val="C5C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1" name="Freeform 38"/>
            <p:cNvSpPr>
              <a:spLocks/>
            </p:cNvSpPr>
            <p:nvPr/>
          </p:nvSpPr>
          <p:spPr bwMode="auto">
            <a:xfrm>
              <a:off x="6038" y="2835"/>
              <a:ext cx="271" cy="184"/>
            </a:xfrm>
            <a:custGeom>
              <a:avLst/>
              <a:gdLst>
                <a:gd name="T0" fmla="*/ 271 w 271"/>
                <a:gd name="T1" fmla="*/ 0 h 184"/>
                <a:gd name="T2" fmla="*/ 271 w 271"/>
                <a:gd name="T3" fmla="*/ 184 h 184"/>
                <a:gd name="T4" fmla="*/ 0 w 271"/>
                <a:gd name="T5" fmla="*/ 184 h 184"/>
                <a:gd name="T6" fmla="*/ 0 w 271"/>
                <a:gd name="T7" fmla="*/ 0 h 184"/>
                <a:gd name="T8" fmla="*/ 271 w 271"/>
                <a:gd name="T9" fmla="*/ 0 h 184"/>
                <a:gd name="T10" fmla="*/ 271 w 271"/>
                <a:gd name="T11" fmla="*/ 0 h 184"/>
              </a:gdLst>
              <a:ahLst/>
              <a:cxnLst>
                <a:cxn ang="0">
                  <a:pos x="T0" y="T1"/>
                </a:cxn>
                <a:cxn ang="0">
                  <a:pos x="T2" y="T3"/>
                </a:cxn>
                <a:cxn ang="0">
                  <a:pos x="T4" y="T5"/>
                </a:cxn>
                <a:cxn ang="0">
                  <a:pos x="T6" y="T7"/>
                </a:cxn>
                <a:cxn ang="0">
                  <a:pos x="T8" y="T9"/>
                </a:cxn>
                <a:cxn ang="0">
                  <a:pos x="T10" y="T11"/>
                </a:cxn>
              </a:cxnLst>
              <a:rect l="0" t="0" r="r" b="b"/>
              <a:pathLst>
                <a:path w="271" h="184">
                  <a:moveTo>
                    <a:pt x="271" y="0"/>
                  </a:moveTo>
                  <a:lnTo>
                    <a:pt x="271" y="184"/>
                  </a:lnTo>
                  <a:lnTo>
                    <a:pt x="0" y="184"/>
                  </a:lnTo>
                  <a:lnTo>
                    <a:pt x="0" y="0"/>
                  </a:lnTo>
                  <a:lnTo>
                    <a:pt x="271" y="0"/>
                  </a:lnTo>
                  <a:lnTo>
                    <a:pt x="271" y="0"/>
                  </a:lnTo>
                  <a:close/>
                </a:path>
              </a:pathLst>
            </a:custGeom>
            <a:solidFill>
              <a:srgbClr val="00BB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2" name="Freeform 39"/>
            <p:cNvSpPr>
              <a:spLocks/>
            </p:cNvSpPr>
            <p:nvPr/>
          </p:nvSpPr>
          <p:spPr bwMode="auto">
            <a:xfrm>
              <a:off x="6038" y="2835"/>
              <a:ext cx="271" cy="184"/>
            </a:xfrm>
            <a:custGeom>
              <a:avLst/>
              <a:gdLst>
                <a:gd name="T0" fmla="*/ 271 w 271"/>
                <a:gd name="T1" fmla="*/ 0 h 184"/>
                <a:gd name="T2" fmla="*/ 271 w 271"/>
                <a:gd name="T3" fmla="*/ 184 h 184"/>
                <a:gd name="T4" fmla="*/ 0 w 271"/>
                <a:gd name="T5" fmla="*/ 184 h 184"/>
                <a:gd name="T6" fmla="*/ 0 w 271"/>
                <a:gd name="T7" fmla="*/ 0 h 184"/>
                <a:gd name="T8" fmla="*/ 271 w 271"/>
                <a:gd name="T9" fmla="*/ 0 h 184"/>
                <a:gd name="T10" fmla="*/ 271 w 271"/>
                <a:gd name="T11" fmla="*/ 0 h 184"/>
              </a:gdLst>
              <a:ahLst/>
              <a:cxnLst>
                <a:cxn ang="0">
                  <a:pos x="T0" y="T1"/>
                </a:cxn>
                <a:cxn ang="0">
                  <a:pos x="T2" y="T3"/>
                </a:cxn>
                <a:cxn ang="0">
                  <a:pos x="T4" y="T5"/>
                </a:cxn>
                <a:cxn ang="0">
                  <a:pos x="T6" y="T7"/>
                </a:cxn>
                <a:cxn ang="0">
                  <a:pos x="T8" y="T9"/>
                </a:cxn>
                <a:cxn ang="0">
                  <a:pos x="T10" y="T11"/>
                </a:cxn>
              </a:cxnLst>
              <a:rect l="0" t="0" r="r" b="b"/>
              <a:pathLst>
                <a:path w="271" h="184">
                  <a:moveTo>
                    <a:pt x="271" y="0"/>
                  </a:moveTo>
                  <a:lnTo>
                    <a:pt x="271" y="184"/>
                  </a:lnTo>
                  <a:lnTo>
                    <a:pt x="0" y="184"/>
                  </a:lnTo>
                  <a:lnTo>
                    <a:pt x="0" y="0"/>
                  </a:lnTo>
                  <a:lnTo>
                    <a:pt x="271" y="0"/>
                  </a:lnTo>
                  <a:lnTo>
                    <a:pt x="2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3" name="Freeform 40"/>
            <p:cNvSpPr>
              <a:spLocks/>
            </p:cNvSpPr>
            <p:nvPr/>
          </p:nvSpPr>
          <p:spPr bwMode="auto">
            <a:xfrm>
              <a:off x="6013" y="2810"/>
              <a:ext cx="302" cy="234"/>
            </a:xfrm>
            <a:custGeom>
              <a:avLst/>
              <a:gdLst>
                <a:gd name="T0" fmla="*/ 17 w 208"/>
                <a:gd name="T1" fmla="*/ 144 h 161"/>
                <a:gd name="T2" fmla="*/ 17 w 208"/>
                <a:gd name="T3" fmla="*/ 144 h 161"/>
                <a:gd name="T4" fmla="*/ 17 w 208"/>
                <a:gd name="T5" fmla="*/ 17 h 161"/>
                <a:gd name="T6" fmla="*/ 188 w 208"/>
                <a:gd name="T7" fmla="*/ 17 h 161"/>
                <a:gd name="T8" fmla="*/ 208 w 208"/>
                <a:gd name="T9" fmla="*/ 0 h 161"/>
                <a:gd name="T10" fmla="*/ 207 w 208"/>
                <a:gd name="T11" fmla="*/ 0 h 161"/>
                <a:gd name="T12" fmla="*/ 12 w 208"/>
                <a:gd name="T13" fmla="*/ 0 h 161"/>
                <a:gd name="T14" fmla="*/ 0 w 208"/>
                <a:gd name="T15" fmla="*/ 13 h 161"/>
                <a:gd name="T16" fmla="*/ 0 w 208"/>
                <a:gd name="T17" fmla="*/ 149 h 161"/>
                <a:gd name="T18" fmla="*/ 12 w 208"/>
                <a:gd name="T19" fmla="*/ 161 h 161"/>
                <a:gd name="T20" fmla="*/ 17 w 208"/>
                <a:gd name="T21" fmla="*/ 161 h 161"/>
                <a:gd name="T22" fmla="*/ 37 w 208"/>
                <a:gd name="T23" fmla="*/ 144 h 161"/>
                <a:gd name="T24" fmla="*/ 17 w 208"/>
                <a:gd name="T25" fmla="*/ 14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8" h="161">
                  <a:moveTo>
                    <a:pt x="17" y="144"/>
                  </a:moveTo>
                  <a:cubicBezTo>
                    <a:pt x="17" y="144"/>
                    <a:pt x="17" y="144"/>
                    <a:pt x="17" y="144"/>
                  </a:cubicBezTo>
                  <a:cubicBezTo>
                    <a:pt x="17" y="17"/>
                    <a:pt x="17" y="17"/>
                    <a:pt x="17" y="17"/>
                  </a:cubicBezTo>
                  <a:cubicBezTo>
                    <a:pt x="188" y="17"/>
                    <a:pt x="188" y="17"/>
                    <a:pt x="188" y="17"/>
                  </a:cubicBezTo>
                  <a:cubicBezTo>
                    <a:pt x="208" y="0"/>
                    <a:pt x="208" y="0"/>
                    <a:pt x="208" y="0"/>
                  </a:cubicBezTo>
                  <a:cubicBezTo>
                    <a:pt x="207" y="0"/>
                    <a:pt x="207" y="0"/>
                    <a:pt x="207" y="0"/>
                  </a:cubicBezTo>
                  <a:cubicBezTo>
                    <a:pt x="12" y="0"/>
                    <a:pt x="12" y="0"/>
                    <a:pt x="12" y="0"/>
                  </a:cubicBezTo>
                  <a:cubicBezTo>
                    <a:pt x="6" y="0"/>
                    <a:pt x="0" y="6"/>
                    <a:pt x="0" y="13"/>
                  </a:cubicBezTo>
                  <a:cubicBezTo>
                    <a:pt x="0" y="149"/>
                    <a:pt x="0" y="149"/>
                    <a:pt x="0" y="149"/>
                  </a:cubicBezTo>
                  <a:cubicBezTo>
                    <a:pt x="0" y="155"/>
                    <a:pt x="6" y="161"/>
                    <a:pt x="12" y="161"/>
                  </a:cubicBezTo>
                  <a:cubicBezTo>
                    <a:pt x="17" y="161"/>
                    <a:pt x="17" y="161"/>
                    <a:pt x="17" y="161"/>
                  </a:cubicBezTo>
                  <a:cubicBezTo>
                    <a:pt x="37" y="144"/>
                    <a:pt x="37" y="144"/>
                    <a:pt x="37" y="144"/>
                  </a:cubicBezTo>
                  <a:lnTo>
                    <a:pt x="17" y="144"/>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4" name="Freeform 41"/>
            <p:cNvSpPr>
              <a:spLocks/>
            </p:cNvSpPr>
            <p:nvPr/>
          </p:nvSpPr>
          <p:spPr bwMode="auto">
            <a:xfrm>
              <a:off x="6038" y="2835"/>
              <a:ext cx="248" cy="184"/>
            </a:xfrm>
            <a:custGeom>
              <a:avLst/>
              <a:gdLst>
                <a:gd name="T0" fmla="*/ 0 w 248"/>
                <a:gd name="T1" fmla="*/ 184 h 184"/>
                <a:gd name="T2" fmla="*/ 0 w 248"/>
                <a:gd name="T3" fmla="*/ 184 h 184"/>
                <a:gd name="T4" fmla="*/ 0 w 248"/>
                <a:gd name="T5" fmla="*/ 0 h 184"/>
                <a:gd name="T6" fmla="*/ 248 w 248"/>
                <a:gd name="T7" fmla="*/ 0 h 184"/>
                <a:gd name="T8" fmla="*/ 248 w 248"/>
                <a:gd name="T9" fmla="*/ 0 h 184"/>
                <a:gd name="T10" fmla="*/ 0 w 248"/>
                <a:gd name="T11" fmla="*/ 0 h 184"/>
                <a:gd name="T12" fmla="*/ 0 w 248"/>
                <a:gd name="T13" fmla="*/ 184 h 184"/>
              </a:gdLst>
              <a:ahLst/>
              <a:cxnLst>
                <a:cxn ang="0">
                  <a:pos x="T0" y="T1"/>
                </a:cxn>
                <a:cxn ang="0">
                  <a:pos x="T2" y="T3"/>
                </a:cxn>
                <a:cxn ang="0">
                  <a:pos x="T4" y="T5"/>
                </a:cxn>
                <a:cxn ang="0">
                  <a:pos x="T6" y="T7"/>
                </a:cxn>
                <a:cxn ang="0">
                  <a:pos x="T8" y="T9"/>
                </a:cxn>
                <a:cxn ang="0">
                  <a:pos x="T10" y="T11"/>
                </a:cxn>
                <a:cxn ang="0">
                  <a:pos x="T12" y="T13"/>
                </a:cxn>
              </a:cxnLst>
              <a:rect l="0" t="0" r="r" b="b"/>
              <a:pathLst>
                <a:path w="248" h="184">
                  <a:moveTo>
                    <a:pt x="0" y="184"/>
                  </a:moveTo>
                  <a:lnTo>
                    <a:pt x="0" y="184"/>
                  </a:lnTo>
                  <a:lnTo>
                    <a:pt x="0" y="0"/>
                  </a:lnTo>
                  <a:lnTo>
                    <a:pt x="248" y="0"/>
                  </a:lnTo>
                  <a:lnTo>
                    <a:pt x="248" y="0"/>
                  </a:lnTo>
                  <a:lnTo>
                    <a:pt x="0" y="0"/>
                  </a:lnTo>
                  <a:lnTo>
                    <a:pt x="0" y="184"/>
                  </a:ln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5" name="Rectangle 42"/>
            <p:cNvSpPr>
              <a:spLocks noChangeArrowheads="1"/>
            </p:cNvSpPr>
            <p:nvPr/>
          </p:nvSpPr>
          <p:spPr bwMode="auto">
            <a:xfrm>
              <a:off x="6068" y="3086"/>
              <a:ext cx="211" cy="21"/>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6" name="Oval 43"/>
            <p:cNvSpPr>
              <a:spLocks noChangeArrowheads="1"/>
            </p:cNvSpPr>
            <p:nvPr/>
          </p:nvSpPr>
          <p:spPr bwMode="auto">
            <a:xfrm>
              <a:off x="6167" y="2819"/>
              <a:ext cx="10" cy="9"/>
            </a:xfrm>
            <a:prstGeom prst="ellipse">
              <a:avLst/>
            </a:pr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7" name="Freeform 44"/>
            <p:cNvSpPr>
              <a:spLocks/>
            </p:cNvSpPr>
            <p:nvPr/>
          </p:nvSpPr>
          <p:spPr bwMode="auto">
            <a:xfrm>
              <a:off x="6115" y="2855"/>
              <a:ext cx="116" cy="70"/>
            </a:xfrm>
            <a:custGeom>
              <a:avLst/>
              <a:gdLst>
                <a:gd name="T0" fmla="*/ 40 w 80"/>
                <a:gd name="T1" fmla="*/ 0 h 48"/>
                <a:gd name="T2" fmla="*/ 40 w 80"/>
                <a:gd name="T3" fmla="*/ 1 h 48"/>
                <a:gd name="T4" fmla="*/ 1 w 80"/>
                <a:gd name="T5" fmla="*/ 23 h 48"/>
                <a:gd name="T6" fmla="*/ 0 w 80"/>
                <a:gd name="T7" fmla="*/ 24 h 48"/>
                <a:gd name="T8" fmla="*/ 1 w 80"/>
                <a:gd name="T9" fmla="*/ 25 h 48"/>
                <a:gd name="T10" fmla="*/ 40 w 80"/>
                <a:gd name="T11" fmla="*/ 47 h 48"/>
                <a:gd name="T12" fmla="*/ 40 w 80"/>
                <a:gd name="T13" fmla="*/ 48 h 48"/>
                <a:gd name="T14" fmla="*/ 41 w 80"/>
                <a:gd name="T15" fmla="*/ 47 h 48"/>
                <a:gd name="T16" fmla="*/ 80 w 80"/>
                <a:gd name="T17" fmla="*/ 25 h 48"/>
                <a:gd name="T18" fmla="*/ 80 w 80"/>
                <a:gd name="T19" fmla="*/ 24 h 48"/>
                <a:gd name="T20" fmla="*/ 80 w 80"/>
                <a:gd name="T21" fmla="*/ 23 h 48"/>
                <a:gd name="T22" fmla="*/ 41 w 80"/>
                <a:gd name="T23" fmla="*/ 1 h 48"/>
                <a:gd name="T24" fmla="*/ 40 w 80"/>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48">
                  <a:moveTo>
                    <a:pt x="40" y="0"/>
                  </a:moveTo>
                  <a:cubicBezTo>
                    <a:pt x="40" y="0"/>
                    <a:pt x="40" y="1"/>
                    <a:pt x="40" y="1"/>
                  </a:cubicBezTo>
                  <a:cubicBezTo>
                    <a:pt x="1" y="23"/>
                    <a:pt x="1" y="23"/>
                    <a:pt x="1" y="23"/>
                  </a:cubicBezTo>
                  <a:cubicBezTo>
                    <a:pt x="1" y="23"/>
                    <a:pt x="0" y="23"/>
                    <a:pt x="0" y="24"/>
                  </a:cubicBezTo>
                  <a:cubicBezTo>
                    <a:pt x="0" y="24"/>
                    <a:pt x="1" y="25"/>
                    <a:pt x="1" y="25"/>
                  </a:cubicBezTo>
                  <a:cubicBezTo>
                    <a:pt x="40" y="47"/>
                    <a:pt x="40" y="47"/>
                    <a:pt x="40" y="47"/>
                  </a:cubicBezTo>
                  <a:cubicBezTo>
                    <a:pt x="40" y="48"/>
                    <a:pt x="40" y="48"/>
                    <a:pt x="40" y="48"/>
                  </a:cubicBezTo>
                  <a:cubicBezTo>
                    <a:pt x="41" y="47"/>
                    <a:pt x="41" y="47"/>
                    <a:pt x="41" y="47"/>
                  </a:cubicBezTo>
                  <a:cubicBezTo>
                    <a:pt x="80" y="25"/>
                    <a:pt x="80" y="25"/>
                    <a:pt x="80" y="25"/>
                  </a:cubicBezTo>
                  <a:cubicBezTo>
                    <a:pt x="80" y="25"/>
                    <a:pt x="80" y="24"/>
                    <a:pt x="80" y="24"/>
                  </a:cubicBezTo>
                  <a:cubicBezTo>
                    <a:pt x="80" y="24"/>
                    <a:pt x="80" y="23"/>
                    <a:pt x="80" y="23"/>
                  </a:cubicBezTo>
                  <a:cubicBezTo>
                    <a:pt x="41" y="1"/>
                    <a:pt x="41" y="1"/>
                    <a:pt x="41" y="1"/>
                  </a:cubicBezTo>
                  <a:cubicBezTo>
                    <a:pt x="41" y="1"/>
                    <a:pt x="40" y="0"/>
                    <a:pt x="40" y="0"/>
                  </a:cubicBezTo>
                </a:path>
              </a:pathLst>
            </a:custGeom>
            <a:solidFill>
              <a:srgbClr val="E5F8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8" name="Freeform 45"/>
            <p:cNvSpPr>
              <a:spLocks/>
            </p:cNvSpPr>
            <p:nvPr/>
          </p:nvSpPr>
          <p:spPr bwMode="auto">
            <a:xfrm>
              <a:off x="6107" y="2902"/>
              <a:ext cx="60" cy="101"/>
            </a:xfrm>
            <a:custGeom>
              <a:avLst/>
              <a:gdLst>
                <a:gd name="T0" fmla="*/ 1 w 41"/>
                <a:gd name="T1" fmla="*/ 0 h 70"/>
                <a:gd name="T2" fmla="*/ 0 w 41"/>
                <a:gd name="T3" fmla="*/ 1 h 70"/>
                <a:gd name="T4" fmla="*/ 0 w 41"/>
                <a:gd name="T5" fmla="*/ 2 h 70"/>
                <a:gd name="T6" fmla="*/ 0 w 41"/>
                <a:gd name="T7" fmla="*/ 46 h 70"/>
                <a:gd name="T8" fmla="*/ 0 w 41"/>
                <a:gd name="T9" fmla="*/ 47 h 70"/>
                <a:gd name="T10" fmla="*/ 39 w 41"/>
                <a:gd name="T11" fmla="*/ 70 h 70"/>
                <a:gd name="T12" fmla="*/ 40 w 41"/>
                <a:gd name="T13" fmla="*/ 70 h 70"/>
                <a:gd name="T14" fmla="*/ 40 w 41"/>
                <a:gd name="T15" fmla="*/ 70 h 70"/>
                <a:gd name="T16" fmla="*/ 41 w 41"/>
                <a:gd name="T17" fmla="*/ 69 h 70"/>
                <a:gd name="T18" fmla="*/ 41 w 41"/>
                <a:gd name="T19" fmla="*/ 24 h 70"/>
                <a:gd name="T20" fmla="*/ 40 w 41"/>
                <a:gd name="T21" fmla="*/ 23 h 70"/>
                <a:gd name="T22" fmla="*/ 2 w 41"/>
                <a:gd name="T23" fmla="*/ 1 h 70"/>
                <a:gd name="T24" fmla="*/ 1 w 41"/>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70">
                  <a:moveTo>
                    <a:pt x="1" y="0"/>
                  </a:moveTo>
                  <a:cubicBezTo>
                    <a:pt x="1" y="0"/>
                    <a:pt x="1" y="1"/>
                    <a:pt x="0" y="1"/>
                  </a:cubicBezTo>
                  <a:cubicBezTo>
                    <a:pt x="0" y="1"/>
                    <a:pt x="0" y="1"/>
                    <a:pt x="0" y="2"/>
                  </a:cubicBezTo>
                  <a:cubicBezTo>
                    <a:pt x="0" y="46"/>
                    <a:pt x="0" y="46"/>
                    <a:pt x="0" y="46"/>
                  </a:cubicBezTo>
                  <a:cubicBezTo>
                    <a:pt x="0" y="47"/>
                    <a:pt x="0" y="47"/>
                    <a:pt x="0" y="47"/>
                  </a:cubicBezTo>
                  <a:cubicBezTo>
                    <a:pt x="39" y="70"/>
                    <a:pt x="39" y="70"/>
                    <a:pt x="39" y="70"/>
                  </a:cubicBezTo>
                  <a:cubicBezTo>
                    <a:pt x="40" y="70"/>
                    <a:pt x="40" y="70"/>
                    <a:pt x="40" y="70"/>
                  </a:cubicBezTo>
                  <a:cubicBezTo>
                    <a:pt x="40" y="70"/>
                    <a:pt x="40" y="70"/>
                    <a:pt x="40" y="70"/>
                  </a:cubicBezTo>
                  <a:cubicBezTo>
                    <a:pt x="41" y="70"/>
                    <a:pt x="41" y="69"/>
                    <a:pt x="41" y="69"/>
                  </a:cubicBezTo>
                  <a:cubicBezTo>
                    <a:pt x="41" y="24"/>
                    <a:pt x="41" y="24"/>
                    <a:pt x="41" y="24"/>
                  </a:cubicBezTo>
                  <a:cubicBezTo>
                    <a:pt x="41" y="24"/>
                    <a:pt x="41" y="23"/>
                    <a:pt x="40" y="23"/>
                  </a:cubicBezTo>
                  <a:cubicBezTo>
                    <a:pt x="2" y="1"/>
                    <a:pt x="2" y="1"/>
                    <a:pt x="2" y="1"/>
                  </a:cubicBezTo>
                  <a:cubicBezTo>
                    <a:pt x="1" y="1"/>
                    <a:pt x="1" y="0"/>
                    <a:pt x="1" y="0"/>
                  </a:cubicBezTo>
                </a:path>
              </a:pathLst>
            </a:custGeom>
            <a:solidFill>
              <a:srgbClr val="CCF1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9" name="Freeform 46"/>
            <p:cNvSpPr>
              <a:spLocks/>
            </p:cNvSpPr>
            <p:nvPr/>
          </p:nvSpPr>
          <p:spPr bwMode="auto">
            <a:xfrm>
              <a:off x="6180" y="2903"/>
              <a:ext cx="59" cy="100"/>
            </a:xfrm>
            <a:custGeom>
              <a:avLst/>
              <a:gdLst>
                <a:gd name="T0" fmla="*/ 39 w 41"/>
                <a:gd name="T1" fmla="*/ 0 h 69"/>
                <a:gd name="T2" fmla="*/ 39 w 41"/>
                <a:gd name="T3" fmla="*/ 0 h 69"/>
                <a:gd name="T4" fmla="*/ 0 w 41"/>
                <a:gd name="T5" fmla="*/ 22 h 69"/>
                <a:gd name="T6" fmla="*/ 0 w 41"/>
                <a:gd name="T7" fmla="*/ 23 h 69"/>
                <a:gd name="T8" fmla="*/ 0 w 41"/>
                <a:gd name="T9" fmla="*/ 68 h 69"/>
                <a:gd name="T10" fmla="*/ 0 w 41"/>
                <a:gd name="T11" fmla="*/ 69 h 69"/>
                <a:gd name="T12" fmla="*/ 1 w 41"/>
                <a:gd name="T13" fmla="*/ 69 h 69"/>
                <a:gd name="T14" fmla="*/ 1 w 41"/>
                <a:gd name="T15" fmla="*/ 69 h 69"/>
                <a:gd name="T16" fmla="*/ 40 w 41"/>
                <a:gd name="T17" fmla="*/ 46 h 69"/>
                <a:gd name="T18" fmla="*/ 41 w 41"/>
                <a:gd name="T19" fmla="*/ 45 h 69"/>
                <a:gd name="T20" fmla="*/ 41 w 41"/>
                <a:gd name="T21" fmla="*/ 1 h 69"/>
                <a:gd name="T22" fmla="*/ 40 w 41"/>
                <a:gd name="T23" fmla="*/ 0 h 69"/>
                <a:gd name="T24" fmla="*/ 39 w 41"/>
                <a:gd name="T25"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69">
                  <a:moveTo>
                    <a:pt x="39" y="0"/>
                  </a:moveTo>
                  <a:cubicBezTo>
                    <a:pt x="39" y="0"/>
                    <a:pt x="39" y="0"/>
                    <a:pt x="39" y="0"/>
                  </a:cubicBezTo>
                  <a:cubicBezTo>
                    <a:pt x="0" y="22"/>
                    <a:pt x="0" y="22"/>
                    <a:pt x="0" y="22"/>
                  </a:cubicBezTo>
                  <a:cubicBezTo>
                    <a:pt x="0" y="22"/>
                    <a:pt x="0" y="23"/>
                    <a:pt x="0" y="23"/>
                  </a:cubicBezTo>
                  <a:cubicBezTo>
                    <a:pt x="0" y="68"/>
                    <a:pt x="0" y="68"/>
                    <a:pt x="0" y="68"/>
                  </a:cubicBezTo>
                  <a:cubicBezTo>
                    <a:pt x="0" y="68"/>
                    <a:pt x="0" y="69"/>
                    <a:pt x="0" y="69"/>
                  </a:cubicBezTo>
                  <a:cubicBezTo>
                    <a:pt x="1" y="69"/>
                    <a:pt x="1" y="69"/>
                    <a:pt x="1" y="69"/>
                  </a:cubicBezTo>
                  <a:cubicBezTo>
                    <a:pt x="1" y="69"/>
                    <a:pt x="1" y="69"/>
                    <a:pt x="1" y="69"/>
                  </a:cubicBezTo>
                  <a:cubicBezTo>
                    <a:pt x="40" y="46"/>
                    <a:pt x="40" y="46"/>
                    <a:pt x="40" y="46"/>
                  </a:cubicBezTo>
                  <a:cubicBezTo>
                    <a:pt x="40" y="46"/>
                    <a:pt x="41" y="46"/>
                    <a:pt x="41" y="45"/>
                  </a:cubicBezTo>
                  <a:cubicBezTo>
                    <a:pt x="41" y="1"/>
                    <a:pt x="41" y="1"/>
                    <a:pt x="41" y="1"/>
                  </a:cubicBezTo>
                  <a:cubicBezTo>
                    <a:pt x="41" y="0"/>
                    <a:pt x="40" y="0"/>
                    <a:pt x="40" y="0"/>
                  </a:cubicBezTo>
                  <a:cubicBezTo>
                    <a:pt x="40" y="0"/>
                    <a:pt x="40" y="0"/>
                    <a:pt x="39" y="0"/>
                  </a:cubicBezTo>
                </a:path>
              </a:pathLst>
            </a:custGeom>
            <a:solidFill>
              <a:srgbClr val="80DD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0" name="Rectangle 47"/>
            <p:cNvSpPr>
              <a:spLocks noChangeArrowheads="1"/>
            </p:cNvSpPr>
            <p:nvPr/>
          </p:nvSpPr>
          <p:spPr bwMode="auto">
            <a:xfrm>
              <a:off x="6417" y="2788"/>
              <a:ext cx="38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700">
                  <a:solidFill>
                    <a:srgbClr val="FFFFFF"/>
                  </a:solidFill>
                  <a:latin typeface="Segoe Pro Display Light" panose="020B0302040504020203" pitchFamily="34" charset="0"/>
                </a:rPr>
                <a:t>Virtual</a:t>
              </a:r>
              <a:endParaRPr lang="en-US" altLang="en-US">
                <a:solidFill>
                  <a:srgbClr val="00B0F0"/>
                </a:solidFill>
              </a:endParaRPr>
            </a:p>
          </p:txBody>
        </p:sp>
        <p:sp>
          <p:nvSpPr>
            <p:cNvPr id="51" name="Rectangle 48"/>
            <p:cNvSpPr>
              <a:spLocks noChangeArrowheads="1"/>
            </p:cNvSpPr>
            <p:nvPr/>
          </p:nvSpPr>
          <p:spPr bwMode="auto">
            <a:xfrm>
              <a:off x="6417" y="2933"/>
              <a:ext cx="591"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a:solidFill>
                    <a:srgbClr val="FFFFFF"/>
                  </a:solidFill>
                  <a:latin typeface="Segoe Pro Display Light" panose="020B0302040504020203" pitchFamily="34" charset="0"/>
                </a:rPr>
                <a:t>Machines</a:t>
              </a:r>
              <a:endParaRPr lang="en-US" altLang="en-US">
                <a:solidFill>
                  <a:srgbClr val="00B0F0"/>
                </a:solidFill>
              </a:endParaRPr>
            </a:p>
          </p:txBody>
        </p:sp>
        <p:sp>
          <p:nvSpPr>
            <p:cNvPr id="52" name="Freeform 49"/>
            <p:cNvSpPr>
              <a:spLocks/>
            </p:cNvSpPr>
            <p:nvPr/>
          </p:nvSpPr>
          <p:spPr bwMode="auto">
            <a:xfrm>
              <a:off x="4531" y="318"/>
              <a:ext cx="945" cy="955"/>
            </a:xfrm>
            <a:custGeom>
              <a:avLst/>
              <a:gdLst>
                <a:gd name="T0" fmla="*/ 650 w 650"/>
                <a:gd name="T1" fmla="*/ 0 h 658"/>
                <a:gd name="T2" fmla="*/ 608 w 650"/>
                <a:gd name="T3" fmla="*/ 42 h 658"/>
                <a:gd name="T4" fmla="*/ 608 w 650"/>
                <a:gd name="T5" fmla="*/ 602 h 658"/>
                <a:gd name="T6" fmla="*/ 608 w 650"/>
                <a:gd name="T7" fmla="*/ 617 h 658"/>
                <a:gd name="T8" fmla="*/ 566 w 650"/>
                <a:gd name="T9" fmla="*/ 658 h 658"/>
                <a:gd name="T10" fmla="*/ 0 w 650"/>
                <a:gd name="T11" fmla="*/ 658 h 658"/>
                <a:gd name="T12" fmla="*/ 42 w 650"/>
                <a:gd name="T13" fmla="*/ 617 h 658"/>
                <a:gd name="T14" fmla="*/ 42 w 650"/>
                <a:gd name="T15" fmla="*/ 602 h 658"/>
                <a:gd name="T16" fmla="*/ 42 w 650"/>
                <a:gd name="T17" fmla="*/ 42 h 658"/>
                <a:gd name="T18" fmla="*/ 84 w 650"/>
                <a:gd name="T19" fmla="*/ 0 h 658"/>
                <a:gd name="T20" fmla="*/ 650 w 650"/>
                <a:gd name="T2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0" h="658">
                  <a:moveTo>
                    <a:pt x="650" y="0"/>
                  </a:moveTo>
                  <a:cubicBezTo>
                    <a:pt x="627" y="0"/>
                    <a:pt x="608" y="19"/>
                    <a:pt x="608" y="42"/>
                  </a:cubicBezTo>
                  <a:cubicBezTo>
                    <a:pt x="608" y="602"/>
                    <a:pt x="608" y="602"/>
                    <a:pt x="608" y="602"/>
                  </a:cubicBezTo>
                  <a:cubicBezTo>
                    <a:pt x="608" y="617"/>
                    <a:pt x="608" y="617"/>
                    <a:pt x="608" y="617"/>
                  </a:cubicBezTo>
                  <a:cubicBezTo>
                    <a:pt x="608" y="640"/>
                    <a:pt x="590" y="658"/>
                    <a:pt x="566" y="658"/>
                  </a:cubicBezTo>
                  <a:cubicBezTo>
                    <a:pt x="0" y="658"/>
                    <a:pt x="0" y="658"/>
                    <a:pt x="0" y="658"/>
                  </a:cubicBezTo>
                  <a:cubicBezTo>
                    <a:pt x="23" y="658"/>
                    <a:pt x="42" y="640"/>
                    <a:pt x="42" y="617"/>
                  </a:cubicBezTo>
                  <a:cubicBezTo>
                    <a:pt x="42" y="602"/>
                    <a:pt x="42" y="602"/>
                    <a:pt x="42" y="602"/>
                  </a:cubicBezTo>
                  <a:cubicBezTo>
                    <a:pt x="42" y="42"/>
                    <a:pt x="42" y="42"/>
                    <a:pt x="42" y="42"/>
                  </a:cubicBezTo>
                  <a:cubicBezTo>
                    <a:pt x="42" y="19"/>
                    <a:pt x="60" y="0"/>
                    <a:pt x="84" y="0"/>
                  </a:cubicBezTo>
                  <a:lnTo>
                    <a:pt x="65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3" name="Freeform 50"/>
            <p:cNvSpPr>
              <a:spLocks/>
            </p:cNvSpPr>
            <p:nvPr/>
          </p:nvSpPr>
          <p:spPr bwMode="auto">
            <a:xfrm>
              <a:off x="4653" y="318"/>
              <a:ext cx="884" cy="120"/>
            </a:xfrm>
            <a:custGeom>
              <a:avLst/>
              <a:gdLst>
                <a:gd name="T0" fmla="*/ 566 w 608"/>
                <a:gd name="T1" fmla="*/ 0 h 83"/>
                <a:gd name="T2" fmla="*/ 0 w 608"/>
                <a:gd name="T3" fmla="*/ 0 h 83"/>
                <a:gd name="T4" fmla="*/ 41 w 608"/>
                <a:gd name="T5" fmla="*/ 42 h 83"/>
                <a:gd name="T6" fmla="*/ 0 w 608"/>
                <a:gd name="T7" fmla="*/ 83 h 83"/>
                <a:gd name="T8" fmla="*/ 566 w 608"/>
                <a:gd name="T9" fmla="*/ 83 h 83"/>
                <a:gd name="T10" fmla="*/ 608 w 608"/>
                <a:gd name="T11" fmla="*/ 42 h 83"/>
                <a:gd name="T12" fmla="*/ 566 w 608"/>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608" h="83">
                  <a:moveTo>
                    <a:pt x="566" y="0"/>
                  </a:moveTo>
                  <a:cubicBezTo>
                    <a:pt x="0" y="0"/>
                    <a:pt x="0" y="0"/>
                    <a:pt x="0" y="0"/>
                  </a:cubicBezTo>
                  <a:cubicBezTo>
                    <a:pt x="23" y="0"/>
                    <a:pt x="41" y="19"/>
                    <a:pt x="41" y="42"/>
                  </a:cubicBezTo>
                  <a:cubicBezTo>
                    <a:pt x="41" y="65"/>
                    <a:pt x="23" y="83"/>
                    <a:pt x="0" y="83"/>
                  </a:cubicBezTo>
                  <a:cubicBezTo>
                    <a:pt x="566" y="83"/>
                    <a:pt x="566" y="83"/>
                    <a:pt x="566" y="83"/>
                  </a:cubicBezTo>
                  <a:cubicBezTo>
                    <a:pt x="589" y="83"/>
                    <a:pt x="608" y="65"/>
                    <a:pt x="608" y="42"/>
                  </a:cubicBezTo>
                  <a:cubicBezTo>
                    <a:pt x="608" y="19"/>
                    <a:pt x="589" y="0"/>
                    <a:pt x="56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4" name="Freeform 51"/>
            <p:cNvSpPr>
              <a:spLocks/>
            </p:cNvSpPr>
            <p:nvPr/>
          </p:nvSpPr>
          <p:spPr bwMode="auto">
            <a:xfrm>
              <a:off x="4611" y="379"/>
              <a:ext cx="102" cy="59"/>
            </a:xfrm>
            <a:custGeom>
              <a:avLst/>
              <a:gdLst>
                <a:gd name="T0" fmla="*/ 3 w 70"/>
                <a:gd name="T1" fmla="*/ 24 h 41"/>
                <a:gd name="T2" fmla="*/ 29 w 70"/>
                <a:gd name="T3" fmla="*/ 41 h 41"/>
                <a:gd name="T4" fmla="*/ 70 w 70"/>
                <a:gd name="T5" fmla="*/ 0 h 41"/>
                <a:gd name="T6" fmla="*/ 29 w 70"/>
                <a:gd name="T7" fmla="*/ 0 h 41"/>
                <a:gd name="T8" fmla="*/ 3 w 70"/>
                <a:gd name="T9" fmla="*/ 24 h 41"/>
              </a:gdLst>
              <a:ahLst/>
              <a:cxnLst>
                <a:cxn ang="0">
                  <a:pos x="T0" y="T1"/>
                </a:cxn>
                <a:cxn ang="0">
                  <a:pos x="T2" y="T3"/>
                </a:cxn>
                <a:cxn ang="0">
                  <a:pos x="T4" y="T5"/>
                </a:cxn>
                <a:cxn ang="0">
                  <a:pos x="T6" y="T7"/>
                </a:cxn>
                <a:cxn ang="0">
                  <a:pos x="T8" y="T9"/>
                </a:cxn>
              </a:cxnLst>
              <a:rect l="0" t="0" r="r" b="b"/>
              <a:pathLst>
                <a:path w="70" h="41">
                  <a:moveTo>
                    <a:pt x="3" y="24"/>
                  </a:moveTo>
                  <a:cubicBezTo>
                    <a:pt x="7" y="40"/>
                    <a:pt x="29" y="41"/>
                    <a:pt x="29" y="41"/>
                  </a:cubicBezTo>
                  <a:cubicBezTo>
                    <a:pt x="52" y="41"/>
                    <a:pt x="70" y="23"/>
                    <a:pt x="70" y="0"/>
                  </a:cubicBezTo>
                  <a:cubicBezTo>
                    <a:pt x="29" y="0"/>
                    <a:pt x="29" y="0"/>
                    <a:pt x="29" y="0"/>
                  </a:cubicBezTo>
                  <a:cubicBezTo>
                    <a:pt x="15" y="0"/>
                    <a:pt x="0" y="9"/>
                    <a:pt x="3" y="24"/>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5" name="Freeform 52"/>
            <p:cNvSpPr>
              <a:spLocks/>
            </p:cNvSpPr>
            <p:nvPr/>
          </p:nvSpPr>
          <p:spPr bwMode="auto">
            <a:xfrm>
              <a:off x="4531" y="1153"/>
              <a:ext cx="61" cy="61"/>
            </a:xfrm>
            <a:custGeom>
              <a:avLst/>
              <a:gdLst>
                <a:gd name="T0" fmla="*/ 0 w 42"/>
                <a:gd name="T1" fmla="*/ 0 h 42"/>
                <a:gd name="T2" fmla="*/ 25 w 42"/>
                <a:gd name="T3" fmla="*/ 17 h 42"/>
                <a:gd name="T4" fmla="*/ 0 w 42"/>
                <a:gd name="T5" fmla="*/ 42 h 42"/>
                <a:gd name="T6" fmla="*/ 42 w 42"/>
                <a:gd name="T7" fmla="*/ 42 h 42"/>
                <a:gd name="T8" fmla="*/ 42 w 42"/>
                <a:gd name="T9" fmla="*/ 0 h 42"/>
                <a:gd name="T10" fmla="*/ 0 w 42"/>
                <a:gd name="T11" fmla="*/ 0 h 42"/>
              </a:gdLst>
              <a:ahLst/>
              <a:cxnLst>
                <a:cxn ang="0">
                  <a:pos x="T0" y="T1"/>
                </a:cxn>
                <a:cxn ang="0">
                  <a:pos x="T2" y="T3"/>
                </a:cxn>
                <a:cxn ang="0">
                  <a:pos x="T4" y="T5"/>
                </a:cxn>
                <a:cxn ang="0">
                  <a:pos x="T6" y="T7"/>
                </a:cxn>
                <a:cxn ang="0">
                  <a:pos x="T8" y="T9"/>
                </a:cxn>
                <a:cxn ang="0">
                  <a:pos x="T10" y="T11"/>
                </a:cxn>
              </a:cxnLst>
              <a:rect l="0" t="0" r="r" b="b"/>
              <a:pathLst>
                <a:path w="42" h="42">
                  <a:moveTo>
                    <a:pt x="0" y="0"/>
                  </a:moveTo>
                  <a:cubicBezTo>
                    <a:pt x="0" y="0"/>
                    <a:pt x="22" y="2"/>
                    <a:pt x="25" y="17"/>
                  </a:cubicBezTo>
                  <a:cubicBezTo>
                    <a:pt x="29" y="32"/>
                    <a:pt x="13" y="42"/>
                    <a:pt x="0" y="42"/>
                  </a:cubicBezTo>
                  <a:cubicBezTo>
                    <a:pt x="42" y="42"/>
                    <a:pt x="42" y="42"/>
                    <a:pt x="42" y="42"/>
                  </a:cubicBezTo>
                  <a:cubicBezTo>
                    <a:pt x="42" y="0"/>
                    <a:pt x="42" y="0"/>
                    <a:pt x="42" y="0"/>
                  </a:cubicBezTo>
                  <a:cubicBezTo>
                    <a:pt x="0" y="0"/>
                    <a:pt x="0" y="0"/>
                    <a:pt x="0" y="0"/>
                  </a:cubicBez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6" name="Freeform 53"/>
            <p:cNvSpPr>
              <a:spLocks/>
            </p:cNvSpPr>
            <p:nvPr/>
          </p:nvSpPr>
          <p:spPr bwMode="auto">
            <a:xfrm>
              <a:off x="4470" y="1153"/>
              <a:ext cx="122" cy="120"/>
            </a:xfrm>
            <a:custGeom>
              <a:avLst/>
              <a:gdLst>
                <a:gd name="T0" fmla="*/ 42 w 84"/>
                <a:gd name="T1" fmla="*/ 42 h 83"/>
                <a:gd name="T2" fmla="*/ 67 w 84"/>
                <a:gd name="T3" fmla="*/ 17 h 83"/>
                <a:gd name="T4" fmla="*/ 42 w 84"/>
                <a:gd name="T5" fmla="*/ 0 h 83"/>
                <a:gd name="T6" fmla="*/ 0 w 84"/>
                <a:gd name="T7" fmla="*/ 42 h 83"/>
                <a:gd name="T8" fmla="*/ 42 w 84"/>
                <a:gd name="T9" fmla="*/ 83 h 83"/>
                <a:gd name="T10" fmla="*/ 84 w 84"/>
                <a:gd name="T11" fmla="*/ 42 h 83"/>
                <a:gd name="T12" fmla="*/ 82 w 84"/>
                <a:gd name="T13" fmla="*/ 42 h 83"/>
                <a:gd name="T14" fmla="*/ 42 w 84"/>
                <a:gd name="T15" fmla="*/ 42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83">
                  <a:moveTo>
                    <a:pt x="42" y="42"/>
                  </a:moveTo>
                  <a:cubicBezTo>
                    <a:pt x="55" y="42"/>
                    <a:pt x="71" y="32"/>
                    <a:pt x="67" y="17"/>
                  </a:cubicBezTo>
                  <a:cubicBezTo>
                    <a:pt x="64" y="2"/>
                    <a:pt x="42" y="0"/>
                    <a:pt x="42" y="0"/>
                  </a:cubicBezTo>
                  <a:cubicBezTo>
                    <a:pt x="19" y="0"/>
                    <a:pt x="0" y="19"/>
                    <a:pt x="0" y="42"/>
                  </a:cubicBezTo>
                  <a:cubicBezTo>
                    <a:pt x="0" y="65"/>
                    <a:pt x="19" y="83"/>
                    <a:pt x="42" y="83"/>
                  </a:cubicBezTo>
                  <a:cubicBezTo>
                    <a:pt x="65" y="83"/>
                    <a:pt x="84" y="65"/>
                    <a:pt x="84" y="42"/>
                  </a:cubicBezTo>
                  <a:cubicBezTo>
                    <a:pt x="82" y="42"/>
                    <a:pt x="82" y="42"/>
                    <a:pt x="82" y="42"/>
                  </a:cubicBezTo>
                  <a:lnTo>
                    <a:pt x="42" y="42"/>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7" name="Rectangle 54"/>
            <p:cNvSpPr>
              <a:spLocks noChangeArrowheads="1"/>
            </p:cNvSpPr>
            <p:nvPr/>
          </p:nvSpPr>
          <p:spPr bwMode="auto">
            <a:xfrm>
              <a:off x="4731" y="523"/>
              <a:ext cx="564"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500">
                  <a:solidFill>
                    <a:srgbClr val="414042"/>
                  </a:solidFill>
                  <a:latin typeface="Segoe Pro Display Light" panose="020B0302040504020203" pitchFamily="34" charset="0"/>
                </a:rPr>
                <a:t>SQL-A</a:t>
              </a:r>
              <a:endParaRPr lang="en-US" altLang="en-US">
                <a:solidFill>
                  <a:srgbClr val="00B0F0"/>
                </a:solidFill>
              </a:endParaRPr>
            </a:p>
          </p:txBody>
        </p:sp>
        <p:sp>
          <p:nvSpPr>
            <p:cNvPr id="58" name="Rectangle 55"/>
            <p:cNvSpPr>
              <a:spLocks noChangeArrowheads="1"/>
            </p:cNvSpPr>
            <p:nvPr/>
          </p:nvSpPr>
          <p:spPr bwMode="auto">
            <a:xfrm>
              <a:off x="4671" y="738"/>
              <a:ext cx="695"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500">
                  <a:solidFill>
                    <a:srgbClr val="414042"/>
                  </a:solidFill>
                  <a:latin typeface="Segoe Pro Display Light" panose="020B0302040504020203" pitchFamily="34" charset="0"/>
                </a:rPr>
                <a:t>Website</a:t>
              </a:r>
              <a:endParaRPr lang="en-US" altLang="en-US">
                <a:solidFill>
                  <a:srgbClr val="00B0F0"/>
                </a:solidFill>
              </a:endParaRPr>
            </a:p>
          </p:txBody>
        </p:sp>
        <p:sp>
          <p:nvSpPr>
            <p:cNvPr id="59" name="Rectangle 56"/>
            <p:cNvSpPr>
              <a:spLocks noChangeArrowheads="1"/>
            </p:cNvSpPr>
            <p:nvPr/>
          </p:nvSpPr>
          <p:spPr bwMode="auto">
            <a:xfrm>
              <a:off x="4676" y="1020"/>
              <a:ext cx="66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800" b="1">
                  <a:solidFill>
                    <a:srgbClr val="414042"/>
                  </a:solidFill>
                  <a:latin typeface="Segoe Pro Display Semibold" panose="020B0702040504020203" pitchFamily="34" charset="0"/>
                </a:rPr>
                <a:t>[SQL CONFIG] VM (2x)</a:t>
              </a:r>
              <a:endParaRPr lang="en-US" altLang="en-US">
                <a:solidFill>
                  <a:srgbClr val="00B0F0"/>
                </a:solidFill>
              </a:endParaRPr>
            </a:p>
          </p:txBody>
        </p:sp>
        <p:sp>
          <p:nvSpPr>
            <p:cNvPr id="60" name="Freeform 57"/>
            <p:cNvSpPr>
              <a:spLocks/>
            </p:cNvSpPr>
            <p:nvPr/>
          </p:nvSpPr>
          <p:spPr bwMode="auto">
            <a:xfrm>
              <a:off x="3534" y="1411"/>
              <a:ext cx="1332" cy="1058"/>
            </a:xfrm>
            <a:custGeom>
              <a:avLst/>
              <a:gdLst>
                <a:gd name="T0" fmla="*/ 1308 w 1332"/>
                <a:gd name="T1" fmla="*/ 0 h 1058"/>
                <a:gd name="T2" fmla="*/ 1308 w 1332"/>
                <a:gd name="T3" fmla="*/ 432 h 1058"/>
                <a:gd name="T4" fmla="*/ 0 w 1332"/>
                <a:gd name="T5" fmla="*/ 432 h 1058"/>
                <a:gd name="T6" fmla="*/ 0 w 1332"/>
                <a:gd name="T7" fmla="*/ 1058 h 1058"/>
                <a:gd name="T8" fmla="*/ 24 w 1332"/>
                <a:gd name="T9" fmla="*/ 1058 h 1058"/>
                <a:gd name="T10" fmla="*/ 24 w 1332"/>
                <a:gd name="T11" fmla="*/ 455 h 1058"/>
                <a:gd name="T12" fmla="*/ 1332 w 1332"/>
                <a:gd name="T13" fmla="*/ 455 h 1058"/>
                <a:gd name="T14" fmla="*/ 1332 w 1332"/>
                <a:gd name="T15" fmla="*/ 0 h 1058"/>
                <a:gd name="T16" fmla="*/ 1308 w 1332"/>
                <a:gd name="T17" fmla="*/ 0 h 1058"/>
                <a:gd name="T18" fmla="*/ 1308 w 1332"/>
                <a:gd name="T19"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2" h="1058">
                  <a:moveTo>
                    <a:pt x="1308" y="0"/>
                  </a:moveTo>
                  <a:lnTo>
                    <a:pt x="1308" y="432"/>
                  </a:lnTo>
                  <a:lnTo>
                    <a:pt x="0" y="432"/>
                  </a:lnTo>
                  <a:lnTo>
                    <a:pt x="0" y="1058"/>
                  </a:lnTo>
                  <a:lnTo>
                    <a:pt x="24" y="1058"/>
                  </a:lnTo>
                  <a:lnTo>
                    <a:pt x="24" y="455"/>
                  </a:lnTo>
                  <a:lnTo>
                    <a:pt x="1332" y="455"/>
                  </a:lnTo>
                  <a:lnTo>
                    <a:pt x="1332" y="0"/>
                  </a:lnTo>
                  <a:lnTo>
                    <a:pt x="1308" y="0"/>
                  </a:lnTo>
                  <a:lnTo>
                    <a:pt x="1308" y="0"/>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1" name="Oval 58"/>
            <p:cNvSpPr>
              <a:spLocks noChangeArrowheads="1"/>
            </p:cNvSpPr>
            <p:nvPr/>
          </p:nvSpPr>
          <p:spPr bwMode="auto">
            <a:xfrm>
              <a:off x="4809" y="1368"/>
              <a:ext cx="90" cy="91"/>
            </a:xfrm>
            <a:prstGeom prst="ellipse">
              <a:avLst/>
            </a:pr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2" name="Freeform 59"/>
            <p:cNvSpPr>
              <a:spLocks/>
            </p:cNvSpPr>
            <p:nvPr/>
          </p:nvSpPr>
          <p:spPr bwMode="auto">
            <a:xfrm>
              <a:off x="3497" y="2454"/>
              <a:ext cx="98" cy="83"/>
            </a:xfrm>
            <a:custGeom>
              <a:avLst/>
              <a:gdLst>
                <a:gd name="T0" fmla="*/ 0 w 98"/>
                <a:gd name="T1" fmla="*/ 0 h 83"/>
                <a:gd name="T2" fmla="*/ 48 w 98"/>
                <a:gd name="T3" fmla="*/ 83 h 83"/>
                <a:gd name="T4" fmla="*/ 98 w 98"/>
                <a:gd name="T5" fmla="*/ 0 h 83"/>
                <a:gd name="T6" fmla="*/ 0 w 98"/>
                <a:gd name="T7" fmla="*/ 0 h 83"/>
              </a:gdLst>
              <a:ahLst/>
              <a:cxnLst>
                <a:cxn ang="0">
                  <a:pos x="T0" y="T1"/>
                </a:cxn>
                <a:cxn ang="0">
                  <a:pos x="T2" y="T3"/>
                </a:cxn>
                <a:cxn ang="0">
                  <a:pos x="T4" y="T5"/>
                </a:cxn>
                <a:cxn ang="0">
                  <a:pos x="T6" y="T7"/>
                </a:cxn>
              </a:cxnLst>
              <a:rect l="0" t="0" r="r" b="b"/>
              <a:pathLst>
                <a:path w="98" h="83">
                  <a:moveTo>
                    <a:pt x="0" y="0"/>
                  </a:moveTo>
                  <a:lnTo>
                    <a:pt x="48" y="83"/>
                  </a:lnTo>
                  <a:lnTo>
                    <a:pt x="98" y="0"/>
                  </a:lnTo>
                  <a:lnTo>
                    <a:pt x="0" y="0"/>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3" name="Rectangle 60"/>
            <p:cNvSpPr>
              <a:spLocks noChangeArrowheads="1"/>
            </p:cNvSpPr>
            <p:nvPr/>
          </p:nvSpPr>
          <p:spPr bwMode="auto">
            <a:xfrm>
              <a:off x="4995" y="1411"/>
              <a:ext cx="23" cy="1085"/>
            </a:xfrm>
            <a:prstGeom prst="rect">
              <a:avLst/>
            </a:prstGeom>
            <a:solidFill>
              <a:srgbClr val="7CCA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4" name="Freeform 61"/>
            <p:cNvSpPr>
              <a:spLocks/>
            </p:cNvSpPr>
            <p:nvPr/>
          </p:nvSpPr>
          <p:spPr bwMode="auto">
            <a:xfrm>
              <a:off x="4995" y="1411"/>
              <a:ext cx="23" cy="1085"/>
            </a:xfrm>
            <a:custGeom>
              <a:avLst/>
              <a:gdLst>
                <a:gd name="T0" fmla="*/ 0 w 23"/>
                <a:gd name="T1" fmla="*/ 0 h 1085"/>
                <a:gd name="T2" fmla="*/ 0 w 23"/>
                <a:gd name="T3" fmla="*/ 1085 h 1085"/>
                <a:gd name="T4" fmla="*/ 23 w 23"/>
                <a:gd name="T5" fmla="*/ 1085 h 1085"/>
                <a:gd name="T6" fmla="*/ 23 w 23"/>
                <a:gd name="T7" fmla="*/ 0 h 1085"/>
              </a:gdLst>
              <a:ahLst/>
              <a:cxnLst>
                <a:cxn ang="0">
                  <a:pos x="T0" y="T1"/>
                </a:cxn>
                <a:cxn ang="0">
                  <a:pos x="T2" y="T3"/>
                </a:cxn>
                <a:cxn ang="0">
                  <a:pos x="T4" y="T5"/>
                </a:cxn>
                <a:cxn ang="0">
                  <a:pos x="T6" y="T7"/>
                </a:cxn>
              </a:cxnLst>
              <a:rect l="0" t="0" r="r" b="b"/>
              <a:pathLst>
                <a:path w="23" h="1085">
                  <a:moveTo>
                    <a:pt x="0" y="0"/>
                  </a:moveTo>
                  <a:lnTo>
                    <a:pt x="0" y="1085"/>
                  </a:lnTo>
                  <a:lnTo>
                    <a:pt x="23" y="1085"/>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5" name="Oval 62"/>
            <p:cNvSpPr>
              <a:spLocks noChangeArrowheads="1"/>
            </p:cNvSpPr>
            <p:nvPr/>
          </p:nvSpPr>
          <p:spPr bwMode="auto">
            <a:xfrm>
              <a:off x="4961" y="1368"/>
              <a:ext cx="90" cy="91"/>
            </a:xfrm>
            <a:prstGeom prst="ellipse">
              <a:avLst/>
            </a:pr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6" name="Freeform 63"/>
            <p:cNvSpPr>
              <a:spLocks/>
            </p:cNvSpPr>
            <p:nvPr/>
          </p:nvSpPr>
          <p:spPr bwMode="auto">
            <a:xfrm>
              <a:off x="4958" y="2483"/>
              <a:ext cx="96" cy="83"/>
            </a:xfrm>
            <a:custGeom>
              <a:avLst/>
              <a:gdLst>
                <a:gd name="T0" fmla="*/ 0 w 96"/>
                <a:gd name="T1" fmla="*/ 0 h 83"/>
                <a:gd name="T2" fmla="*/ 48 w 96"/>
                <a:gd name="T3" fmla="*/ 83 h 83"/>
                <a:gd name="T4" fmla="*/ 96 w 96"/>
                <a:gd name="T5" fmla="*/ 0 h 83"/>
                <a:gd name="T6" fmla="*/ 0 w 96"/>
                <a:gd name="T7" fmla="*/ 0 h 83"/>
              </a:gdLst>
              <a:ahLst/>
              <a:cxnLst>
                <a:cxn ang="0">
                  <a:pos x="T0" y="T1"/>
                </a:cxn>
                <a:cxn ang="0">
                  <a:pos x="T2" y="T3"/>
                </a:cxn>
                <a:cxn ang="0">
                  <a:pos x="T4" y="T5"/>
                </a:cxn>
                <a:cxn ang="0">
                  <a:pos x="T6" y="T7"/>
                </a:cxn>
              </a:cxnLst>
              <a:rect l="0" t="0" r="r" b="b"/>
              <a:pathLst>
                <a:path w="96" h="83">
                  <a:moveTo>
                    <a:pt x="0" y="0"/>
                  </a:moveTo>
                  <a:lnTo>
                    <a:pt x="48" y="83"/>
                  </a:lnTo>
                  <a:lnTo>
                    <a:pt x="96" y="0"/>
                  </a:lnTo>
                  <a:lnTo>
                    <a:pt x="0" y="0"/>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7" name="Freeform 64"/>
            <p:cNvSpPr>
              <a:spLocks/>
            </p:cNvSpPr>
            <p:nvPr/>
          </p:nvSpPr>
          <p:spPr bwMode="auto">
            <a:xfrm>
              <a:off x="5147" y="1411"/>
              <a:ext cx="1416" cy="1085"/>
            </a:xfrm>
            <a:custGeom>
              <a:avLst/>
              <a:gdLst>
                <a:gd name="T0" fmla="*/ 0 w 1416"/>
                <a:gd name="T1" fmla="*/ 0 h 1085"/>
                <a:gd name="T2" fmla="*/ 0 w 1416"/>
                <a:gd name="T3" fmla="*/ 455 h 1085"/>
                <a:gd name="T4" fmla="*/ 1392 w 1416"/>
                <a:gd name="T5" fmla="*/ 455 h 1085"/>
                <a:gd name="T6" fmla="*/ 1392 w 1416"/>
                <a:gd name="T7" fmla="*/ 1085 h 1085"/>
                <a:gd name="T8" fmla="*/ 1416 w 1416"/>
                <a:gd name="T9" fmla="*/ 1085 h 1085"/>
                <a:gd name="T10" fmla="*/ 1416 w 1416"/>
                <a:gd name="T11" fmla="*/ 432 h 1085"/>
                <a:gd name="T12" fmla="*/ 25 w 1416"/>
                <a:gd name="T13" fmla="*/ 432 h 1085"/>
                <a:gd name="T14" fmla="*/ 25 w 1416"/>
                <a:gd name="T15" fmla="*/ 0 h 1085"/>
                <a:gd name="T16" fmla="*/ 0 w 1416"/>
                <a:gd name="T17" fmla="*/ 0 h 1085"/>
                <a:gd name="T18" fmla="*/ 0 w 1416"/>
                <a:gd name="T19" fmla="*/ 0 h 1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6" h="1085">
                  <a:moveTo>
                    <a:pt x="0" y="0"/>
                  </a:moveTo>
                  <a:lnTo>
                    <a:pt x="0" y="455"/>
                  </a:lnTo>
                  <a:lnTo>
                    <a:pt x="1392" y="455"/>
                  </a:lnTo>
                  <a:lnTo>
                    <a:pt x="1392" y="1085"/>
                  </a:lnTo>
                  <a:lnTo>
                    <a:pt x="1416" y="1085"/>
                  </a:lnTo>
                  <a:lnTo>
                    <a:pt x="1416" y="432"/>
                  </a:lnTo>
                  <a:lnTo>
                    <a:pt x="25" y="432"/>
                  </a:lnTo>
                  <a:lnTo>
                    <a:pt x="25" y="0"/>
                  </a:lnTo>
                  <a:lnTo>
                    <a:pt x="0" y="0"/>
                  </a:lnTo>
                  <a:lnTo>
                    <a:pt x="0" y="0"/>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8" name="Oval 65"/>
            <p:cNvSpPr>
              <a:spLocks noChangeArrowheads="1"/>
            </p:cNvSpPr>
            <p:nvPr/>
          </p:nvSpPr>
          <p:spPr bwMode="auto">
            <a:xfrm>
              <a:off x="5114" y="1368"/>
              <a:ext cx="91" cy="91"/>
            </a:xfrm>
            <a:prstGeom prst="ellipse">
              <a:avLst/>
            </a:pr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9" name="Freeform 66"/>
            <p:cNvSpPr>
              <a:spLocks/>
            </p:cNvSpPr>
            <p:nvPr/>
          </p:nvSpPr>
          <p:spPr bwMode="auto">
            <a:xfrm>
              <a:off x="6502" y="2483"/>
              <a:ext cx="98" cy="83"/>
            </a:xfrm>
            <a:custGeom>
              <a:avLst/>
              <a:gdLst>
                <a:gd name="T0" fmla="*/ 0 w 98"/>
                <a:gd name="T1" fmla="*/ 0 h 83"/>
                <a:gd name="T2" fmla="*/ 48 w 98"/>
                <a:gd name="T3" fmla="*/ 83 h 83"/>
                <a:gd name="T4" fmla="*/ 98 w 98"/>
                <a:gd name="T5" fmla="*/ 0 h 83"/>
                <a:gd name="T6" fmla="*/ 0 w 98"/>
                <a:gd name="T7" fmla="*/ 0 h 83"/>
              </a:gdLst>
              <a:ahLst/>
              <a:cxnLst>
                <a:cxn ang="0">
                  <a:pos x="T0" y="T1"/>
                </a:cxn>
                <a:cxn ang="0">
                  <a:pos x="T2" y="T3"/>
                </a:cxn>
                <a:cxn ang="0">
                  <a:pos x="T4" y="T5"/>
                </a:cxn>
                <a:cxn ang="0">
                  <a:pos x="T6" y="T7"/>
                </a:cxn>
              </a:cxnLst>
              <a:rect l="0" t="0" r="r" b="b"/>
              <a:pathLst>
                <a:path w="98" h="83">
                  <a:moveTo>
                    <a:pt x="0" y="0"/>
                  </a:moveTo>
                  <a:lnTo>
                    <a:pt x="48" y="83"/>
                  </a:lnTo>
                  <a:lnTo>
                    <a:pt x="98" y="0"/>
                  </a:lnTo>
                  <a:lnTo>
                    <a:pt x="0" y="0"/>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0" name="Freeform 67"/>
            <p:cNvSpPr>
              <a:spLocks/>
            </p:cNvSpPr>
            <p:nvPr/>
          </p:nvSpPr>
          <p:spPr bwMode="auto">
            <a:xfrm>
              <a:off x="6193" y="2059"/>
              <a:ext cx="681" cy="254"/>
            </a:xfrm>
            <a:custGeom>
              <a:avLst/>
              <a:gdLst>
                <a:gd name="T0" fmla="*/ 469 w 469"/>
                <a:gd name="T1" fmla="*/ 145 h 175"/>
                <a:gd name="T2" fmla="*/ 439 w 469"/>
                <a:gd name="T3" fmla="*/ 175 h 175"/>
                <a:gd name="T4" fmla="*/ 30 w 469"/>
                <a:gd name="T5" fmla="*/ 175 h 175"/>
                <a:gd name="T6" fmla="*/ 0 w 469"/>
                <a:gd name="T7" fmla="*/ 145 h 175"/>
                <a:gd name="T8" fmla="*/ 0 w 469"/>
                <a:gd name="T9" fmla="*/ 30 h 175"/>
                <a:gd name="T10" fmla="*/ 30 w 469"/>
                <a:gd name="T11" fmla="*/ 0 h 175"/>
                <a:gd name="T12" fmla="*/ 439 w 469"/>
                <a:gd name="T13" fmla="*/ 0 h 175"/>
                <a:gd name="T14" fmla="*/ 469 w 469"/>
                <a:gd name="T15" fmla="*/ 30 h 175"/>
                <a:gd name="T16" fmla="*/ 469 w 469"/>
                <a:gd name="T17" fmla="*/ 14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9" h="175">
                  <a:moveTo>
                    <a:pt x="469" y="145"/>
                  </a:moveTo>
                  <a:cubicBezTo>
                    <a:pt x="469" y="162"/>
                    <a:pt x="455" y="175"/>
                    <a:pt x="439" y="175"/>
                  </a:cubicBezTo>
                  <a:cubicBezTo>
                    <a:pt x="30" y="175"/>
                    <a:pt x="30" y="175"/>
                    <a:pt x="30" y="175"/>
                  </a:cubicBezTo>
                  <a:cubicBezTo>
                    <a:pt x="13" y="175"/>
                    <a:pt x="0" y="162"/>
                    <a:pt x="0" y="145"/>
                  </a:cubicBezTo>
                  <a:cubicBezTo>
                    <a:pt x="0" y="30"/>
                    <a:pt x="0" y="30"/>
                    <a:pt x="0" y="30"/>
                  </a:cubicBezTo>
                  <a:cubicBezTo>
                    <a:pt x="0" y="13"/>
                    <a:pt x="13" y="0"/>
                    <a:pt x="30" y="0"/>
                  </a:cubicBezTo>
                  <a:cubicBezTo>
                    <a:pt x="439" y="0"/>
                    <a:pt x="439" y="0"/>
                    <a:pt x="439" y="0"/>
                  </a:cubicBezTo>
                  <a:cubicBezTo>
                    <a:pt x="455" y="0"/>
                    <a:pt x="469" y="13"/>
                    <a:pt x="469" y="30"/>
                  </a:cubicBezTo>
                  <a:lnTo>
                    <a:pt x="469" y="145"/>
                  </a:lnTo>
                  <a:close/>
                </a:path>
              </a:pathLst>
            </a:custGeom>
            <a:solidFill>
              <a:srgbClr val="007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1" name="Rectangle 68"/>
            <p:cNvSpPr>
              <a:spLocks noChangeArrowheads="1"/>
            </p:cNvSpPr>
            <p:nvPr/>
          </p:nvSpPr>
          <p:spPr bwMode="auto">
            <a:xfrm>
              <a:off x="6236" y="2141"/>
              <a:ext cx="597"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900" b="1">
                  <a:solidFill>
                    <a:srgbClr val="FFFFFF"/>
                  </a:solidFill>
                  <a:latin typeface="Segoe UI Semibold" panose="020B0702040204020203" pitchFamily="34" charset="0"/>
                </a:rPr>
                <a:t>DEPENDS ON SQL</a:t>
              </a:r>
              <a:endParaRPr lang="en-US" altLang="en-US">
                <a:solidFill>
                  <a:srgbClr val="00B0F0"/>
                </a:solidFill>
              </a:endParaRPr>
            </a:p>
          </p:txBody>
        </p:sp>
        <p:sp>
          <p:nvSpPr>
            <p:cNvPr id="72" name="Freeform 69"/>
            <p:cNvSpPr>
              <a:spLocks/>
            </p:cNvSpPr>
            <p:nvPr/>
          </p:nvSpPr>
          <p:spPr bwMode="auto">
            <a:xfrm>
              <a:off x="4669" y="2059"/>
              <a:ext cx="682" cy="254"/>
            </a:xfrm>
            <a:custGeom>
              <a:avLst/>
              <a:gdLst>
                <a:gd name="T0" fmla="*/ 469 w 469"/>
                <a:gd name="T1" fmla="*/ 145 h 175"/>
                <a:gd name="T2" fmla="*/ 439 w 469"/>
                <a:gd name="T3" fmla="*/ 175 h 175"/>
                <a:gd name="T4" fmla="*/ 31 w 469"/>
                <a:gd name="T5" fmla="*/ 175 h 175"/>
                <a:gd name="T6" fmla="*/ 0 w 469"/>
                <a:gd name="T7" fmla="*/ 145 h 175"/>
                <a:gd name="T8" fmla="*/ 0 w 469"/>
                <a:gd name="T9" fmla="*/ 30 h 175"/>
                <a:gd name="T10" fmla="*/ 31 w 469"/>
                <a:gd name="T11" fmla="*/ 0 h 175"/>
                <a:gd name="T12" fmla="*/ 439 w 469"/>
                <a:gd name="T13" fmla="*/ 0 h 175"/>
                <a:gd name="T14" fmla="*/ 469 w 469"/>
                <a:gd name="T15" fmla="*/ 30 h 175"/>
                <a:gd name="T16" fmla="*/ 469 w 469"/>
                <a:gd name="T17" fmla="*/ 14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9" h="175">
                  <a:moveTo>
                    <a:pt x="469" y="145"/>
                  </a:moveTo>
                  <a:cubicBezTo>
                    <a:pt x="469" y="162"/>
                    <a:pt x="456" y="175"/>
                    <a:pt x="439" y="175"/>
                  </a:cubicBezTo>
                  <a:cubicBezTo>
                    <a:pt x="31" y="175"/>
                    <a:pt x="31" y="175"/>
                    <a:pt x="31" y="175"/>
                  </a:cubicBezTo>
                  <a:cubicBezTo>
                    <a:pt x="14" y="175"/>
                    <a:pt x="0" y="162"/>
                    <a:pt x="0" y="145"/>
                  </a:cubicBezTo>
                  <a:cubicBezTo>
                    <a:pt x="0" y="30"/>
                    <a:pt x="0" y="30"/>
                    <a:pt x="0" y="30"/>
                  </a:cubicBezTo>
                  <a:cubicBezTo>
                    <a:pt x="0" y="13"/>
                    <a:pt x="14" y="0"/>
                    <a:pt x="31" y="0"/>
                  </a:cubicBezTo>
                  <a:cubicBezTo>
                    <a:pt x="439" y="0"/>
                    <a:pt x="439" y="0"/>
                    <a:pt x="439" y="0"/>
                  </a:cubicBezTo>
                  <a:cubicBezTo>
                    <a:pt x="456" y="0"/>
                    <a:pt x="469" y="13"/>
                    <a:pt x="469" y="30"/>
                  </a:cubicBezTo>
                  <a:lnTo>
                    <a:pt x="469" y="145"/>
                  </a:lnTo>
                  <a:close/>
                </a:path>
              </a:pathLst>
            </a:custGeom>
            <a:solidFill>
              <a:srgbClr val="007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3" name="Rectangle 70"/>
            <p:cNvSpPr>
              <a:spLocks noChangeArrowheads="1"/>
            </p:cNvSpPr>
            <p:nvPr/>
          </p:nvSpPr>
          <p:spPr bwMode="auto">
            <a:xfrm>
              <a:off x="4713" y="2141"/>
              <a:ext cx="597"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900" b="1">
                  <a:solidFill>
                    <a:srgbClr val="FFFFFF"/>
                  </a:solidFill>
                  <a:latin typeface="Segoe UI Semibold" panose="020B0702040204020203" pitchFamily="34" charset="0"/>
                </a:rPr>
                <a:t>DEPENDS ON SQL</a:t>
              </a:r>
              <a:endParaRPr lang="en-US" altLang="en-US">
                <a:solidFill>
                  <a:srgbClr val="00B0F0"/>
                </a:solidFill>
              </a:endParaRPr>
            </a:p>
          </p:txBody>
        </p:sp>
        <p:sp>
          <p:nvSpPr>
            <p:cNvPr id="74" name="Freeform 71"/>
            <p:cNvSpPr>
              <a:spLocks/>
            </p:cNvSpPr>
            <p:nvPr/>
          </p:nvSpPr>
          <p:spPr bwMode="auto">
            <a:xfrm>
              <a:off x="3500" y="3277"/>
              <a:ext cx="1535" cy="499"/>
            </a:xfrm>
            <a:custGeom>
              <a:avLst/>
              <a:gdLst>
                <a:gd name="T0" fmla="*/ 0 w 1535"/>
                <a:gd name="T1" fmla="*/ 0 h 499"/>
                <a:gd name="T2" fmla="*/ 0 w 1535"/>
                <a:gd name="T3" fmla="*/ 499 h 499"/>
                <a:gd name="T4" fmla="*/ 1535 w 1535"/>
                <a:gd name="T5" fmla="*/ 499 h 499"/>
                <a:gd name="T6" fmla="*/ 1535 w 1535"/>
                <a:gd name="T7" fmla="*/ 113 h 499"/>
                <a:gd name="T8" fmla="*/ 1511 w 1535"/>
                <a:gd name="T9" fmla="*/ 113 h 499"/>
                <a:gd name="T10" fmla="*/ 1511 w 1535"/>
                <a:gd name="T11" fmla="*/ 475 h 499"/>
                <a:gd name="T12" fmla="*/ 25 w 1535"/>
                <a:gd name="T13" fmla="*/ 475 h 499"/>
                <a:gd name="T14" fmla="*/ 25 w 1535"/>
                <a:gd name="T15" fmla="*/ 0 h 499"/>
                <a:gd name="T16" fmla="*/ 0 w 1535"/>
                <a:gd name="T17" fmla="*/ 0 h 499"/>
                <a:gd name="T18" fmla="*/ 0 w 1535"/>
                <a:gd name="T19"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5" h="499">
                  <a:moveTo>
                    <a:pt x="0" y="0"/>
                  </a:moveTo>
                  <a:lnTo>
                    <a:pt x="0" y="499"/>
                  </a:lnTo>
                  <a:lnTo>
                    <a:pt x="1535" y="499"/>
                  </a:lnTo>
                  <a:lnTo>
                    <a:pt x="1535" y="113"/>
                  </a:lnTo>
                  <a:lnTo>
                    <a:pt x="1511" y="113"/>
                  </a:lnTo>
                  <a:lnTo>
                    <a:pt x="1511" y="475"/>
                  </a:lnTo>
                  <a:lnTo>
                    <a:pt x="25" y="475"/>
                  </a:lnTo>
                  <a:lnTo>
                    <a:pt x="25" y="0"/>
                  </a:lnTo>
                  <a:lnTo>
                    <a:pt x="0" y="0"/>
                  </a:lnTo>
                  <a:lnTo>
                    <a:pt x="0" y="0"/>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5" name="Oval 72"/>
            <p:cNvSpPr>
              <a:spLocks noChangeArrowheads="1"/>
            </p:cNvSpPr>
            <p:nvPr/>
          </p:nvSpPr>
          <p:spPr bwMode="auto">
            <a:xfrm>
              <a:off x="3467" y="3233"/>
              <a:ext cx="90" cy="91"/>
            </a:xfrm>
            <a:prstGeom prst="ellipse">
              <a:avLst/>
            </a:pr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6" name="Freeform 73"/>
            <p:cNvSpPr>
              <a:spLocks/>
            </p:cNvSpPr>
            <p:nvPr/>
          </p:nvSpPr>
          <p:spPr bwMode="auto">
            <a:xfrm>
              <a:off x="4976" y="3322"/>
              <a:ext cx="96" cy="82"/>
            </a:xfrm>
            <a:custGeom>
              <a:avLst/>
              <a:gdLst>
                <a:gd name="T0" fmla="*/ 96 w 96"/>
                <a:gd name="T1" fmla="*/ 82 h 82"/>
                <a:gd name="T2" fmla="*/ 48 w 96"/>
                <a:gd name="T3" fmla="*/ 0 h 82"/>
                <a:gd name="T4" fmla="*/ 0 w 96"/>
                <a:gd name="T5" fmla="*/ 82 h 82"/>
                <a:gd name="T6" fmla="*/ 96 w 96"/>
                <a:gd name="T7" fmla="*/ 82 h 82"/>
              </a:gdLst>
              <a:ahLst/>
              <a:cxnLst>
                <a:cxn ang="0">
                  <a:pos x="T0" y="T1"/>
                </a:cxn>
                <a:cxn ang="0">
                  <a:pos x="T2" y="T3"/>
                </a:cxn>
                <a:cxn ang="0">
                  <a:pos x="T4" y="T5"/>
                </a:cxn>
                <a:cxn ang="0">
                  <a:pos x="T6" y="T7"/>
                </a:cxn>
              </a:cxnLst>
              <a:rect l="0" t="0" r="r" b="b"/>
              <a:pathLst>
                <a:path w="96" h="82">
                  <a:moveTo>
                    <a:pt x="96" y="82"/>
                  </a:moveTo>
                  <a:lnTo>
                    <a:pt x="48" y="0"/>
                  </a:lnTo>
                  <a:lnTo>
                    <a:pt x="0" y="82"/>
                  </a:lnTo>
                  <a:lnTo>
                    <a:pt x="96" y="82"/>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7" name="Freeform 74"/>
            <p:cNvSpPr>
              <a:spLocks/>
            </p:cNvSpPr>
            <p:nvPr/>
          </p:nvSpPr>
          <p:spPr bwMode="auto">
            <a:xfrm>
              <a:off x="3929" y="3635"/>
              <a:ext cx="681" cy="255"/>
            </a:xfrm>
            <a:custGeom>
              <a:avLst/>
              <a:gdLst>
                <a:gd name="T0" fmla="*/ 469 w 469"/>
                <a:gd name="T1" fmla="*/ 145 h 175"/>
                <a:gd name="T2" fmla="*/ 438 w 469"/>
                <a:gd name="T3" fmla="*/ 175 h 175"/>
                <a:gd name="T4" fmla="*/ 30 w 469"/>
                <a:gd name="T5" fmla="*/ 175 h 175"/>
                <a:gd name="T6" fmla="*/ 0 w 469"/>
                <a:gd name="T7" fmla="*/ 145 h 175"/>
                <a:gd name="T8" fmla="*/ 0 w 469"/>
                <a:gd name="T9" fmla="*/ 30 h 175"/>
                <a:gd name="T10" fmla="*/ 30 w 469"/>
                <a:gd name="T11" fmla="*/ 0 h 175"/>
                <a:gd name="T12" fmla="*/ 438 w 469"/>
                <a:gd name="T13" fmla="*/ 0 h 175"/>
                <a:gd name="T14" fmla="*/ 469 w 469"/>
                <a:gd name="T15" fmla="*/ 30 h 175"/>
                <a:gd name="T16" fmla="*/ 469 w 469"/>
                <a:gd name="T17" fmla="*/ 14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9" h="175">
                  <a:moveTo>
                    <a:pt x="469" y="145"/>
                  </a:moveTo>
                  <a:cubicBezTo>
                    <a:pt x="469" y="162"/>
                    <a:pt x="455" y="175"/>
                    <a:pt x="438" y="175"/>
                  </a:cubicBezTo>
                  <a:cubicBezTo>
                    <a:pt x="30" y="175"/>
                    <a:pt x="30" y="175"/>
                    <a:pt x="30" y="175"/>
                  </a:cubicBezTo>
                  <a:cubicBezTo>
                    <a:pt x="13" y="175"/>
                    <a:pt x="0" y="162"/>
                    <a:pt x="0" y="145"/>
                  </a:cubicBezTo>
                  <a:cubicBezTo>
                    <a:pt x="0" y="30"/>
                    <a:pt x="0" y="30"/>
                    <a:pt x="0" y="30"/>
                  </a:cubicBezTo>
                  <a:cubicBezTo>
                    <a:pt x="0" y="13"/>
                    <a:pt x="13" y="0"/>
                    <a:pt x="30" y="0"/>
                  </a:cubicBezTo>
                  <a:cubicBezTo>
                    <a:pt x="438" y="0"/>
                    <a:pt x="438" y="0"/>
                    <a:pt x="438" y="0"/>
                  </a:cubicBezTo>
                  <a:cubicBezTo>
                    <a:pt x="455" y="0"/>
                    <a:pt x="469" y="13"/>
                    <a:pt x="469" y="30"/>
                  </a:cubicBezTo>
                  <a:lnTo>
                    <a:pt x="469" y="145"/>
                  </a:lnTo>
                  <a:close/>
                </a:path>
              </a:pathLst>
            </a:custGeom>
            <a:solidFill>
              <a:srgbClr val="007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8" name="Rectangle 75"/>
            <p:cNvSpPr>
              <a:spLocks noChangeArrowheads="1"/>
            </p:cNvSpPr>
            <p:nvPr/>
          </p:nvSpPr>
          <p:spPr bwMode="auto">
            <a:xfrm>
              <a:off x="4023" y="3702"/>
              <a:ext cx="16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100" b="1">
                  <a:solidFill>
                    <a:srgbClr val="FFFFFF"/>
                  </a:solidFill>
                  <a:latin typeface="Segoe UI Semibold" panose="020B0702040204020203" pitchFamily="34" charset="0"/>
                </a:rPr>
                <a:t>SQL</a:t>
              </a:r>
              <a:endParaRPr lang="en-US" altLang="en-US">
                <a:solidFill>
                  <a:srgbClr val="00B0F0"/>
                </a:solidFill>
              </a:endParaRPr>
            </a:p>
          </p:txBody>
        </p:sp>
        <p:sp>
          <p:nvSpPr>
            <p:cNvPr id="79" name="Rectangle 76"/>
            <p:cNvSpPr>
              <a:spLocks noChangeArrowheads="1"/>
            </p:cNvSpPr>
            <p:nvPr/>
          </p:nvSpPr>
          <p:spPr bwMode="auto">
            <a:xfrm>
              <a:off x="4204" y="3702"/>
              <a:ext cx="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100" b="1">
                  <a:solidFill>
                    <a:srgbClr val="FFFFFF"/>
                  </a:solidFill>
                  <a:latin typeface="Segoe UI Semibold" panose="020B0702040204020203" pitchFamily="34" charset="0"/>
                </a:rPr>
                <a:t>C</a:t>
              </a:r>
              <a:endParaRPr lang="en-US" altLang="en-US">
                <a:solidFill>
                  <a:srgbClr val="00B0F0"/>
                </a:solidFill>
              </a:endParaRPr>
            </a:p>
          </p:txBody>
        </p:sp>
        <p:sp>
          <p:nvSpPr>
            <p:cNvPr id="80" name="Rectangle 77"/>
            <p:cNvSpPr>
              <a:spLocks noChangeArrowheads="1"/>
            </p:cNvSpPr>
            <p:nvPr/>
          </p:nvSpPr>
          <p:spPr bwMode="auto">
            <a:xfrm>
              <a:off x="4257" y="3702"/>
              <a:ext cx="26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100" b="1">
                  <a:solidFill>
                    <a:srgbClr val="FFFFFF"/>
                  </a:solidFill>
                  <a:latin typeface="Segoe UI Semibold" panose="020B0702040204020203" pitchFamily="34" charset="0"/>
                </a:rPr>
                <a:t>ONFIG</a:t>
              </a:r>
              <a:endParaRPr lang="en-US" altLang="en-US">
                <a:solidFill>
                  <a:srgbClr val="00B0F0"/>
                </a:solidFill>
              </a:endParaRPr>
            </a:p>
          </p:txBody>
        </p:sp>
      </p:grpSp>
    </p:spTree>
    <p:extLst>
      <p:ext uri="{BB962C8B-B14F-4D97-AF65-F5344CB8AC3E}">
        <p14:creationId xmlns:p14="http://schemas.microsoft.com/office/powerpoint/2010/main" val="63014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Best Practices</a:t>
            </a:r>
            <a:endParaRPr lang="en-US" dirty="0"/>
          </a:p>
        </p:txBody>
      </p:sp>
      <p:sp>
        <p:nvSpPr>
          <p:cNvPr id="4" name="Content Placeholder 3"/>
          <p:cNvSpPr>
            <a:spLocks noGrp="1"/>
          </p:cNvSpPr>
          <p:nvPr>
            <p:ph idx="4294967295"/>
          </p:nvPr>
        </p:nvSpPr>
        <p:spPr>
          <a:xfrm>
            <a:off x="269875" y="2112963"/>
            <a:ext cx="11922125" cy="4679950"/>
          </a:xfrm>
        </p:spPr>
        <p:txBody>
          <a:bodyPr>
            <a:normAutofit/>
          </a:bodyPr>
          <a:lstStyle/>
          <a:p>
            <a:pPr fontAlgn="ctr">
              <a:buSzPct val="90000"/>
              <a:buFont typeface="Arial" panose="020B0604020202020204" pitchFamily="34" charset="0"/>
              <a:buChar char="•"/>
            </a:pPr>
            <a:r>
              <a:rPr lang="en-US" sz="3137" dirty="0"/>
              <a:t>Consistent ordering of JSON elements</a:t>
            </a:r>
          </a:p>
          <a:p>
            <a:pPr lvl="1" fontAlgn="ctr">
              <a:buSzPct val="90000"/>
              <a:buFont typeface="Arial" panose="020B0604020202020204" pitchFamily="34" charset="0"/>
              <a:buChar char="•"/>
            </a:pPr>
            <a:r>
              <a:rPr lang="en-US" sz="1568" dirty="0"/>
              <a:t>name</a:t>
            </a:r>
          </a:p>
          <a:p>
            <a:pPr lvl="1" fontAlgn="ctr">
              <a:buSzPct val="90000"/>
              <a:buFont typeface="Arial" panose="020B0604020202020204" pitchFamily="34" charset="0"/>
              <a:buChar char="•"/>
            </a:pPr>
            <a:r>
              <a:rPr lang="en-US" sz="1568" dirty="0"/>
              <a:t>type</a:t>
            </a:r>
          </a:p>
          <a:p>
            <a:pPr lvl="1" fontAlgn="ctr">
              <a:buSzPct val="90000"/>
              <a:buFont typeface="Arial" panose="020B0604020202020204" pitchFamily="34" charset="0"/>
              <a:buChar char="•"/>
            </a:pPr>
            <a:r>
              <a:rPr lang="en-US" sz="1568" dirty="0" err="1"/>
              <a:t>apiVersion</a:t>
            </a:r>
            <a:endParaRPr lang="en-US" sz="1568" dirty="0"/>
          </a:p>
          <a:p>
            <a:pPr lvl="1" fontAlgn="ctr">
              <a:buSzPct val="90000"/>
              <a:buFont typeface="Arial" panose="020B0604020202020204" pitchFamily="34" charset="0"/>
              <a:buChar char="•"/>
            </a:pPr>
            <a:r>
              <a:rPr lang="en-US" sz="1568" dirty="0"/>
              <a:t>location</a:t>
            </a:r>
          </a:p>
          <a:p>
            <a:pPr lvl="1" fontAlgn="ctr">
              <a:buSzPct val="90000"/>
              <a:buFont typeface="Arial" panose="020B0604020202020204" pitchFamily="34" charset="0"/>
              <a:buChar char="•"/>
            </a:pPr>
            <a:r>
              <a:rPr lang="en-US" sz="1568" dirty="0"/>
              <a:t>tags</a:t>
            </a:r>
          </a:p>
          <a:p>
            <a:pPr lvl="1" fontAlgn="ctr">
              <a:buSzPct val="90000"/>
              <a:buFont typeface="Arial" panose="020B0604020202020204" pitchFamily="34" charset="0"/>
              <a:buChar char="•"/>
            </a:pPr>
            <a:r>
              <a:rPr lang="en-US" sz="1568" dirty="0" err="1"/>
              <a:t>dependsOn</a:t>
            </a:r>
            <a:endParaRPr lang="en-US" sz="1568" dirty="0"/>
          </a:p>
          <a:p>
            <a:pPr lvl="1" fontAlgn="ctr">
              <a:buSzPct val="90000"/>
              <a:buFont typeface="Arial" panose="020B0604020202020204" pitchFamily="34" charset="0"/>
              <a:buChar char="•"/>
            </a:pPr>
            <a:r>
              <a:rPr lang="en-US" sz="1568" dirty="0"/>
              <a:t>properties</a:t>
            </a:r>
          </a:p>
          <a:p>
            <a:pPr lvl="1" fontAlgn="ctr">
              <a:buSzPct val="90000"/>
              <a:buFont typeface="Arial" panose="020B0604020202020204" pitchFamily="34" charset="0"/>
              <a:buChar char="•"/>
            </a:pPr>
            <a:r>
              <a:rPr lang="en-US" sz="1568" dirty="0"/>
              <a:t>(child) resources</a:t>
            </a:r>
          </a:p>
          <a:p>
            <a:pPr fontAlgn="ctr">
              <a:buSzPct val="90000"/>
              <a:buFont typeface="Arial" panose="020B0604020202020204" pitchFamily="34" charset="0"/>
              <a:buChar char="•"/>
            </a:pPr>
            <a:r>
              <a:rPr lang="en-US" sz="3137" dirty="0"/>
              <a:t>Use Parameters for template reusability</a:t>
            </a:r>
          </a:p>
          <a:p>
            <a:pPr lvl="1" fontAlgn="ctr">
              <a:buSzPct val="90000"/>
              <a:buFont typeface="Arial" panose="020B0604020202020204" pitchFamily="34" charset="0"/>
              <a:buChar char="•"/>
            </a:pPr>
            <a:r>
              <a:rPr lang="en-US" sz="1961" dirty="0"/>
              <a:t>Use default values</a:t>
            </a:r>
          </a:p>
          <a:p>
            <a:pPr lvl="1" fontAlgn="ctr">
              <a:buSzPct val="90000"/>
              <a:buFont typeface="Arial" panose="020B0604020202020204" pitchFamily="34" charset="0"/>
              <a:buChar char="•"/>
            </a:pPr>
            <a:r>
              <a:rPr lang="en-US" sz="1961" dirty="0"/>
              <a:t>Use </a:t>
            </a:r>
            <a:r>
              <a:rPr lang="en-US" sz="1961" dirty="0" err="1"/>
              <a:t>securestring</a:t>
            </a:r>
            <a:r>
              <a:rPr lang="en-US" sz="1961" dirty="0"/>
              <a:t> for secrets</a:t>
            </a:r>
          </a:p>
          <a:p>
            <a:pPr fontAlgn="ctr">
              <a:buSzPct val="90000"/>
              <a:buFont typeface="Arial" panose="020B0604020202020204" pitchFamily="34" charset="0"/>
              <a:buChar char="•"/>
            </a:pPr>
            <a:r>
              <a:rPr lang="en-US" sz="3137" dirty="0"/>
              <a:t>Use Variables from commonly used constants</a:t>
            </a:r>
          </a:p>
          <a:p>
            <a:pPr fontAlgn="ctr">
              <a:buSzPct val="90000"/>
              <a:buFont typeface="Arial" panose="020B0604020202020204" pitchFamily="34" charset="0"/>
              <a:buChar char="•"/>
            </a:pPr>
            <a:endParaRPr lang="en-US" sz="3137" dirty="0"/>
          </a:p>
          <a:p>
            <a:pPr marL="0" indent="0">
              <a:buNone/>
            </a:pPr>
            <a:endParaRPr lang="en-US" sz="3137" dirty="0"/>
          </a:p>
        </p:txBody>
      </p:sp>
    </p:spTree>
    <p:extLst>
      <p:ext uri="{BB962C8B-B14F-4D97-AF65-F5344CB8AC3E}">
        <p14:creationId xmlns:p14="http://schemas.microsoft.com/office/powerpoint/2010/main" val="1180073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ARM Quickstart Templates</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8090479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zure Quickstart Templates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99047452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222217754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re-quickstart-templates/docker-ckan at master · 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273439515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re-quickstart-templates/azuredeploy.json at master · 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200051421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of this material “stolen” from</a:t>
            </a:r>
          </a:p>
        </p:txBody>
      </p:sp>
      <p:sp>
        <p:nvSpPr>
          <p:cNvPr id="3" name="Content Placeholder 2"/>
          <p:cNvSpPr>
            <a:spLocks noGrp="1"/>
          </p:cNvSpPr>
          <p:nvPr>
            <p:ph idx="1"/>
          </p:nvPr>
        </p:nvSpPr>
        <p:spPr/>
        <p:txBody>
          <a:bodyPr/>
          <a:lstStyle/>
          <a:p>
            <a:r>
              <a:rPr lang="en-US" dirty="0" smtClean="0"/>
              <a:t> “Azure Resource Manager DevOps Jumpstart”</a:t>
            </a:r>
          </a:p>
          <a:p>
            <a:pPr lvl="1"/>
            <a:r>
              <a:rPr lang="en-US" dirty="0" smtClean="0"/>
              <a:t>Kevin Lam</a:t>
            </a:r>
          </a:p>
          <a:p>
            <a:pPr lvl="1"/>
            <a:r>
              <a:rPr lang="en-US" dirty="0" smtClean="0"/>
              <a:t>David Tesar</a:t>
            </a:r>
          </a:p>
          <a:p>
            <a:pPr lvl="1"/>
            <a:r>
              <a:rPr lang="en-US" dirty="0">
                <a:hlinkClick r:id="rId2"/>
              </a:rPr>
              <a:t>https://</a:t>
            </a:r>
            <a:r>
              <a:rPr lang="en-US" dirty="0" smtClean="0">
                <a:hlinkClick r:id="rId2"/>
              </a:rPr>
              <a:t>www.microsoftvirtualacademy.com/en-US/training-courses/azure-resource-manager-devops-jump-start-8413</a:t>
            </a:r>
            <a:endParaRPr lang="en-US" dirty="0" smtClean="0"/>
          </a:p>
          <a:p>
            <a:r>
              <a:rPr lang="en-US" dirty="0" smtClean="0"/>
              <a:t>Watch this Jumpstart for more details on</a:t>
            </a:r>
          </a:p>
          <a:p>
            <a:pPr lvl="1"/>
            <a:r>
              <a:rPr lang="en-US" dirty="0" smtClean="0"/>
              <a:t>Tools for working with ARM Templates</a:t>
            </a:r>
          </a:p>
          <a:p>
            <a:pPr lvl="1"/>
            <a:r>
              <a:rPr lang="en-US" dirty="0" smtClean="0"/>
              <a:t>Role Based Access Control for Resource Groups</a:t>
            </a:r>
          </a:p>
          <a:p>
            <a:pPr lvl="1"/>
            <a:r>
              <a:rPr lang="en-US" dirty="0" smtClean="0"/>
              <a:t>Application </a:t>
            </a:r>
            <a:r>
              <a:rPr lang="en-US" smtClean="0"/>
              <a:t>Lifecycle Management </a:t>
            </a:r>
            <a:r>
              <a:rPr lang="en-US" dirty="0" smtClean="0"/>
              <a:t>for Resource Groups</a:t>
            </a:r>
          </a:p>
          <a:p>
            <a:pPr lvl="1"/>
            <a:endParaRPr lang="en-US" dirty="0" smtClean="0"/>
          </a:p>
        </p:txBody>
      </p:sp>
    </p:spTree>
    <p:extLst>
      <p:ext uri="{BB962C8B-B14F-4D97-AF65-F5344CB8AC3E}">
        <p14:creationId xmlns:p14="http://schemas.microsoft.com/office/powerpoint/2010/main" val="33957210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than Templates: A Community</a:t>
            </a:r>
            <a:endParaRPr lang="en-US" dirty="0"/>
          </a:p>
        </p:txBody>
      </p:sp>
      <p:sp>
        <p:nvSpPr>
          <p:cNvPr id="3" name="Content Placeholder 2"/>
          <p:cNvSpPr>
            <a:spLocks noGrp="1"/>
          </p:cNvSpPr>
          <p:nvPr>
            <p:ph idx="1"/>
          </p:nvPr>
        </p:nvSpPr>
        <p:spPr/>
        <p:txBody>
          <a:bodyPr/>
          <a:lstStyle/>
          <a:p>
            <a:r>
              <a:rPr lang="en-US" dirty="0" smtClean="0"/>
              <a:t>Templates are useful</a:t>
            </a:r>
          </a:p>
          <a:p>
            <a:pPr lvl="1"/>
            <a:r>
              <a:rPr lang="en-US" dirty="0" smtClean="0"/>
              <a:t>Provide a solid starting point</a:t>
            </a:r>
          </a:p>
          <a:p>
            <a:pPr lvl="1"/>
            <a:r>
              <a:rPr lang="en-US" dirty="0" smtClean="0"/>
              <a:t>Can be forked and adapted to specific use cases</a:t>
            </a:r>
            <a:br>
              <a:rPr lang="en-US" dirty="0" smtClean="0"/>
            </a:br>
            <a:endParaRPr lang="en-US" dirty="0" smtClean="0"/>
          </a:p>
          <a:p>
            <a:r>
              <a:rPr lang="en-US" dirty="0" smtClean="0"/>
              <a:t>More templates are more useful</a:t>
            </a:r>
          </a:p>
          <a:p>
            <a:pPr lvl="1"/>
            <a:r>
              <a:rPr lang="en-US" dirty="0" smtClean="0"/>
              <a:t>If you fork and adapt/improve please contribute back</a:t>
            </a:r>
          </a:p>
          <a:p>
            <a:pPr lvl="1"/>
            <a:r>
              <a:rPr lang="en-US" dirty="0" smtClean="0"/>
              <a:t>If you use a template can you improve the documentation?</a:t>
            </a:r>
          </a:p>
        </p:txBody>
      </p:sp>
    </p:spTree>
    <p:extLst>
      <p:ext uri="{BB962C8B-B14F-4D97-AF65-F5344CB8AC3E}">
        <p14:creationId xmlns:p14="http://schemas.microsoft.com/office/powerpoint/2010/main" val="1273158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1850" y="1709738"/>
            <a:ext cx="10515600" cy="4189038"/>
          </a:xfrm>
        </p:spPr>
        <p:txBody>
          <a:bodyPr>
            <a:normAutofit fontScale="90000"/>
          </a:bodyPr>
          <a:lstStyle/>
          <a:p>
            <a:pPr algn="ctr"/>
            <a:r>
              <a:rPr lang="en-US" dirty="0"/>
              <a:t>“By working together on a shared library of QuickStart Templates we can help one another deliver better results faster.”</a:t>
            </a:r>
            <a:br>
              <a:rPr lang="en-US" dirty="0"/>
            </a:br>
            <a:endParaRPr lang="en-US" dirty="0"/>
          </a:p>
        </p:txBody>
      </p:sp>
    </p:spTree>
    <p:extLst>
      <p:ext uri="{BB962C8B-B14F-4D97-AF65-F5344CB8AC3E}">
        <p14:creationId xmlns:p14="http://schemas.microsoft.com/office/powerpoint/2010/main" val="37379072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Configuring a VM Using a Script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4003608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374498347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re-quickstart-templates/minecraft-on-ubuntu at master · 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3640791787"/>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rameters - Microsoft Azure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229958633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re-quickstart-templates/azuredeploy.json at master · 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379869532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ure-quickstart-templates/install_minecraft.sh at master · 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2938550888"/>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QuickStarts in Action</a:t>
            </a:r>
            <a:endParaRPr lang="en-US" dirty="0"/>
          </a:p>
        </p:txBody>
      </p:sp>
      <p:sp>
        <p:nvSpPr>
          <p:cNvPr id="3" name="Subtitle 2"/>
          <p:cNvSpPr>
            <a:spLocks noGrp="1"/>
          </p:cNvSpPr>
          <p:nvPr>
            <p:ph type="subTitle" idx="1"/>
          </p:nvPr>
        </p:nvSpPr>
        <p:spPr/>
        <p:txBody>
          <a:bodyPr/>
          <a:lstStyle/>
          <a:p>
            <a:pPr algn="l"/>
            <a:r>
              <a:rPr lang="en-US" dirty="0" smtClean="0"/>
              <a:t>How I built the CKAN template without understanding ARM templates</a:t>
            </a:r>
            <a:endParaRPr lang="en-US" dirty="0"/>
          </a:p>
        </p:txBody>
      </p:sp>
    </p:spTree>
    <p:extLst>
      <p:ext uri="{BB962C8B-B14F-4D97-AF65-F5344CB8AC3E}">
        <p14:creationId xmlns:p14="http://schemas.microsoft.com/office/powerpoint/2010/main" val="26568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Process</a:t>
            </a:r>
            <a:endParaRPr lang="en-US" dirty="0"/>
          </a:p>
        </p:txBody>
      </p:sp>
      <p:sp>
        <p:nvSpPr>
          <p:cNvPr id="3" name="Content Placeholder 2"/>
          <p:cNvSpPr>
            <a:spLocks noGrp="1"/>
          </p:cNvSpPr>
          <p:nvPr>
            <p:ph idx="1"/>
          </p:nvPr>
        </p:nvSpPr>
        <p:spPr/>
        <p:txBody>
          <a:bodyPr>
            <a:normAutofit/>
          </a:bodyPr>
          <a:lstStyle/>
          <a:p>
            <a:r>
              <a:rPr lang="en-US" dirty="0" smtClean="0"/>
              <a:t>Decide what resources you need</a:t>
            </a:r>
          </a:p>
          <a:p>
            <a:pPr lvl="1"/>
            <a:r>
              <a:rPr lang="en-US" dirty="0" smtClean="0"/>
              <a:t>For CKAN a single VM running three Docker containers</a:t>
            </a:r>
          </a:p>
          <a:p>
            <a:r>
              <a:rPr lang="en-US" dirty="0" smtClean="0"/>
              <a:t>Find a QuickStart template that looks similar</a:t>
            </a:r>
          </a:p>
          <a:p>
            <a:pPr lvl="1"/>
            <a:r>
              <a:rPr lang="en-US" dirty="0" smtClean="0">
                <a:hlinkClick r:id="rId2"/>
              </a:rPr>
              <a:t>WordPress + MySQL looks likely</a:t>
            </a:r>
            <a:endParaRPr lang="en-US" dirty="0" smtClean="0"/>
          </a:p>
          <a:p>
            <a:r>
              <a:rPr lang="en-US" dirty="0" smtClean="0"/>
              <a:t>Identify what needs changing</a:t>
            </a:r>
          </a:p>
          <a:p>
            <a:pPr lvl="1"/>
            <a:r>
              <a:rPr lang="en-US" dirty="0" smtClean="0"/>
              <a:t>For CKAN it is the containers that are being deployed to the VM</a:t>
            </a:r>
          </a:p>
          <a:p>
            <a:pPr lvl="1"/>
            <a:r>
              <a:rPr lang="en-US" dirty="0" smtClean="0"/>
              <a:t>Some parameters</a:t>
            </a:r>
          </a:p>
          <a:p>
            <a:pPr lvl="1"/>
            <a:r>
              <a:rPr lang="en-US" dirty="0" smtClean="0"/>
              <a:t>The metadata</a:t>
            </a:r>
          </a:p>
          <a:p>
            <a:pPr lvl="1"/>
            <a:r>
              <a:rPr lang="en-US" dirty="0" smtClean="0"/>
              <a:t>The VM and related resources are likely unchanged</a:t>
            </a:r>
          </a:p>
        </p:txBody>
      </p:sp>
    </p:spTree>
    <p:extLst>
      <p:ext uri="{BB962C8B-B14F-4D97-AF65-F5344CB8AC3E}">
        <p14:creationId xmlns:p14="http://schemas.microsoft.com/office/powerpoint/2010/main" val="3759900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691313" y="2808288"/>
            <a:ext cx="5500687" cy="1241425"/>
          </a:xfrm>
        </p:spPr>
        <p:txBody>
          <a:bodyPr>
            <a:normAutofit/>
          </a:bodyPr>
          <a:lstStyle/>
          <a:p>
            <a:r>
              <a:rPr lang="en-US" sz="7842" dirty="0"/>
              <a:t>Singletons</a:t>
            </a:r>
          </a:p>
        </p:txBody>
      </p:sp>
      <p:grpSp>
        <p:nvGrpSpPr>
          <p:cNvPr id="127" name="Group 126"/>
          <p:cNvGrpSpPr/>
          <p:nvPr/>
        </p:nvGrpSpPr>
        <p:grpSpPr>
          <a:xfrm>
            <a:off x="1361832" y="-13268350"/>
            <a:ext cx="4119981" cy="14569585"/>
            <a:chOff x="1360488" y="-13273088"/>
            <a:chExt cx="4121150" cy="14573719"/>
          </a:xfrm>
        </p:grpSpPr>
        <p:pic>
          <p:nvPicPr>
            <p:cNvPr id="11" name="Picture 10"/>
            <p:cNvPicPr>
              <a:picLocks noChangeAspect="1"/>
            </p:cNvPicPr>
            <p:nvPr/>
          </p:nvPicPr>
          <p:blipFill>
            <a:blip r:embed="rId3"/>
            <a:stretch>
              <a:fillRect/>
            </a:stretch>
          </p:blipFill>
          <p:spPr>
            <a:xfrm>
              <a:off x="3128646" y="716437"/>
              <a:ext cx="584194" cy="584194"/>
            </a:xfrm>
            <a:prstGeom prst="rect">
              <a:avLst/>
            </a:prstGeom>
          </p:spPr>
        </p:pic>
        <p:pic>
          <p:nvPicPr>
            <p:cNvPr id="13" name="Picture 12"/>
            <p:cNvPicPr>
              <a:picLocks noChangeAspect="1"/>
            </p:cNvPicPr>
            <p:nvPr/>
          </p:nvPicPr>
          <p:blipFill>
            <a:blip r:embed="rId3"/>
            <a:stretch>
              <a:fillRect/>
            </a:stretch>
          </p:blipFill>
          <p:spPr>
            <a:xfrm>
              <a:off x="3128646" y="-4171717"/>
              <a:ext cx="584194" cy="584194"/>
            </a:xfrm>
            <a:prstGeom prst="rect">
              <a:avLst/>
            </a:prstGeom>
          </p:spPr>
        </p:pic>
        <p:pic>
          <p:nvPicPr>
            <p:cNvPr id="14" name="Picture 13"/>
            <p:cNvPicPr>
              <a:picLocks noChangeAspect="1"/>
            </p:cNvPicPr>
            <p:nvPr/>
          </p:nvPicPr>
          <p:blipFill>
            <a:blip r:embed="rId3"/>
            <a:stretch>
              <a:fillRect/>
            </a:stretch>
          </p:blipFill>
          <p:spPr>
            <a:xfrm>
              <a:off x="3128646" y="-9059870"/>
              <a:ext cx="584194" cy="584194"/>
            </a:xfrm>
            <a:prstGeom prst="rect">
              <a:avLst/>
            </a:prstGeom>
          </p:spPr>
        </p:pic>
        <p:grpSp>
          <p:nvGrpSpPr>
            <p:cNvPr id="30" name="Group 22"/>
            <p:cNvGrpSpPr>
              <a:grpSpLocks noChangeAspect="1"/>
            </p:cNvGrpSpPr>
            <p:nvPr/>
          </p:nvGrpSpPr>
          <p:grpSpPr bwMode="auto">
            <a:xfrm>
              <a:off x="1360488" y="-8383588"/>
              <a:ext cx="4121150" cy="4124325"/>
              <a:chOff x="857" y="-5281"/>
              <a:chExt cx="2596" cy="2598"/>
            </a:xfrm>
          </p:grpSpPr>
          <p:sp>
            <p:nvSpPr>
              <p:cNvPr id="31" name="AutoShape 21"/>
              <p:cNvSpPr>
                <a:spLocks noChangeAspect="1" noChangeArrowheads="1" noTextEdit="1"/>
              </p:cNvSpPr>
              <p:nvPr/>
            </p:nvSpPr>
            <p:spPr bwMode="auto">
              <a:xfrm>
                <a:off x="857" y="-5281"/>
                <a:ext cx="2596" cy="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2" name="Freeform 23"/>
              <p:cNvSpPr>
                <a:spLocks/>
              </p:cNvSpPr>
              <p:nvPr/>
            </p:nvSpPr>
            <p:spPr bwMode="auto">
              <a:xfrm>
                <a:off x="870" y="-5268"/>
                <a:ext cx="2572" cy="2574"/>
              </a:xfrm>
              <a:custGeom>
                <a:avLst/>
                <a:gdLst>
                  <a:gd name="T0" fmla="*/ 1370 w 1370"/>
                  <a:gd name="T1" fmla="*/ 1337 h 1371"/>
                  <a:gd name="T2" fmla="*/ 1337 w 1370"/>
                  <a:gd name="T3" fmla="*/ 1371 h 1371"/>
                  <a:gd name="T4" fmla="*/ 33 w 1370"/>
                  <a:gd name="T5" fmla="*/ 1371 h 1371"/>
                  <a:gd name="T6" fmla="*/ 0 w 1370"/>
                  <a:gd name="T7" fmla="*/ 1337 h 1371"/>
                  <a:gd name="T8" fmla="*/ 0 w 1370"/>
                  <a:gd name="T9" fmla="*/ 34 h 1371"/>
                  <a:gd name="T10" fmla="*/ 33 w 1370"/>
                  <a:gd name="T11" fmla="*/ 0 h 1371"/>
                  <a:gd name="T12" fmla="*/ 1337 w 1370"/>
                  <a:gd name="T13" fmla="*/ 0 h 1371"/>
                  <a:gd name="T14" fmla="*/ 1370 w 1370"/>
                  <a:gd name="T15" fmla="*/ 34 h 1371"/>
                  <a:gd name="T16" fmla="*/ 1370 w 1370"/>
                  <a:gd name="T17" fmla="*/ 1337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0" h="1371">
                    <a:moveTo>
                      <a:pt x="1370" y="1337"/>
                    </a:moveTo>
                    <a:cubicBezTo>
                      <a:pt x="1370" y="1356"/>
                      <a:pt x="1355" y="1371"/>
                      <a:pt x="1337" y="1371"/>
                    </a:cubicBezTo>
                    <a:cubicBezTo>
                      <a:pt x="33" y="1371"/>
                      <a:pt x="33" y="1371"/>
                      <a:pt x="33" y="1371"/>
                    </a:cubicBezTo>
                    <a:cubicBezTo>
                      <a:pt x="15" y="1371"/>
                      <a:pt x="0" y="1356"/>
                      <a:pt x="0" y="1337"/>
                    </a:cubicBezTo>
                    <a:cubicBezTo>
                      <a:pt x="0" y="34"/>
                      <a:pt x="0" y="34"/>
                      <a:pt x="0" y="34"/>
                    </a:cubicBezTo>
                    <a:cubicBezTo>
                      <a:pt x="0" y="15"/>
                      <a:pt x="15" y="0"/>
                      <a:pt x="33" y="0"/>
                    </a:cubicBezTo>
                    <a:cubicBezTo>
                      <a:pt x="1337" y="0"/>
                      <a:pt x="1337" y="0"/>
                      <a:pt x="1337" y="0"/>
                    </a:cubicBezTo>
                    <a:cubicBezTo>
                      <a:pt x="1355" y="0"/>
                      <a:pt x="1370" y="15"/>
                      <a:pt x="1370" y="34"/>
                    </a:cubicBezTo>
                    <a:cubicBezTo>
                      <a:pt x="1370" y="1337"/>
                      <a:pt x="1370" y="1337"/>
                      <a:pt x="1370" y="1337"/>
                    </a:cubicBezTo>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3" name="Freeform 24"/>
              <p:cNvSpPr>
                <a:spLocks/>
              </p:cNvSpPr>
              <p:nvPr/>
            </p:nvSpPr>
            <p:spPr bwMode="auto">
              <a:xfrm>
                <a:off x="859" y="-5279"/>
                <a:ext cx="2594" cy="2596"/>
              </a:xfrm>
              <a:custGeom>
                <a:avLst/>
                <a:gdLst>
                  <a:gd name="T0" fmla="*/ 1376 w 1382"/>
                  <a:gd name="T1" fmla="*/ 1343 h 1383"/>
                  <a:gd name="T2" fmla="*/ 1370 w 1382"/>
                  <a:gd name="T3" fmla="*/ 1343 h 1383"/>
                  <a:gd name="T4" fmla="*/ 1362 w 1382"/>
                  <a:gd name="T5" fmla="*/ 1363 h 1383"/>
                  <a:gd name="T6" fmla="*/ 1343 w 1382"/>
                  <a:gd name="T7" fmla="*/ 1371 h 1383"/>
                  <a:gd name="T8" fmla="*/ 39 w 1382"/>
                  <a:gd name="T9" fmla="*/ 1371 h 1383"/>
                  <a:gd name="T10" fmla="*/ 20 w 1382"/>
                  <a:gd name="T11" fmla="*/ 1363 h 1383"/>
                  <a:gd name="T12" fmla="*/ 12 w 1382"/>
                  <a:gd name="T13" fmla="*/ 1343 h 1383"/>
                  <a:gd name="T14" fmla="*/ 12 w 1382"/>
                  <a:gd name="T15" fmla="*/ 40 h 1383"/>
                  <a:gd name="T16" fmla="*/ 20 w 1382"/>
                  <a:gd name="T17" fmla="*/ 20 h 1383"/>
                  <a:gd name="T18" fmla="*/ 39 w 1382"/>
                  <a:gd name="T19" fmla="*/ 12 h 1383"/>
                  <a:gd name="T20" fmla="*/ 1343 w 1382"/>
                  <a:gd name="T21" fmla="*/ 12 h 1383"/>
                  <a:gd name="T22" fmla="*/ 1362 w 1382"/>
                  <a:gd name="T23" fmla="*/ 20 h 1383"/>
                  <a:gd name="T24" fmla="*/ 1370 w 1382"/>
                  <a:gd name="T25" fmla="*/ 40 h 1383"/>
                  <a:gd name="T26" fmla="*/ 1370 w 1382"/>
                  <a:gd name="T27" fmla="*/ 1343 h 1383"/>
                  <a:gd name="T28" fmla="*/ 1376 w 1382"/>
                  <a:gd name="T29" fmla="*/ 1343 h 1383"/>
                  <a:gd name="T30" fmla="*/ 1382 w 1382"/>
                  <a:gd name="T31" fmla="*/ 1343 h 1383"/>
                  <a:gd name="T32" fmla="*/ 1382 w 1382"/>
                  <a:gd name="T33" fmla="*/ 40 h 1383"/>
                  <a:gd name="T34" fmla="*/ 1343 w 1382"/>
                  <a:gd name="T35" fmla="*/ 0 h 1383"/>
                  <a:gd name="T36" fmla="*/ 39 w 1382"/>
                  <a:gd name="T37" fmla="*/ 0 h 1383"/>
                  <a:gd name="T38" fmla="*/ 0 w 1382"/>
                  <a:gd name="T39" fmla="*/ 40 h 1383"/>
                  <a:gd name="T40" fmla="*/ 0 w 1382"/>
                  <a:gd name="T41" fmla="*/ 1343 h 1383"/>
                  <a:gd name="T42" fmla="*/ 39 w 1382"/>
                  <a:gd name="T43" fmla="*/ 1383 h 1383"/>
                  <a:gd name="T44" fmla="*/ 1343 w 1382"/>
                  <a:gd name="T45" fmla="*/ 1383 h 1383"/>
                  <a:gd name="T46" fmla="*/ 1382 w 1382"/>
                  <a:gd name="T47" fmla="*/ 1343 h 1383"/>
                  <a:gd name="T48" fmla="*/ 1376 w 1382"/>
                  <a:gd name="T49" fmla="*/ 1343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82" h="1383">
                    <a:moveTo>
                      <a:pt x="1376" y="1343"/>
                    </a:moveTo>
                    <a:cubicBezTo>
                      <a:pt x="1370" y="1343"/>
                      <a:pt x="1370" y="1343"/>
                      <a:pt x="1370" y="1343"/>
                    </a:cubicBezTo>
                    <a:cubicBezTo>
                      <a:pt x="1370" y="1351"/>
                      <a:pt x="1367" y="1358"/>
                      <a:pt x="1362" y="1363"/>
                    </a:cubicBezTo>
                    <a:cubicBezTo>
                      <a:pt x="1357" y="1367"/>
                      <a:pt x="1350" y="1371"/>
                      <a:pt x="1343" y="1371"/>
                    </a:cubicBezTo>
                    <a:cubicBezTo>
                      <a:pt x="39" y="1371"/>
                      <a:pt x="39" y="1371"/>
                      <a:pt x="39" y="1371"/>
                    </a:cubicBezTo>
                    <a:cubicBezTo>
                      <a:pt x="31" y="1371"/>
                      <a:pt x="25" y="1367"/>
                      <a:pt x="20" y="1363"/>
                    </a:cubicBezTo>
                    <a:cubicBezTo>
                      <a:pt x="15" y="1358"/>
                      <a:pt x="12" y="1351"/>
                      <a:pt x="12" y="1343"/>
                    </a:cubicBezTo>
                    <a:cubicBezTo>
                      <a:pt x="12" y="40"/>
                      <a:pt x="12" y="40"/>
                      <a:pt x="12" y="40"/>
                    </a:cubicBezTo>
                    <a:cubicBezTo>
                      <a:pt x="12" y="32"/>
                      <a:pt x="15" y="25"/>
                      <a:pt x="20" y="20"/>
                    </a:cubicBezTo>
                    <a:cubicBezTo>
                      <a:pt x="25" y="15"/>
                      <a:pt x="31" y="12"/>
                      <a:pt x="39" y="12"/>
                    </a:cubicBezTo>
                    <a:cubicBezTo>
                      <a:pt x="1343" y="12"/>
                      <a:pt x="1343" y="12"/>
                      <a:pt x="1343" y="12"/>
                    </a:cubicBezTo>
                    <a:cubicBezTo>
                      <a:pt x="1350" y="12"/>
                      <a:pt x="1357" y="15"/>
                      <a:pt x="1362" y="20"/>
                    </a:cubicBezTo>
                    <a:cubicBezTo>
                      <a:pt x="1367" y="25"/>
                      <a:pt x="1370" y="32"/>
                      <a:pt x="1370" y="40"/>
                    </a:cubicBezTo>
                    <a:cubicBezTo>
                      <a:pt x="1370" y="1343"/>
                      <a:pt x="1370" y="1343"/>
                      <a:pt x="1370" y="1343"/>
                    </a:cubicBezTo>
                    <a:cubicBezTo>
                      <a:pt x="1376" y="1343"/>
                      <a:pt x="1376" y="1343"/>
                      <a:pt x="1376" y="1343"/>
                    </a:cubicBezTo>
                    <a:cubicBezTo>
                      <a:pt x="1382" y="1343"/>
                      <a:pt x="1382" y="1343"/>
                      <a:pt x="1382" y="1343"/>
                    </a:cubicBezTo>
                    <a:cubicBezTo>
                      <a:pt x="1382" y="40"/>
                      <a:pt x="1382" y="40"/>
                      <a:pt x="1382" y="40"/>
                    </a:cubicBezTo>
                    <a:cubicBezTo>
                      <a:pt x="1382" y="18"/>
                      <a:pt x="1364" y="0"/>
                      <a:pt x="1343" y="0"/>
                    </a:cubicBezTo>
                    <a:cubicBezTo>
                      <a:pt x="39" y="0"/>
                      <a:pt x="39" y="0"/>
                      <a:pt x="39" y="0"/>
                    </a:cubicBezTo>
                    <a:cubicBezTo>
                      <a:pt x="17" y="0"/>
                      <a:pt x="0" y="18"/>
                      <a:pt x="0" y="40"/>
                    </a:cubicBezTo>
                    <a:cubicBezTo>
                      <a:pt x="0" y="1343"/>
                      <a:pt x="0" y="1343"/>
                      <a:pt x="0" y="1343"/>
                    </a:cubicBezTo>
                    <a:cubicBezTo>
                      <a:pt x="0" y="1365"/>
                      <a:pt x="17" y="1383"/>
                      <a:pt x="39" y="1383"/>
                    </a:cubicBezTo>
                    <a:cubicBezTo>
                      <a:pt x="1343" y="1383"/>
                      <a:pt x="1343" y="1383"/>
                      <a:pt x="1343" y="1383"/>
                    </a:cubicBezTo>
                    <a:cubicBezTo>
                      <a:pt x="1364" y="1383"/>
                      <a:pt x="1382" y="1365"/>
                      <a:pt x="1382" y="1343"/>
                    </a:cubicBezTo>
                    <a:lnTo>
                      <a:pt x="1376" y="1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4" name="Rectangle 25"/>
              <p:cNvSpPr>
                <a:spLocks noChangeArrowheads="1"/>
              </p:cNvSpPr>
              <p:nvPr/>
            </p:nvSpPr>
            <p:spPr bwMode="auto">
              <a:xfrm>
                <a:off x="1376" y="-3242"/>
                <a:ext cx="17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VI</a:t>
                </a:r>
                <a:endParaRPr lang="en-US" altLang="en-US">
                  <a:solidFill>
                    <a:srgbClr val="00B0F0"/>
                  </a:solidFill>
                </a:endParaRPr>
              </a:p>
            </p:txBody>
          </p:sp>
          <p:sp>
            <p:nvSpPr>
              <p:cNvPr id="35" name="Rectangle 26"/>
              <p:cNvSpPr>
                <a:spLocks noChangeArrowheads="1"/>
              </p:cNvSpPr>
              <p:nvPr/>
            </p:nvSpPr>
            <p:spPr bwMode="auto">
              <a:xfrm>
                <a:off x="1543" y="-3242"/>
                <a:ext cx="11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R</a:t>
                </a:r>
                <a:endParaRPr lang="en-US" altLang="en-US">
                  <a:solidFill>
                    <a:srgbClr val="00B0F0"/>
                  </a:solidFill>
                </a:endParaRPr>
              </a:p>
            </p:txBody>
          </p:sp>
          <p:sp>
            <p:nvSpPr>
              <p:cNvPr id="36" name="Rectangle 27"/>
              <p:cNvSpPr>
                <a:spLocks noChangeArrowheads="1"/>
              </p:cNvSpPr>
              <p:nvPr/>
            </p:nvSpPr>
            <p:spPr bwMode="auto">
              <a:xfrm>
                <a:off x="1650" y="-3242"/>
                <a:ext cx="105"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T</a:t>
                </a:r>
                <a:endParaRPr lang="en-US" altLang="en-US">
                  <a:solidFill>
                    <a:srgbClr val="00B0F0"/>
                  </a:solidFill>
                </a:endParaRPr>
              </a:p>
            </p:txBody>
          </p:sp>
          <p:sp>
            <p:nvSpPr>
              <p:cNvPr id="37" name="Rectangle 28"/>
              <p:cNvSpPr>
                <a:spLocks noChangeArrowheads="1"/>
              </p:cNvSpPr>
              <p:nvPr/>
            </p:nvSpPr>
            <p:spPr bwMode="auto">
              <a:xfrm>
                <a:off x="1749" y="-3242"/>
                <a:ext cx="13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U</a:t>
                </a:r>
                <a:endParaRPr lang="en-US" altLang="en-US">
                  <a:solidFill>
                    <a:srgbClr val="00B0F0"/>
                  </a:solidFill>
                </a:endParaRPr>
              </a:p>
            </p:txBody>
          </p:sp>
          <p:sp>
            <p:nvSpPr>
              <p:cNvPr id="38" name="Rectangle 29"/>
              <p:cNvSpPr>
                <a:spLocks noChangeArrowheads="1"/>
              </p:cNvSpPr>
              <p:nvPr/>
            </p:nvSpPr>
            <p:spPr bwMode="auto">
              <a:xfrm>
                <a:off x="1871" y="-3242"/>
                <a:ext cx="44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AL M</a:t>
                </a:r>
                <a:endParaRPr lang="en-US" altLang="en-US">
                  <a:solidFill>
                    <a:srgbClr val="00B0F0"/>
                  </a:solidFill>
                </a:endParaRPr>
              </a:p>
            </p:txBody>
          </p:sp>
          <p:sp>
            <p:nvSpPr>
              <p:cNvPr id="39" name="Rectangle 30"/>
              <p:cNvSpPr>
                <a:spLocks noChangeArrowheads="1"/>
              </p:cNvSpPr>
              <p:nvPr/>
            </p:nvSpPr>
            <p:spPr bwMode="auto">
              <a:xfrm>
                <a:off x="2293" y="-3242"/>
                <a:ext cx="12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A</a:t>
                </a:r>
                <a:endParaRPr lang="en-US" altLang="en-US">
                  <a:solidFill>
                    <a:srgbClr val="00B0F0"/>
                  </a:solidFill>
                </a:endParaRPr>
              </a:p>
            </p:txBody>
          </p:sp>
          <p:sp>
            <p:nvSpPr>
              <p:cNvPr id="40" name="Rectangle 31"/>
              <p:cNvSpPr>
                <a:spLocks noChangeArrowheads="1"/>
              </p:cNvSpPr>
              <p:nvPr/>
            </p:nvSpPr>
            <p:spPr bwMode="auto">
              <a:xfrm>
                <a:off x="2411" y="-3242"/>
                <a:ext cx="544"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CHINE</a:t>
                </a:r>
                <a:endParaRPr lang="en-US" altLang="en-US">
                  <a:solidFill>
                    <a:srgbClr val="00B0F0"/>
                  </a:solidFill>
                </a:endParaRPr>
              </a:p>
            </p:txBody>
          </p:sp>
          <p:sp>
            <p:nvSpPr>
              <p:cNvPr id="41" name="Freeform 32"/>
              <p:cNvSpPr>
                <a:spLocks/>
              </p:cNvSpPr>
              <p:nvPr/>
            </p:nvSpPr>
            <p:spPr bwMode="auto">
              <a:xfrm>
                <a:off x="1771" y="-3764"/>
                <a:ext cx="768" cy="227"/>
              </a:xfrm>
              <a:custGeom>
                <a:avLst/>
                <a:gdLst>
                  <a:gd name="T0" fmla="*/ 298 w 409"/>
                  <a:gd name="T1" fmla="*/ 0 h 121"/>
                  <a:gd name="T2" fmla="*/ 283 w 409"/>
                  <a:gd name="T3" fmla="*/ 0 h 121"/>
                  <a:gd name="T4" fmla="*/ 135 w 409"/>
                  <a:gd name="T5" fmla="*/ 0 h 121"/>
                  <a:gd name="T6" fmla="*/ 128 w 409"/>
                  <a:gd name="T7" fmla="*/ 0 h 121"/>
                  <a:gd name="T8" fmla="*/ 0 w 409"/>
                  <a:gd name="T9" fmla="*/ 83 h 121"/>
                  <a:gd name="T10" fmla="*/ 0 w 409"/>
                  <a:gd name="T11" fmla="*/ 121 h 121"/>
                  <a:gd name="T12" fmla="*/ 153 w 409"/>
                  <a:gd name="T13" fmla="*/ 121 h 121"/>
                  <a:gd name="T14" fmla="*/ 265 w 409"/>
                  <a:gd name="T15" fmla="*/ 121 h 121"/>
                  <a:gd name="T16" fmla="*/ 409 w 409"/>
                  <a:gd name="T17" fmla="*/ 121 h 121"/>
                  <a:gd name="T18" fmla="*/ 409 w 409"/>
                  <a:gd name="T19" fmla="*/ 83 h 121"/>
                  <a:gd name="T20" fmla="*/ 298 w 409"/>
                  <a:gd name="T2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21">
                    <a:moveTo>
                      <a:pt x="298" y="0"/>
                    </a:moveTo>
                    <a:cubicBezTo>
                      <a:pt x="283" y="0"/>
                      <a:pt x="283" y="0"/>
                      <a:pt x="283" y="0"/>
                    </a:cubicBezTo>
                    <a:cubicBezTo>
                      <a:pt x="135" y="0"/>
                      <a:pt x="135" y="0"/>
                      <a:pt x="135" y="0"/>
                    </a:cubicBezTo>
                    <a:cubicBezTo>
                      <a:pt x="128" y="0"/>
                      <a:pt x="128" y="0"/>
                      <a:pt x="128" y="0"/>
                    </a:cubicBezTo>
                    <a:cubicBezTo>
                      <a:pt x="148" y="73"/>
                      <a:pt x="121" y="83"/>
                      <a:pt x="0" y="83"/>
                    </a:cubicBezTo>
                    <a:cubicBezTo>
                      <a:pt x="0" y="121"/>
                      <a:pt x="0" y="121"/>
                      <a:pt x="0" y="121"/>
                    </a:cubicBezTo>
                    <a:cubicBezTo>
                      <a:pt x="153" y="121"/>
                      <a:pt x="153" y="121"/>
                      <a:pt x="153" y="121"/>
                    </a:cubicBezTo>
                    <a:cubicBezTo>
                      <a:pt x="265" y="121"/>
                      <a:pt x="265" y="121"/>
                      <a:pt x="265" y="121"/>
                    </a:cubicBezTo>
                    <a:cubicBezTo>
                      <a:pt x="409" y="121"/>
                      <a:pt x="409" y="121"/>
                      <a:pt x="409" y="121"/>
                    </a:cubicBezTo>
                    <a:cubicBezTo>
                      <a:pt x="409" y="83"/>
                      <a:pt x="409" y="83"/>
                      <a:pt x="409" y="83"/>
                    </a:cubicBezTo>
                    <a:cubicBezTo>
                      <a:pt x="289" y="83"/>
                      <a:pt x="277" y="73"/>
                      <a:pt x="298" y="0"/>
                    </a:cubicBez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2" name="Freeform 33"/>
              <p:cNvSpPr>
                <a:spLocks noEditPoints="1"/>
              </p:cNvSpPr>
              <p:nvPr/>
            </p:nvSpPr>
            <p:spPr bwMode="auto">
              <a:xfrm>
                <a:off x="1569" y="-4622"/>
                <a:ext cx="1175" cy="858"/>
              </a:xfrm>
              <a:custGeom>
                <a:avLst/>
                <a:gdLst>
                  <a:gd name="T0" fmla="*/ 588 w 626"/>
                  <a:gd name="T1" fmla="*/ 0 h 457"/>
                  <a:gd name="T2" fmla="*/ 34 w 626"/>
                  <a:gd name="T3" fmla="*/ 0 h 457"/>
                  <a:gd name="T4" fmla="*/ 0 w 626"/>
                  <a:gd name="T5" fmla="*/ 36 h 457"/>
                  <a:gd name="T6" fmla="*/ 0 w 626"/>
                  <a:gd name="T7" fmla="*/ 422 h 457"/>
                  <a:gd name="T8" fmla="*/ 34 w 626"/>
                  <a:gd name="T9" fmla="*/ 457 h 457"/>
                  <a:gd name="T10" fmla="*/ 588 w 626"/>
                  <a:gd name="T11" fmla="*/ 457 h 457"/>
                  <a:gd name="T12" fmla="*/ 626 w 626"/>
                  <a:gd name="T13" fmla="*/ 422 h 457"/>
                  <a:gd name="T14" fmla="*/ 626 w 626"/>
                  <a:gd name="T15" fmla="*/ 36 h 457"/>
                  <a:gd name="T16" fmla="*/ 588 w 626"/>
                  <a:gd name="T17" fmla="*/ 0 h 457"/>
                  <a:gd name="T18" fmla="*/ 578 w 626"/>
                  <a:gd name="T19" fmla="*/ 48 h 457"/>
                  <a:gd name="T20" fmla="*/ 578 w 626"/>
                  <a:gd name="T21" fmla="*/ 409 h 457"/>
                  <a:gd name="T22" fmla="*/ 48 w 626"/>
                  <a:gd name="T23" fmla="*/ 409 h 457"/>
                  <a:gd name="T24" fmla="*/ 48 w 626"/>
                  <a:gd name="T25" fmla="*/ 48 h 457"/>
                  <a:gd name="T26" fmla="*/ 579 w 626"/>
                  <a:gd name="T27" fmla="*/ 48 h 457"/>
                  <a:gd name="T28" fmla="*/ 578 w 626"/>
                  <a:gd name="T29" fmla="*/ 4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6" h="457">
                    <a:moveTo>
                      <a:pt x="588" y="0"/>
                    </a:moveTo>
                    <a:cubicBezTo>
                      <a:pt x="34" y="0"/>
                      <a:pt x="34" y="0"/>
                      <a:pt x="34" y="0"/>
                    </a:cubicBezTo>
                    <a:cubicBezTo>
                      <a:pt x="15" y="0"/>
                      <a:pt x="0" y="17"/>
                      <a:pt x="0" y="36"/>
                    </a:cubicBezTo>
                    <a:cubicBezTo>
                      <a:pt x="0" y="422"/>
                      <a:pt x="0" y="422"/>
                      <a:pt x="0" y="422"/>
                    </a:cubicBezTo>
                    <a:cubicBezTo>
                      <a:pt x="0" y="441"/>
                      <a:pt x="15" y="457"/>
                      <a:pt x="34" y="457"/>
                    </a:cubicBezTo>
                    <a:cubicBezTo>
                      <a:pt x="588" y="457"/>
                      <a:pt x="588" y="457"/>
                      <a:pt x="588" y="457"/>
                    </a:cubicBezTo>
                    <a:cubicBezTo>
                      <a:pt x="607" y="457"/>
                      <a:pt x="626" y="441"/>
                      <a:pt x="626" y="422"/>
                    </a:cubicBezTo>
                    <a:cubicBezTo>
                      <a:pt x="626" y="36"/>
                      <a:pt x="626" y="36"/>
                      <a:pt x="626" y="36"/>
                    </a:cubicBezTo>
                    <a:cubicBezTo>
                      <a:pt x="626" y="17"/>
                      <a:pt x="607" y="0"/>
                      <a:pt x="588" y="0"/>
                    </a:cubicBezTo>
                    <a:close/>
                    <a:moveTo>
                      <a:pt x="578" y="48"/>
                    </a:moveTo>
                    <a:cubicBezTo>
                      <a:pt x="578" y="409"/>
                      <a:pt x="578" y="409"/>
                      <a:pt x="578" y="409"/>
                    </a:cubicBezTo>
                    <a:cubicBezTo>
                      <a:pt x="48" y="409"/>
                      <a:pt x="48" y="409"/>
                      <a:pt x="48" y="409"/>
                    </a:cubicBezTo>
                    <a:cubicBezTo>
                      <a:pt x="48" y="48"/>
                      <a:pt x="48" y="48"/>
                      <a:pt x="48" y="48"/>
                    </a:cubicBezTo>
                    <a:cubicBezTo>
                      <a:pt x="579" y="48"/>
                      <a:pt x="579" y="48"/>
                      <a:pt x="579" y="48"/>
                    </a:cubicBezTo>
                    <a:lnTo>
                      <a:pt x="578" y="48"/>
                    </a:lnTo>
                    <a:close/>
                  </a:path>
                </a:pathLst>
              </a:custGeom>
              <a:solidFill>
                <a:srgbClr val="C5C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3" name="Freeform 34"/>
              <p:cNvSpPr>
                <a:spLocks/>
              </p:cNvSpPr>
              <p:nvPr/>
            </p:nvSpPr>
            <p:spPr bwMode="auto">
              <a:xfrm>
                <a:off x="1657" y="-4532"/>
                <a:ext cx="996" cy="678"/>
              </a:xfrm>
              <a:custGeom>
                <a:avLst/>
                <a:gdLst>
                  <a:gd name="T0" fmla="*/ 995 w 996"/>
                  <a:gd name="T1" fmla="*/ 0 h 678"/>
                  <a:gd name="T2" fmla="*/ 995 w 996"/>
                  <a:gd name="T3" fmla="*/ 678 h 678"/>
                  <a:gd name="T4" fmla="*/ 0 w 996"/>
                  <a:gd name="T5" fmla="*/ 678 h 678"/>
                  <a:gd name="T6" fmla="*/ 0 w 996"/>
                  <a:gd name="T7" fmla="*/ 0 h 678"/>
                  <a:gd name="T8" fmla="*/ 996 w 996"/>
                  <a:gd name="T9" fmla="*/ 0 h 678"/>
                  <a:gd name="T10" fmla="*/ 995 w 996"/>
                  <a:gd name="T11" fmla="*/ 0 h 678"/>
                </a:gdLst>
                <a:ahLst/>
                <a:cxnLst>
                  <a:cxn ang="0">
                    <a:pos x="T0" y="T1"/>
                  </a:cxn>
                  <a:cxn ang="0">
                    <a:pos x="T2" y="T3"/>
                  </a:cxn>
                  <a:cxn ang="0">
                    <a:pos x="T4" y="T5"/>
                  </a:cxn>
                  <a:cxn ang="0">
                    <a:pos x="T6" y="T7"/>
                  </a:cxn>
                  <a:cxn ang="0">
                    <a:pos x="T8" y="T9"/>
                  </a:cxn>
                  <a:cxn ang="0">
                    <a:pos x="T10" y="T11"/>
                  </a:cxn>
                </a:cxnLst>
                <a:rect l="0" t="0" r="r" b="b"/>
                <a:pathLst>
                  <a:path w="996" h="678">
                    <a:moveTo>
                      <a:pt x="995" y="0"/>
                    </a:moveTo>
                    <a:lnTo>
                      <a:pt x="995" y="678"/>
                    </a:lnTo>
                    <a:lnTo>
                      <a:pt x="0" y="678"/>
                    </a:lnTo>
                    <a:lnTo>
                      <a:pt x="0" y="0"/>
                    </a:lnTo>
                    <a:lnTo>
                      <a:pt x="996" y="0"/>
                    </a:lnTo>
                    <a:lnTo>
                      <a:pt x="995" y="0"/>
                    </a:lnTo>
                    <a:close/>
                  </a:path>
                </a:pathLst>
              </a:custGeom>
              <a:solidFill>
                <a:srgbClr val="00BB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4" name="Freeform 35"/>
              <p:cNvSpPr>
                <a:spLocks/>
              </p:cNvSpPr>
              <p:nvPr/>
            </p:nvSpPr>
            <p:spPr bwMode="auto">
              <a:xfrm>
                <a:off x="1657" y="-4532"/>
                <a:ext cx="996" cy="678"/>
              </a:xfrm>
              <a:custGeom>
                <a:avLst/>
                <a:gdLst>
                  <a:gd name="T0" fmla="*/ 995 w 996"/>
                  <a:gd name="T1" fmla="*/ 0 h 678"/>
                  <a:gd name="T2" fmla="*/ 995 w 996"/>
                  <a:gd name="T3" fmla="*/ 678 h 678"/>
                  <a:gd name="T4" fmla="*/ 0 w 996"/>
                  <a:gd name="T5" fmla="*/ 678 h 678"/>
                  <a:gd name="T6" fmla="*/ 0 w 996"/>
                  <a:gd name="T7" fmla="*/ 0 h 678"/>
                  <a:gd name="T8" fmla="*/ 996 w 996"/>
                  <a:gd name="T9" fmla="*/ 0 h 678"/>
                  <a:gd name="T10" fmla="*/ 995 w 996"/>
                  <a:gd name="T11" fmla="*/ 0 h 678"/>
                </a:gdLst>
                <a:ahLst/>
                <a:cxnLst>
                  <a:cxn ang="0">
                    <a:pos x="T0" y="T1"/>
                  </a:cxn>
                  <a:cxn ang="0">
                    <a:pos x="T2" y="T3"/>
                  </a:cxn>
                  <a:cxn ang="0">
                    <a:pos x="T4" y="T5"/>
                  </a:cxn>
                  <a:cxn ang="0">
                    <a:pos x="T6" y="T7"/>
                  </a:cxn>
                  <a:cxn ang="0">
                    <a:pos x="T8" y="T9"/>
                  </a:cxn>
                  <a:cxn ang="0">
                    <a:pos x="T10" y="T11"/>
                  </a:cxn>
                </a:cxnLst>
                <a:rect l="0" t="0" r="r" b="b"/>
                <a:pathLst>
                  <a:path w="996" h="678">
                    <a:moveTo>
                      <a:pt x="995" y="0"/>
                    </a:moveTo>
                    <a:lnTo>
                      <a:pt x="995" y="678"/>
                    </a:lnTo>
                    <a:lnTo>
                      <a:pt x="0" y="678"/>
                    </a:lnTo>
                    <a:lnTo>
                      <a:pt x="0" y="0"/>
                    </a:lnTo>
                    <a:lnTo>
                      <a:pt x="996" y="0"/>
                    </a:lnTo>
                    <a:lnTo>
                      <a:pt x="99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5" name="Freeform 36"/>
              <p:cNvSpPr>
                <a:spLocks/>
              </p:cNvSpPr>
              <p:nvPr/>
            </p:nvSpPr>
            <p:spPr bwMode="auto">
              <a:xfrm>
                <a:off x="1569" y="-4622"/>
                <a:ext cx="1103" cy="858"/>
              </a:xfrm>
              <a:custGeom>
                <a:avLst/>
                <a:gdLst>
                  <a:gd name="T0" fmla="*/ 48 w 588"/>
                  <a:gd name="T1" fmla="*/ 409 h 457"/>
                  <a:gd name="T2" fmla="*/ 47 w 588"/>
                  <a:gd name="T3" fmla="*/ 409 h 457"/>
                  <a:gd name="T4" fmla="*/ 47 w 588"/>
                  <a:gd name="T5" fmla="*/ 48 h 457"/>
                  <a:gd name="T6" fmla="*/ 532 w 588"/>
                  <a:gd name="T7" fmla="*/ 48 h 457"/>
                  <a:gd name="T8" fmla="*/ 588 w 588"/>
                  <a:gd name="T9" fmla="*/ 0 h 457"/>
                  <a:gd name="T10" fmla="*/ 588 w 588"/>
                  <a:gd name="T11" fmla="*/ 0 h 457"/>
                  <a:gd name="T12" fmla="*/ 34 w 588"/>
                  <a:gd name="T13" fmla="*/ 0 h 457"/>
                  <a:gd name="T14" fmla="*/ 0 w 588"/>
                  <a:gd name="T15" fmla="*/ 36 h 457"/>
                  <a:gd name="T16" fmla="*/ 0 w 588"/>
                  <a:gd name="T17" fmla="*/ 422 h 457"/>
                  <a:gd name="T18" fmla="*/ 34 w 588"/>
                  <a:gd name="T19" fmla="*/ 457 h 457"/>
                  <a:gd name="T20" fmla="*/ 47 w 588"/>
                  <a:gd name="T21" fmla="*/ 457 h 457"/>
                  <a:gd name="T22" fmla="*/ 104 w 588"/>
                  <a:gd name="T23" fmla="*/ 409 h 457"/>
                  <a:gd name="T24" fmla="*/ 48 w 588"/>
                  <a:gd name="T25" fmla="*/ 409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8" h="457">
                    <a:moveTo>
                      <a:pt x="48" y="409"/>
                    </a:moveTo>
                    <a:cubicBezTo>
                      <a:pt x="47" y="409"/>
                      <a:pt x="47" y="409"/>
                      <a:pt x="47" y="409"/>
                    </a:cubicBezTo>
                    <a:cubicBezTo>
                      <a:pt x="47" y="48"/>
                      <a:pt x="47" y="48"/>
                      <a:pt x="47" y="48"/>
                    </a:cubicBezTo>
                    <a:cubicBezTo>
                      <a:pt x="532" y="48"/>
                      <a:pt x="532" y="48"/>
                      <a:pt x="532" y="48"/>
                    </a:cubicBezTo>
                    <a:cubicBezTo>
                      <a:pt x="588" y="0"/>
                      <a:pt x="588" y="0"/>
                      <a:pt x="588" y="0"/>
                    </a:cubicBezTo>
                    <a:cubicBezTo>
                      <a:pt x="588" y="0"/>
                      <a:pt x="588" y="0"/>
                      <a:pt x="588" y="0"/>
                    </a:cubicBezTo>
                    <a:cubicBezTo>
                      <a:pt x="34" y="0"/>
                      <a:pt x="34" y="0"/>
                      <a:pt x="34" y="0"/>
                    </a:cubicBezTo>
                    <a:cubicBezTo>
                      <a:pt x="15" y="0"/>
                      <a:pt x="0" y="17"/>
                      <a:pt x="0" y="36"/>
                    </a:cubicBezTo>
                    <a:cubicBezTo>
                      <a:pt x="0" y="422"/>
                      <a:pt x="0" y="422"/>
                      <a:pt x="0" y="422"/>
                    </a:cubicBezTo>
                    <a:cubicBezTo>
                      <a:pt x="0" y="441"/>
                      <a:pt x="15" y="457"/>
                      <a:pt x="34" y="457"/>
                    </a:cubicBezTo>
                    <a:cubicBezTo>
                      <a:pt x="47" y="457"/>
                      <a:pt x="47" y="457"/>
                      <a:pt x="47" y="457"/>
                    </a:cubicBezTo>
                    <a:cubicBezTo>
                      <a:pt x="104" y="409"/>
                      <a:pt x="104" y="409"/>
                      <a:pt x="104" y="409"/>
                    </a:cubicBezTo>
                    <a:lnTo>
                      <a:pt x="48" y="409"/>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6" name="Freeform 37"/>
              <p:cNvSpPr>
                <a:spLocks/>
              </p:cNvSpPr>
              <p:nvPr/>
            </p:nvSpPr>
            <p:spPr bwMode="auto">
              <a:xfrm>
                <a:off x="1657" y="-4532"/>
                <a:ext cx="910" cy="678"/>
              </a:xfrm>
              <a:custGeom>
                <a:avLst/>
                <a:gdLst>
                  <a:gd name="T0" fmla="*/ 0 w 910"/>
                  <a:gd name="T1" fmla="*/ 678 h 678"/>
                  <a:gd name="T2" fmla="*/ 2 w 910"/>
                  <a:gd name="T3" fmla="*/ 678 h 678"/>
                  <a:gd name="T4" fmla="*/ 2 w 910"/>
                  <a:gd name="T5" fmla="*/ 0 h 678"/>
                  <a:gd name="T6" fmla="*/ 910 w 910"/>
                  <a:gd name="T7" fmla="*/ 0 h 678"/>
                  <a:gd name="T8" fmla="*/ 910 w 910"/>
                  <a:gd name="T9" fmla="*/ 0 h 678"/>
                  <a:gd name="T10" fmla="*/ 0 w 910"/>
                  <a:gd name="T11" fmla="*/ 0 h 678"/>
                  <a:gd name="T12" fmla="*/ 0 w 910"/>
                  <a:gd name="T13" fmla="*/ 678 h 678"/>
                </a:gdLst>
                <a:ahLst/>
                <a:cxnLst>
                  <a:cxn ang="0">
                    <a:pos x="T0" y="T1"/>
                  </a:cxn>
                  <a:cxn ang="0">
                    <a:pos x="T2" y="T3"/>
                  </a:cxn>
                  <a:cxn ang="0">
                    <a:pos x="T4" y="T5"/>
                  </a:cxn>
                  <a:cxn ang="0">
                    <a:pos x="T6" y="T7"/>
                  </a:cxn>
                  <a:cxn ang="0">
                    <a:pos x="T8" y="T9"/>
                  </a:cxn>
                  <a:cxn ang="0">
                    <a:pos x="T10" y="T11"/>
                  </a:cxn>
                  <a:cxn ang="0">
                    <a:pos x="T12" y="T13"/>
                  </a:cxn>
                </a:cxnLst>
                <a:rect l="0" t="0" r="r" b="b"/>
                <a:pathLst>
                  <a:path w="910" h="678">
                    <a:moveTo>
                      <a:pt x="0" y="678"/>
                    </a:moveTo>
                    <a:lnTo>
                      <a:pt x="2" y="678"/>
                    </a:lnTo>
                    <a:lnTo>
                      <a:pt x="2" y="0"/>
                    </a:lnTo>
                    <a:lnTo>
                      <a:pt x="910" y="0"/>
                    </a:lnTo>
                    <a:lnTo>
                      <a:pt x="910" y="0"/>
                    </a:lnTo>
                    <a:lnTo>
                      <a:pt x="0" y="0"/>
                    </a:lnTo>
                    <a:lnTo>
                      <a:pt x="0" y="678"/>
                    </a:ln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7" name="Rectangle 38"/>
              <p:cNvSpPr>
                <a:spLocks noChangeArrowheads="1"/>
              </p:cNvSpPr>
              <p:nvPr/>
            </p:nvSpPr>
            <p:spPr bwMode="auto">
              <a:xfrm>
                <a:off x="1771" y="-3608"/>
                <a:ext cx="768" cy="71"/>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8" name="Oval 39"/>
              <p:cNvSpPr>
                <a:spLocks noChangeArrowheads="1"/>
              </p:cNvSpPr>
              <p:nvPr/>
            </p:nvSpPr>
            <p:spPr bwMode="auto">
              <a:xfrm>
                <a:off x="2135" y="-4588"/>
                <a:ext cx="32" cy="32"/>
              </a:xfrm>
              <a:prstGeom prst="ellipse">
                <a:avLst/>
              </a:pr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9" name="Freeform 40"/>
              <p:cNvSpPr>
                <a:spLocks/>
              </p:cNvSpPr>
              <p:nvPr/>
            </p:nvSpPr>
            <p:spPr bwMode="auto">
              <a:xfrm>
                <a:off x="1942" y="-4455"/>
                <a:ext cx="424" cy="252"/>
              </a:xfrm>
              <a:custGeom>
                <a:avLst/>
                <a:gdLst>
                  <a:gd name="T0" fmla="*/ 113 w 226"/>
                  <a:gd name="T1" fmla="*/ 0 h 134"/>
                  <a:gd name="T2" fmla="*/ 111 w 226"/>
                  <a:gd name="T3" fmla="*/ 1 h 134"/>
                  <a:gd name="T4" fmla="*/ 2 w 226"/>
                  <a:gd name="T5" fmla="*/ 64 h 134"/>
                  <a:gd name="T6" fmla="*/ 0 w 226"/>
                  <a:gd name="T7" fmla="*/ 67 h 134"/>
                  <a:gd name="T8" fmla="*/ 2 w 226"/>
                  <a:gd name="T9" fmla="*/ 70 h 134"/>
                  <a:gd name="T10" fmla="*/ 112 w 226"/>
                  <a:gd name="T11" fmla="*/ 133 h 134"/>
                  <a:gd name="T12" fmla="*/ 114 w 226"/>
                  <a:gd name="T13" fmla="*/ 134 h 134"/>
                  <a:gd name="T14" fmla="*/ 115 w 226"/>
                  <a:gd name="T15" fmla="*/ 133 h 134"/>
                  <a:gd name="T16" fmla="*/ 225 w 226"/>
                  <a:gd name="T17" fmla="*/ 70 h 134"/>
                  <a:gd name="T18" fmla="*/ 226 w 226"/>
                  <a:gd name="T19" fmla="*/ 67 h 134"/>
                  <a:gd name="T20" fmla="*/ 225 w 226"/>
                  <a:gd name="T21" fmla="*/ 64 h 134"/>
                  <a:gd name="T22" fmla="*/ 115 w 226"/>
                  <a:gd name="T23" fmla="*/ 1 h 134"/>
                  <a:gd name="T24" fmla="*/ 113 w 226"/>
                  <a:gd name="T25"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134">
                    <a:moveTo>
                      <a:pt x="113" y="0"/>
                    </a:moveTo>
                    <a:cubicBezTo>
                      <a:pt x="112" y="0"/>
                      <a:pt x="112" y="0"/>
                      <a:pt x="111" y="1"/>
                    </a:cubicBezTo>
                    <a:cubicBezTo>
                      <a:pt x="2" y="64"/>
                      <a:pt x="2" y="64"/>
                      <a:pt x="2" y="64"/>
                    </a:cubicBezTo>
                    <a:cubicBezTo>
                      <a:pt x="1" y="64"/>
                      <a:pt x="0" y="65"/>
                      <a:pt x="0" y="67"/>
                    </a:cubicBezTo>
                    <a:cubicBezTo>
                      <a:pt x="0" y="68"/>
                      <a:pt x="1" y="69"/>
                      <a:pt x="2" y="70"/>
                    </a:cubicBezTo>
                    <a:cubicBezTo>
                      <a:pt x="112" y="133"/>
                      <a:pt x="112" y="133"/>
                      <a:pt x="112" y="133"/>
                    </a:cubicBezTo>
                    <a:cubicBezTo>
                      <a:pt x="112" y="133"/>
                      <a:pt x="113" y="134"/>
                      <a:pt x="114" y="134"/>
                    </a:cubicBezTo>
                    <a:cubicBezTo>
                      <a:pt x="114" y="134"/>
                      <a:pt x="115" y="133"/>
                      <a:pt x="115" y="133"/>
                    </a:cubicBezTo>
                    <a:cubicBezTo>
                      <a:pt x="225" y="70"/>
                      <a:pt x="225" y="70"/>
                      <a:pt x="225" y="70"/>
                    </a:cubicBezTo>
                    <a:cubicBezTo>
                      <a:pt x="226" y="69"/>
                      <a:pt x="226" y="68"/>
                      <a:pt x="226" y="67"/>
                    </a:cubicBezTo>
                    <a:cubicBezTo>
                      <a:pt x="226" y="66"/>
                      <a:pt x="226" y="65"/>
                      <a:pt x="225" y="64"/>
                    </a:cubicBezTo>
                    <a:cubicBezTo>
                      <a:pt x="115" y="1"/>
                      <a:pt x="115" y="1"/>
                      <a:pt x="115" y="1"/>
                    </a:cubicBezTo>
                    <a:cubicBezTo>
                      <a:pt x="114" y="0"/>
                      <a:pt x="114" y="0"/>
                      <a:pt x="113" y="0"/>
                    </a:cubicBezTo>
                  </a:path>
                </a:pathLst>
              </a:custGeom>
              <a:solidFill>
                <a:srgbClr val="E5F8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0" name="Freeform 41"/>
              <p:cNvSpPr>
                <a:spLocks/>
              </p:cNvSpPr>
              <p:nvPr/>
            </p:nvSpPr>
            <p:spPr bwMode="auto">
              <a:xfrm>
                <a:off x="1914" y="-4284"/>
                <a:ext cx="218" cy="370"/>
              </a:xfrm>
              <a:custGeom>
                <a:avLst/>
                <a:gdLst>
                  <a:gd name="T0" fmla="*/ 3 w 116"/>
                  <a:gd name="T1" fmla="*/ 0 h 197"/>
                  <a:gd name="T2" fmla="*/ 1 w 116"/>
                  <a:gd name="T3" fmla="*/ 0 h 197"/>
                  <a:gd name="T4" fmla="*/ 0 w 116"/>
                  <a:gd name="T5" fmla="*/ 3 h 197"/>
                  <a:gd name="T6" fmla="*/ 0 w 116"/>
                  <a:gd name="T7" fmla="*/ 130 h 197"/>
                  <a:gd name="T8" fmla="*/ 1 w 116"/>
                  <a:gd name="T9" fmla="*/ 133 h 197"/>
                  <a:gd name="T10" fmla="*/ 111 w 116"/>
                  <a:gd name="T11" fmla="*/ 197 h 197"/>
                  <a:gd name="T12" fmla="*/ 113 w 116"/>
                  <a:gd name="T13" fmla="*/ 197 h 197"/>
                  <a:gd name="T14" fmla="*/ 114 w 116"/>
                  <a:gd name="T15" fmla="*/ 197 h 197"/>
                  <a:gd name="T16" fmla="*/ 116 w 116"/>
                  <a:gd name="T17" fmla="*/ 194 h 197"/>
                  <a:gd name="T18" fmla="*/ 116 w 116"/>
                  <a:gd name="T19" fmla="*/ 67 h 197"/>
                  <a:gd name="T20" fmla="*/ 114 w 116"/>
                  <a:gd name="T21" fmla="*/ 64 h 197"/>
                  <a:gd name="T22" fmla="*/ 5 w 116"/>
                  <a:gd name="T23" fmla="*/ 0 h 197"/>
                  <a:gd name="T24" fmla="*/ 3 w 116"/>
                  <a:gd name="T2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97">
                    <a:moveTo>
                      <a:pt x="3" y="0"/>
                    </a:moveTo>
                    <a:cubicBezTo>
                      <a:pt x="2" y="0"/>
                      <a:pt x="2" y="0"/>
                      <a:pt x="1" y="0"/>
                    </a:cubicBezTo>
                    <a:cubicBezTo>
                      <a:pt x="0" y="1"/>
                      <a:pt x="0" y="2"/>
                      <a:pt x="0" y="3"/>
                    </a:cubicBezTo>
                    <a:cubicBezTo>
                      <a:pt x="0" y="130"/>
                      <a:pt x="0" y="130"/>
                      <a:pt x="0" y="130"/>
                    </a:cubicBezTo>
                    <a:cubicBezTo>
                      <a:pt x="0" y="132"/>
                      <a:pt x="0" y="133"/>
                      <a:pt x="1" y="133"/>
                    </a:cubicBezTo>
                    <a:cubicBezTo>
                      <a:pt x="111" y="197"/>
                      <a:pt x="111" y="197"/>
                      <a:pt x="111" y="197"/>
                    </a:cubicBezTo>
                    <a:cubicBezTo>
                      <a:pt x="112" y="197"/>
                      <a:pt x="112" y="197"/>
                      <a:pt x="113" y="197"/>
                    </a:cubicBezTo>
                    <a:cubicBezTo>
                      <a:pt x="113" y="197"/>
                      <a:pt x="114" y="197"/>
                      <a:pt x="114" y="197"/>
                    </a:cubicBezTo>
                    <a:cubicBezTo>
                      <a:pt x="115" y="196"/>
                      <a:pt x="116" y="195"/>
                      <a:pt x="116" y="194"/>
                    </a:cubicBezTo>
                    <a:cubicBezTo>
                      <a:pt x="116" y="67"/>
                      <a:pt x="116" y="67"/>
                      <a:pt x="116" y="67"/>
                    </a:cubicBezTo>
                    <a:cubicBezTo>
                      <a:pt x="116" y="65"/>
                      <a:pt x="115" y="64"/>
                      <a:pt x="114" y="64"/>
                    </a:cubicBezTo>
                    <a:cubicBezTo>
                      <a:pt x="5" y="0"/>
                      <a:pt x="5" y="0"/>
                      <a:pt x="5" y="0"/>
                    </a:cubicBezTo>
                    <a:cubicBezTo>
                      <a:pt x="4" y="0"/>
                      <a:pt x="4" y="0"/>
                      <a:pt x="3" y="0"/>
                    </a:cubicBezTo>
                  </a:path>
                </a:pathLst>
              </a:custGeom>
              <a:solidFill>
                <a:srgbClr val="CCF1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1" name="Freeform 42"/>
              <p:cNvSpPr>
                <a:spLocks/>
              </p:cNvSpPr>
              <p:nvPr/>
            </p:nvSpPr>
            <p:spPr bwMode="auto">
              <a:xfrm>
                <a:off x="2179" y="-4282"/>
                <a:ext cx="217" cy="368"/>
              </a:xfrm>
              <a:custGeom>
                <a:avLst/>
                <a:gdLst>
                  <a:gd name="T0" fmla="*/ 113 w 116"/>
                  <a:gd name="T1" fmla="*/ 0 h 196"/>
                  <a:gd name="T2" fmla="*/ 111 w 116"/>
                  <a:gd name="T3" fmla="*/ 0 h 196"/>
                  <a:gd name="T4" fmla="*/ 1 w 116"/>
                  <a:gd name="T5" fmla="*/ 64 h 196"/>
                  <a:gd name="T6" fmla="*/ 0 w 116"/>
                  <a:gd name="T7" fmla="*/ 66 h 196"/>
                  <a:gd name="T8" fmla="*/ 0 w 116"/>
                  <a:gd name="T9" fmla="*/ 193 h 196"/>
                  <a:gd name="T10" fmla="*/ 1 w 116"/>
                  <a:gd name="T11" fmla="*/ 196 h 196"/>
                  <a:gd name="T12" fmla="*/ 3 w 116"/>
                  <a:gd name="T13" fmla="*/ 196 h 196"/>
                  <a:gd name="T14" fmla="*/ 5 w 116"/>
                  <a:gd name="T15" fmla="*/ 196 h 196"/>
                  <a:gd name="T16" fmla="*/ 114 w 116"/>
                  <a:gd name="T17" fmla="*/ 132 h 196"/>
                  <a:gd name="T18" fmla="*/ 116 w 116"/>
                  <a:gd name="T19" fmla="*/ 129 h 196"/>
                  <a:gd name="T20" fmla="*/ 116 w 116"/>
                  <a:gd name="T21" fmla="*/ 3 h 196"/>
                  <a:gd name="T22" fmla="*/ 114 w 116"/>
                  <a:gd name="T23" fmla="*/ 0 h 196"/>
                  <a:gd name="T24" fmla="*/ 113 w 116"/>
                  <a:gd name="T2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96">
                    <a:moveTo>
                      <a:pt x="113" y="0"/>
                    </a:moveTo>
                    <a:cubicBezTo>
                      <a:pt x="112" y="0"/>
                      <a:pt x="112" y="0"/>
                      <a:pt x="111" y="0"/>
                    </a:cubicBezTo>
                    <a:cubicBezTo>
                      <a:pt x="1" y="64"/>
                      <a:pt x="1" y="64"/>
                      <a:pt x="1" y="64"/>
                    </a:cubicBezTo>
                    <a:cubicBezTo>
                      <a:pt x="0" y="64"/>
                      <a:pt x="0" y="65"/>
                      <a:pt x="0" y="66"/>
                    </a:cubicBezTo>
                    <a:cubicBezTo>
                      <a:pt x="0" y="193"/>
                      <a:pt x="0" y="193"/>
                      <a:pt x="0" y="193"/>
                    </a:cubicBezTo>
                    <a:cubicBezTo>
                      <a:pt x="0" y="194"/>
                      <a:pt x="0" y="195"/>
                      <a:pt x="1" y="196"/>
                    </a:cubicBezTo>
                    <a:cubicBezTo>
                      <a:pt x="2" y="196"/>
                      <a:pt x="2" y="196"/>
                      <a:pt x="3" y="196"/>
                    </a:cubicBezTo>
                    <a:cubicBezTo>
                      <a:pt x="3" y="196"/>
                      <a:pt x="4" y="196"/>
                      <a:pt x="5" y="196"/>
                    </a:cubicBezTo>
                    <a:cubicBezTo>
                      <a:pt x="114" y="132"/>
                      <a:pt x="114" y="132"/>
                      <a:pt x="114" y="132"/>
                    </a:cubicBezTo>
                    <a:cubicBezTo>
                      <a:pt x="115" y="132"/>
                      <a:pt x="116" y="131"/>
                      <a:pt x="116" y="129"/>
                    </a:cubicBezTo>
                    <a:cubicBezTo>
                      <a:pt x="116" y="3"/>
                      <a:pt x="116" y="3"/>
                      <a:pt x="116" y="3"/>
                    </a:cubicBezTo>
                    <a:cubicBezTo>
                      <a:pt x="116" y="2"/>
                      <a:pt x="115" y="1"/>
                      <a:pt x="114" y="0"/>
                    </a:cubicBezTo>
                    <a:cubicBezTo>
                      <a:pt x="114" y="0"/>
                      <a:pt x="113" y="0"/>
                      <a:pt x="113" y="0"/>
                    </a:cubicBezTo>
                  </a:path>
                </a:pathLst>
              </a:custGeom>
              <a:solidFill>
                <a:srgbClr val="80DD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grpSp>
        <p:grpSp>
          <p:nvGrpSpPr>
            <p:cNvPr id="52" name="Group 45"/>
            <p:cNvGrpSpPr>
              <a:grpSpLocks noChangeAspect="1"/>
            </p:cNvGrpSpPr>
            <p:nvPr/>
          </p:nvGrpSpPr>
          <p:grpSpPr bwMode="auto">
            <a:xfrm>
              <a:off x="1360488" y="-3495675"/>
              <a:ext cx="4121150" cy="4124325"/>
              <a:chOff x="857" y="-2202"/>
              <a:chExt cx="2596" cy="2598"/>
            </a:xfrm>
          </p:grpSpPr>
          <p:sp>
            <p:nvSpPr>
              <p:cNvPr id="53" name="AutoShape 44"/>
              <p:cNvSpPr>
                <a:spLocks noChangeAspect="1" noChangeArrowheads="1" noTextEdit="1"/>
              </p:cNvSpPr>
              <p:nvPr/>
            </p:nvSpPr>
            <p:spPr bwMode="auto">
              <a:xfrm>
                <a:off x="857" y="-2202"/>
                <a:ext cx="2596" cy="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4" name="Freeform 46"/>
              <p:cNvSpPr>
                <a:spLocks/>
              </p:cNvSpPr>
              <p:nvPr/>
            </p:nvSpPr>
            <p:spPr bwMode="auto">
              <a:xfrm>
                <a:off x="870" y="-2189"/>
                <a:ext cx="2572" cy="2574"/>
              </a:xfrm>
              <a:custGeom>
                <a:avLst/>
                <a:gdLst>
                  <a:gd name="T0" fmla="*/ 1370 w 1370"/>
                  <a:gd name="T1" fmla="*/ 1337 h 1371"/>
                  <a:gd name="T2" fmla="*/ 1337 w 1370"/>
                  <a:gd name="T3" fmla="*/ 1371 h 1371"/>
                  <a:gd name="T4" fmla="*/ 33 w 1370"/>
                  <a:gd name="T5" fmla="*/ 1371 h 1371"/>
                  <a:gd name="T6" fmla="*/ 0 w 1370"/>
                  <a:gd name="T7" fmla="*/ 1337 h 1371"/>
                  <a:gd name="T8" fmla="*/ 0 w 1370"/>
                  <a:gd name="T9" fmla="*/ 34 h 1371"/>
                  <a:gd name="T10" fmla="*/ 33 w 1370"/>
                  <a:gd name="T11" fmla="*/ 0 h 1371"/>
                  <a:gd name="T12" fmla="*/ 1337 w 1370"/>
                  <a:gd name="T13" fmla="*/ 0 h 1371"/>
                  <a:gd name="T14" fmla="*/ 1370 w 1370"/>
                  <a:gd name="T15" fmla="*/ 34 h 1371"/>
                  <a:gd name="T16" fmla="*/ 1370 w 1370"/>
                  <a:gd name="T17" fmla="*/ 1337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0" h="1371">
                    <a:moveTo>
                      <a:pt x="1370" y="1337"/>
                    </a:moveTo>
                    <a:cubicBezTo>
                      <a:pt x="1370" y="1356"/>
                      <a:pt x="1355" y="1371"/>
                      <a:pt x="1337" y="1371"/>
                    </a:cubicBezTo>
                    <a:cubicBezTo>
                      <a:pt x="33" y="1371"/>
                      <a:pt x="33" y="1371"/>
                      <a:pt x="33" y="1371"/>
                    </a:cubicBezTo>
                    <a:cubicBezTo>
                      <a:pt x="15" y="1371"/>
                      <a:pt x="0" y="1356"/>
                      <a:pt x="0" y="1337"/>
                    </a:cubicBezTo>
                    <a:cubicBezTo>
                      <a:pt x="0" y="34"/>
                      <a:pt x="0" y="34"/>
                      <a:pt x="0" y="34"/>
                    </a:cubicBezTo>
                    <a:cubicBezTo>
                      <a:pt x="0" y="15"/>
                      <a:pt x="15" y="0"/>
                      <a:pt x="33" y="0"/>
                    </a:cubicBezTo>
                    <a:cubicBezTo>
                      <a:pt x="1337" y="0"/>
                      <a:pt x="1337" y="0"/>
                      <a:pt x="1337" y="0"/>
                    </a:cubicBezTo>
                    <a:cubicBezTo>
                      <a:pt x="1355" y="0"/>
                      <a:pt x="1370" y="15"/>
                      <a:pt x="1370" y="34"/>
                    </a:cubicBezTo>
                    <a:cubicBezTo>
                      <a:pt x="1370" y="1337"/>
                      <a:pt x="1370" y="1337"/>
                      <a:pt x="1370" y="1337"/>
                    </a:cubicBezTo>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5" name="Freeform 47"/>
              <p:cNvSpPr>
                <a:spLocks/>
              </p:cNvSpPr>
              <p:nvPr/>
            </p:nvSpPr>
            <p:spPr bwMode="auto">
              <a:xfrm>
                <a:off x="859" y="-2200"/>
                <a:ext cx="2594" cy="2596"/>
              </a:xfrm>
              <a:custGeom>
                <a:avLst/>
                <a:gdLst>
                  <a:gd name="T0" fmla="*/ 1376 w 1382"/>
                  <a:gd name="T1" fmla="*/ 1343 h 1383"/>
                  <a:gd name="T2" fmla="*/ 1370 w 1382"/>
                  <a:gd name="T3" fmla="*/ 1343 h 1383"/>
                  <a:gd name="T4" fmla="*/ 1362 w 1382"/>
                  <a:gd name="T5" fmla="*/ 1363 h 1383"/>
                  <a:gd name="T6" fmla="*/ 1343 w 1382"/>
                  <a:gd name="T7" fmla="*/ 1371 h 1383"/>
                  <a:gd name="T8" fmla="*/ 39 w 1382"/>
                  <a:gd name="T9" fmla="*/ 1371 h 1383"/>
                  <a:gd name="T10" fmla="*/ 20 w 1382"/>
                  <a:gd name="T11" fmla="*/ 1363 h 1383"/>
                  <a:gd name="T12" fmla="*/ 12 w 1382"/>
                  <a:gd name="T13" fmla="*/ 1343 h 1383"/>
                  <a:gd name="T14" fmla="*/ 12 w 1382"/>
                  <a:gd name="T15" fmla="*/ 40 h 1383"/>
                  <a:gd name="T16" fmla="*/ 20 w 1382"/>
                  <a:gd name="T17" fmla="*/ 20 h 1383"/>
                  <a:gd name="T18" fmla="*/ 39 w 1382"/>
                  <a:gd name="T19" fmla="*/ 12 h 1383"/>
                  <a:gd name="T20" fmla="*/ 1343 w 1382"/>
                  <a:gd name="T21" fmla="*/ 12 h 1383"/>
                  <a:gd name="T22" fmla="*/ 1362 w 1382"/>
                  <a:gd name="T23" fmla="*/ 20 h 1383"/>
                  <a:gd name="T24" fmla="*/ 1370 w 1382"/>
                  <a:gd name="T25" fmla="*/ 40 h 1383"/>
                  <a:gd name="T26" fmla="*/ 1370 w 1382"/>
                  <a:gd name="T27" fmla="*/ 1343 h 1383"/>
                  <a:gd name="T28" fmla="*/ 1376 w 1382"/>
                  <a:gd name="T29" fmla="*/ 1343 h 1383"/>
                  <a:gd name="T30" fmla="*/ 1382 w 1382"/>
                  <a:gd name="T31" fmla="*/ 1343 h 1383"/>
                  <a:gd name="T32" fmla="*/ 1382 w 1382"/>
                  <a:gd name="T33" fmla="*/ 40 h 1383"/>
                  <a:gd name="T34" fmla="*/ 1343 w 1382"/>
                  <a:gd name="T35" fmla="*/ 0 h 1383"/>
                  <a:gd name="T36" fmla="*/ 39 w 1382"/>
                  <a:gd name="T37" fmla="*/ 0 h 1383"/>
                  <a:gd name="T38" fmla="*/ 0 w 1382"/>
                  <a:gd name="T39" fmla="*/ 40 h 1383"/>
                  <a:gd name="T40" fmla="*/ 0 w 1382"/>
                  <a:gd name="T41" fmla="*/ 1343 h 1383"/>
                  <a:gd name="T42" fmla="*/ 39 w 1382"/>
                  <a:gd name="T43" fmla="*/ 1383 h 1383"/>
                  <a:gd name="T44" fmla="*/ 1343 w 1382"/>
                  <a:gd name="T45" fmla="*/ 1383 h 1383"/>
                  <a:gd name="T46" fmla="*/ 1382 w 1382"/>
                  <a:gd name="T47" fmla="*/ 1343 h 1383"/>
                  <a:gd name="T48" fmla="*/ 1376 w 1382"/>
                  <a:gd name="T49" fmla="*/ 1343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82" h="1383">
                    <a:moveTo>
                      <a:pt x="1376" y="1343"/>
                    </a:moveTo>
                    <a:cubicBezTo>
                      <a:pt x="1370" y="1343"/>
                      <a:pt x="1370" y="1343"/>
                      <a:pt x="1370" y="1343"/>
                    </a:cubicBezTo>
                    <a:cubicBezTo>
                      <a:pt x="1370" y="1351"/>
                      <a:pt x="1367" y="1358"/>
                      <a:pt x="1362" y="1363"/>
                    </a:cubicBezTo>
                    <a:cubicBezTo>
                      <a:pt x="1357" y="1368"/>
                      <a:pt x="1350" y="1371"/>
                      <a:pt x="1343" y="1371"/>
                    </a:cubicBezTo>
                    <a:cubicBezTo>
                      <a:pt x="39" y="1371"/>
                      <a:pt x="39" y="1371"/>
                      <a:pt x="39" y="1371"/>
                    </a:cubicBezTo>
                    <a:cubicBezTo>
                      <a:pt x="31" y="1371"/>
                      <a:pt x="25" y="1368"/>
                      <a:pt x="20" y="1363"/>
                    </a:cubicBezTo>
                    <a:cubicBezTo>
                      <a:pt x="15" y="1358"/>
                      <a:pt x="12" y="1351"/>
                      <a:pt x="12" y="1343"/>
                    </a:cubicBezTo>
                    <a:cubicBezTo>
                      <a:pt x="12" y="40"/>
                      <a:pt x="12" y="40"/>
                      <a:pt x="12" y="40"/>
                    </a:cubicBezTo>
                    <a:cubicBezTo>
                      <a:pt x="12" y="32"/>
                      <a:pt x="15" y="25"/>
                      <a:pt x="20" y="20"/>
                    </a:cubicBezTo>
                    <a:cubicBezTo>
                      <a:pt x="25" y="15"/>
                      <a:pt x="31" y="12"/>
                      <a:pt x="39" y="12"/>
                    </a:cubicBezTo>
                    <a:cubicBezTo>
                      <a:pt x="1343" y="12"/>
                      <a:pt x="1343" y="12"/>
                      <a:pt x="1343" y="12"/>
                    </a:cubicBezTo>
                    <a:cubicBezTo>
                      <a:pt x="1350" y="12"/>
                      <a:pt x="1357" y="15"/>
                      <a:pt x="1362" y="20"/>
                    </a:cubicBezTo>
                    <a:cubicBezTo>
                      <a:pt x="1367" y="25"/>
                      <a:pt x="1370" y="32"/>
                      <a:pt x="1370" y="40"/>
                    </a:cubicBezTo>
                    <a:cubicBezTo>
                      <a:pt x="1370" y="1343"/>
                      <a:pt x="1370" y="1343"/>
                      <a:pt x="1370" y="1343"/>
                    </a:cubicBezTo>
                    <a:cubicBezTo>
                      <a:pt x="1376" y="1343"/>
                      <a:pt x="1376" y="1343"/>
                      <a:pt x="1376" y="1343"/>
                    </a:cubicBezTo>
                    <a:cubicBezTo>
                      <a:pt x="1382" y="1343"/>
                      <a:pt x="1382" y="1343"/>
                      <a:pt x="1382" y="1343"/>
                    </a:cubicBezTo>
                    <a:cubicBezTo>
                      <a:pt x="1382" y="40"/>
                      <a:pt x="1382" y="40"/>
                      <a:pt x="1382" y="40"/>
                    </a:cubicBezTo>
                    <a:cubicBezTo>
                      <a:pt x="1382" y="18"/>
                      <a:pt x="1364" y="0"/>
                      <a:pt x="1343" y="0"/>
                    </a:cubicBezTo>
                    <a:cubicBezTo>
                      <a:pt x="39" y="0"/>
                      <a:pt x="39" y="0"/>
                      <a:pt x="39" y="0"/>
                    </a:cubicBezTo>
                    <a:cubicBezTo>
                      <a:pt x="17" y="0"/>
                      <a:pt x="0" y="18"/>
                      <a:pt x="0" y="40"/>
                    </a:cubicBezTo>
                    <a:cubicBezTo>
                      <a:pt x="0" y="1343"/>
                      <a:pt x="0" y="1343"/>
                      <a:pt x="0" y="1343"/>
                    </a:cubicBezTo>
                    <a:cubicBezTo>
                      <a:pt x="0" y="1365"/>
                      <a:pt x="17" y="1383"/>
                      <a:pt x="39" y="1383"/>
                    </a:cubicBezTo>
                    <a:cubicBezTo>
                      <a:pt x="1343" y="1383"/>
                      <a:pt x="1343" y="1383"/>
                      <a:pt x="1343" y="1383"/>
                    </a:cubicBezTo>
                    <a:cubicBezTo>
                      <a:pt x="1364" y="1383"/>
                      <a:pt x="1382" y="1365"/>
                      <a:pt x="1382" y="1343"/>
                    </a:cubicBezTo>
                    <a:lnTo>
                      <a:pt x="1376" y="1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6" name="Rectangle 48"/>
              <p:cNvSpPr>
                <a:spLocks noChangeArrowheads="1"/>
              </p:cNvSpPr>
              <p:nvPr/>
            </p:nvSpPr>
            <p:spPr bwMode="auto">
              <a:xfrm>
                <a:off x="1770" y="-164"/>
                <a:ext cx="101"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S</a:t>
                </a:r>
                <a:endParaRPr lang="en-US" altLang="en-US">
                  <a:solidFill>
                    <a:srgbClr val="00B0F0"/>
                  </a:solidFill>
                </a:endParaRPr>
              </a:p>
            </p:txBody>
          </p:sp>
          <p:sp>
            <p:nvSpPr>
              <p:cNvPr id="57" name="Rectangle 49"/>
              <p:cNvSpPr>
                <a:spLocks noChangeArrowheads="1"/>
              </p:cNvSpPr>
              <p:nvPr/>
            </p:nvSpPr>
            <p:spPr bwMode="auto">
              <a:xfrm>
                <a:off x="1868" y="-164"/>
                <a:ext cx="105"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T</a:t>
                </a:r>
                <a:endParaRPr lang="en-US" altLang="en-US">
                  <a:solidFill>
                    <a:srgbClr val="00B0F0"/>
                  </a:solidFill>
                </a:endParaRPr>
              </a:p>
            </p:txBody>
          </p:sp>
          <p:sp>
            <p:nvSpPr>
              <p:cNvPr id="58" name="Rectangle 50"/>
              <p:cNvSpPr>
                <a:spLocks noChangeArrowheads="1"/>
              </p:cNvSpPr>
              <p:nvPr/>
            </p:nvSpPr>
            <p:spPr bwMode="auto">
              <a:xfrm>
                <a:off x="1959" y="-164"/>
                <a:ext cx="257"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OR</a:t>
                </a:r>
                <a:endParaRPr lang="en-US" altLang="en-US">
                  <a:solidFill>
                    <a:srgbClr val="00B0F0"/>
                  </a:solidFill>
                </a:endParaRPr>
              </a:p>
            </p:txBody>
          </p:sp>
          <p:sp>
            <p:nvSpPr>
              <p:cNvPr id="59" name="Rectangle 51"/>
              <p:cNvSpPr>
                <a:spLocks noChangeArrowheads="1"/>
              </p:cNvSpPr>
              <p:nvPr/>
            </p:nvSpPr>
            <p:spPr bwMode="auto">
              <a:xfrm>
                <a:off x="2206" y="-164"/>
                <a:ext cx="12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A</a:t>
                </a:r>
                <a:endParaRPr lang="en-US" altLang="en-US">
                  <a:solidFill>
                    <a:srgbClr val="00B0F0"/>
                  </a:solidFill>
                </a:endParaRPr>
              </a:p>
            </p:txBody>
          </p:sp>
          <p:sp>
            <p:nvSpPr>
              <p:cNvPr id="60" name="Rectangle 52"/>
              <p:cNvSpPr>
                <a:spLocks noChangeArrowheads="1"/>
              </p:cNvSpPr>
              <p:nvPr/>
            </p:nvSpPr>
            <p:spPr bwMode="auto">
              <a:xfrm>
                <a:off x="2324" y="-164"/>
                <a:ext cx="225"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GE</a:t>
                </a:r>
                <a:endParaRPr lang="en-US" altLang="en-US">
                  <a:solidFill>
                    <a:srgbClr val="00B0F0"/>
                  </a:solidFill>
                </a:endParaRPr>
              </a:p>
            </p:txBody>
          </p:sp>
          <p:sp>
            <p:nvSpPr>
              <p:cNvPr id="61" name="Freeform 53"/>
              <p:cNvSpPr>
                <a:spLocks/>
              </p:cNvSpPr>
              <p:nvPr/>
            </p:nvSpPr>
            <p:spPr bwMode="auto">
              <a:xfrm>
                <a:off x="1593" y="-1273"/>
                <a:ext cx="1126" cy="789"/>
              </a:xfrm>
              <a:custGeom>
                <a:avLst/>
                <a:gdLst>
                  <a:gd name="T0" fmla="*/ 0 w 600"/>
                  <a:gd name="T1" fmla="*/ 397 h 420"/>
                  <a:gd name="T2" fmla="*/ 22 w 600"/>
                  <a:gd name="T3" fmla="*/ 420 h 420"/>
                  <a:gd name="T4" fmla="*/ 577 w 600"/>
                  <a:gd name="T5" fmla="*/ 420 h 420"/>
                  <a:gd name="T6" fmla="*/ 600 w 600"/>
                  <a:gd name="T7" fmla="*/ 397 h 420"/>
                  <a:gd name="T8" fmla="*/ 600 w 600"/>
                  <a:gd name="T9" fmla="*/ 0 h 420"/>
                  <a:gd name="T10" fmla="*/ 0 w 600"/>
                  <a:gd name="T11" fmla="*/ 0 h 420"/>
                  <a:gd name="T12" fmla="*/ 0 w 600"/>
                  <a:gd name="T13" fmla="*/ 397 h 420"/>
                </a:gdLst>
                <a:ahLst/>
                <a:cxnLst>
                  <a:cxn ang="0">
                    <a:pos x="T0" y="T1"/>
                  </a:cxn>
                  <a:cxn ang="0">
                    <a:pos x="T2" y="T3"/>
                  </a:cxn>
                  <a:cxn ang="0">
                    <a:pos x="T4" y="T5"/>
                  </a:cxn>
                  <a:cxn ang="0">
                    <a:pos x="T6" y="T7"/>
                  </a:cxn>
                  <a:cxn ang="0">
                    <a:pos x="T8" y="T9"/>
                  </a:cxn>
                  <a:cxn ang="0">
                    <a:pos x="T10" y="T11"/>
                  </a:cxn>
                  <a:cxn ang="0">
                    <a:pos x="T12" y="T13"/>
                  </a:cxn>
                </a:cxnLst>
                <a:rect l="0" t="0" r="r" b="b"/>
                <a:pathLst>
                  <a:path w="600" h="420">
                    <a:moveTo>
                      <a:pt x="0" y="397"/>
                    </a:moveTo>
                    <a:cubicBezTo>
                      <a:pt x="0" y="410"/>
                      <a:pt x="10" y="420"/>
                      <a:pt x="22" y="420"/>
                    </a:cubicBezTo>
                    <a:cubicBezTo>
                      <a:pt x="577" y="420"/>
                      <a:pt x="577" y="420"/>
                      <a:pt x="577" y="420"/>
                    </a:cubicBezTo>
                    <a:cubicBezTo>
                      <a:pt x="590" y="420"/>
                      <a:pt x="600" y="410"/>
                      <a:pt x="600" y="397"/>
                    </a:cubicBezTo>
                    <a:cubicBezTo>
                      <a:pt x="600" y="0"/>
                      <a:pt x="600" y="0"/>
                      <a:pt x="600" y="0"/>
                    </a:cubicBezTo>
                    <a:cubicBezTo>
                      <a:pt x="0" y="0"/>
                      <a:pt x="0" y="0"/>
                      <a:pt x="0" y="0"/>
                    </a:cubicBezTo>
                    <a:cubicBezTo>
                      <a:pt x="0" y="397"/>
                      <a:pt x="0" y="397"/>
                      <a:pt x="0" y="397"/>
                    </a:cubicBezTo>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2" name="Freeform 54"/>
              <p:cNvSpPr>
                <a:spLocks/>
              </p:cNvSpPr>
              <p:nvPr/>
            </p:nvSpPr>
            <p:spPr bwMode="auto">
              <a:xfrm>
                <a:off x="1593" y="-1444"/>
                <a:ext cx="1126" cy="171"/>
              </a:xfrm>
              <a:custGeom>
                <a:avLst/>
                <a:gdLst>
                  <a:gd name="T0" fmla="*/ 578 w 600"/>
                  <a:gd name="T1" fmla="*/ 0 h 91"/>
                  <a:gd name="T2" fmla="*/ 22 w 600"/>
                  <a:gd name="T3" fmla="*/ 0 h 91"/>
                  <a:gd name="T4" fmla="*/ 0 w 600"/>
                  <a:gd name="T5" fmla="*/ 22 h 91"/>
                  <a:gd name="T6" fmla="*/ 0 w 600"/>
                  <a:gd name="T7" fmla="*/ 91 h 91"/>
                  <a:gd name="T8" fmla="*/ 600 w 600"/>
                  <a:gd name="T9" fmla="*/ 91 h 91"/>
                  <a:gd name="T10" fmla="*/ 600 w 600"/>
                  <a:gd name="T11" fmla="*/ 22 h 91"/>
                  <a:gd name="T12" fmla="*/ 578 w 600"/>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600" h="91">
                    <a:moveTo>
                      <a:pt x="578" y="0"/>
                    </a:moveTo>
                    <a:cubicBezTo>
                      <a:pt x="22" y="0"/>
                      <a:pt x="22" y="0"/>
                      <a:pt x="22" y="0"/>
                    </a:cubicBezTo>
                    <a:cubicBezTo>
                      <a:pt x="10" y="0"/>
                      <a:pt x="0" y="10"/>
                      <a:pt x="0" y="22"/>
                    </a:cubicBezTo>
                    <a:cubicBezTo>
                      <a:pt x="0" y="91"/>
                      <a:pt x="0" y="91"/>
                      <a:pt x="0" y="91"/>
                    </a:cubicBezTo>
                    <a:cubicBezTo>
                      <a:pt x="600" y="91"/>
                      <a:pt x="600" y="91"/>
                      <a:pt x="600" y="91"/>
                    </a:cubicBezTo>
                    <a:cubicBezTo>
                      <a:pt x="600" y="22"/>
                      <a:pt x="600" y="22"/>
                      <a:pt x="600" y="22"/>
                    </a:cubicBezTo>
                    <a:cubicBezTo>
                      <a:pt x="600" y="10"/>
                      <a:pt x="590" y="0"/>
                      <a:pt x="578" y="0"/>
                    </a:cubicBezTo>
                  </a:path>
                </a:pathLst>
              </a:custGeom>
              <a:solidFill>
                <a:srgbClr val="8D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3" name="Rectangle 55"/>
              <p:cNvSpPr>
                <a:spLocks noChangeArrowheads="1"/>
              </p:cNvSpPr>
              <p:nvPr/>
            </p:nvSpPr>
            <p:spPr bwMode="auto">
              <a:xfrm>
                <a:off x="1927" y="-1027"/>
                <a:ext cx="208"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4" name="Rectangle 56"/>
              <p:cNvSpPr>
                <a:spLocks noChangeArrowheads="1"/>
              </p:cNvSpPr>
              <p:nvPr/>
            </p:nvSpPr>
            <p:spPr bwMode="auto">
              <a:xfrm>
                <a:off x="1927" y="-1027"/>
                <a:ext cx="208"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5" name="Rectangle 57"/>
              <p:cNvSpPr>
                <a:spLocks noChangeArrowheads="1"/>
              </p:cNvSpPr>
              <p:nvPr/>
            </p:nvSpPr>
            <p:spPr bwMode="auto">
              <a:xfrm>
                <a:off x="1927" y="-1194"/>
                <a:ext cx="208"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6" name="Rectangle 58"/>
              <p:cNvSpPr>
                <a:spLocks noChangeArrowheads="1"/>
              </p:cNvSpPr>
              <p:nvPr/>
            </p:nvSpPr>
            <p:spPr bwMode="auto">
              <a:xfrm>
                <a:off x="1927" y="-1194"/>
                <a:ext cx="208"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7" name="Rectangle 59"/>
              <p:cNvSpPr>
                <a:spLocks noChangeArrowheads="1"/>
              </p:cNvSpPr>
              <p:nvPr/>
            </p:nvSpPr>
            <p:spPr bwMode="auto">
              <a:xfrm>
                <a:off x="1927" y="-860"/>
                <a:ext cx="208"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8" name="Rectangle 60"/>
              <p:cNvSpPr>
                <a:spLocks noChangeArrowheads="1"/>
              </p:cNvSpPr>
              <p:nvPr/>
            </p:nvSpPr>
            <p:spPr bwMode="auto">
              <a:xfrm>
                <a:off x="1927" y="-860"/>
                <a:ext cx="20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9" name="Rectangle 61"/>
              <p:cNvSpPr>
                <a:spLocks noChangeArrowheads="1"/>
              </p:cNvSpPr>
              <p:nvPr/>
            </p:nvSpPr>
            <p:spPr bwMode="auto">
              <a:xfrm>
                <a:off x="2177" y="-860"/>
                <a:ext cx="208"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0" name="Rectangle 62"/>
              <p:cNvSpPr>
                <a:spLocks noChangeArrowheads="1"/>
              </p:cNvSpPr>
              <p:nvPr/>
            </p:nvSpPr>
            <p:spPr bwMode="auto">
              <a:xfrm>
                <a:off x="2177" y="-1027"/>
                <a:ext cx="208"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1" name="Rectangle 63"/>
              <p:cNvSpPr>
                <a:spLocks noChangeArrowheads="1"/>
              </p:cNvSpPr>
              <p:nvPr/>
            </p:nvSpPr>
            <p:spPr bwMode="auto">
              <a:xfrm>
                <a:off x="2177" y="-1027"/>
                <a:ext cx="208"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2" name="Rectangle 64"/>
              <p:cNvSpPr>
                <a:spLocks noChangeArrowheads="1"/>
              </p:cNvSpPr>
              <p:nvPr/>
            </p:nvSpPr>
            <p:spPr bwMode="auto">
              <a:xfrm>
                <a:off x="2177" y="-1194"/>
                <a:ext cx="208"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3" name="Rectangle 65"/>
              <p:cNvSpPr>
                <a:spLocks noChangeArrowheads="1"/>
              </p:cNvSpPr>
              <p:nvPr/>
            </p:nvSpPr>
            <p:spPr bwMode="auto">
              <a:xfrm>
                <a:off x="2177" y="-1194"/>
                <a:ext cx="208"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4" name="Rectangle 66"/>
              <p:cNvSpPr>
                <a:spLocks noChangeArrowheads="1"/>
              </p:cNvSpPr>
              <p:nvPr/>
            </p:nvSpPr>
            <p:spPr bwMode="auto">
              <a:xfrm>
                <a:off x="1676" y="-1194"/>
                <a:ext cx="210"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5" name="Rectangle 67"/>
              <p:cNvSpPr>
                <a:spLocks noChangeArrowheads="1"/>
              </p:cNvSpPr>
              <p:nvPr/>
            </p:nvSpPr>
            <p:spPr bwMode="auto">
              <a:xfrm>
                <a:off x="1676" y="-1194"/>
                <a:ext cx="21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6" name="Rectangle 68"/>
              <p:cNvSpPr>
                <a:spLocks noChangeArrowheads="1"/>
              </p:cNvSpPr>
              <p:nvPr/>
            </p:nvSpPr>
            <p:spPr bwMode="auto">
              <a:xfrm>
                <a:off x="1676" y="-1027"/>
                <a:ext cx="210"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7" name="Rectangle 69"/>
              <p:cNvSpPr>
                <a:spLocks noChangeArrowheads="1"/>
              </p:cNvSpPr>
              <p:nvPr/>
            </p:nvSpPr>
            <p:spPr bwMode="auto">
              <a:xfrm>
                <a:off x="1676" y="-1027"/>
                <a:ext cx="21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8" name="Rectangle 70"/>
              <p:cNvSpPr>
                <a:spLocks noChangeArrowheads="1"/>
              </p:cNvSpPr>
              <p:nvPr/>
            </p:nvSpPr>
            <p:spPr bwMode="auto">
              <a:xfrm>
                <a:off x="1676" y="-860"/>
                <a:ext cx="210"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9" name="Rectangle 71"/>
              <p:cNvSpPr>
                <a:spLocks noChangeArrowheads="1"/>
              </p:cNvSpPr>
              <p:nvPr/>
            </p:nvSpPr>
            <p:spPr bwMode="auto">
              <a:xfrm>
                <a:off x="1676" y="-860"/>
                <a:ext cx="210"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0" name="Rectangle 72"/>
              <p:cNvSpPr>
                <a:spLocks noChangeArrowheads="1"/>
              </p:cNvSpPr>
              <p:nvPr/>
            </p:nvSpPr>
            <p:spPr bwMode="auto">
              <a:xfrm>
                <a:off x="1676" y="-693"/>
                <a:ext cx="210"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1" name="Rectangle 73"/>
              <p:cNvSpPr>
                <a:spLocks noChangeArrowheads="1"/>
              </p:cNvSpPr>
              <p:nvPr/>
            </p:nvSpPr>
            <p:spPr bwMode="auto">
              <a:xfrm>
                <a:off x="1676" y="-693"/>
                <a:ext cx="210"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2" name="Rectangle 74"/>
              <p:cNvSpPr>
                <a:spLocks noChangeArrowheads="1"/>
              </p:cNvSpPr>
              <p:nvPr/>
            </p:nvSpPr>
            <p:spPr bwMode="auto">
              <a:xfrm>
                <a:off x="1927" y="-693"/>
                <a:ext cx="208"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3" name="Rectangle 75"/>
              <p:cNvSpPr>
                <a:spLocks noChangeArrowheads="1"/>
              </p:cNvSpPr>
              <p:nvPr/>
            </p:nvSpPr>
            <p:spPr bwMode="auto">
              <a:xfrm>
                <a:off x="2177" y="-693"/>
                <a:ext cx="208"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4" name="Rectangle 76"/>
              <p:cNvSpPr>
                <a:spLocks noChangeArrowheads="1"/>
              </p:cNvSpPr>
              <p:nvPr/>
            </p:nvSpPr>
            <p:spPr bwMode="auto">
              <a:xfrm>
                <a:off x="2426" y="-860"/>
                <a:ext cx="209"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5" name="Rectangle 77"/>
              <p:cNvSpPr>
                <a:spLocks noChangeArrowheads="1"/>
              </p:cNvSpPr>
              <p:nvPr/>
            </p:nvSpPr>
            <p:spPr bwMode="auto">
              <a:xfrm>
                <a:off x="2426" y="-1027"/>
                <a:ext cx="209"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6" name="Rectangle 78"/>
              <p:cNvSpPr>
                <a:spLocks noChangeArrowheads="1"/>
              </p:cNvSpPr>
              <p:nvPr/>
            </p:nvSpPr>
            <p:spPr bwMode="auto">
              <a:xfrm>
                <a:off x="2426" y="-1194"/>
                <a:ext cx="209"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7" name="Rectangle 79"/>
              <p:cNvSpPr>
                <a:spLocks noChangeArrowheads="1"/>
              </p:cNvSpPr>
              <p:nvPr/>
            </p:nvSpPr>
            <p:spPr bwMode="auto">
              <a:xfrm>
                <a:off x="2426" y="-693"/>
                <a:ext cx="209" cy="124"/>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8" name="Freeform 80"/>
              <p:cNvSpPr>
                <a:spLocks noEditPoints="1"/>
              </p:cNvSpPr>
              <p:nvPr/>
            </p:nvSpPr>
            <p:spPr bwMode="auto">
              <a:xfrm>
                <a:off x="1629" y="-1444"/>
                <a:ext cx="946" cy="960"/>
              </a:xfrm>
              <a:custGeom>
                <a:avLst/>
                <a:gdLst>
                  <a:gd name="T0" fmla="*/ 1 w 504"/>
                  <a:gd name="T1" fmla="*/ 511 h 511"/>
                  <a:gd name="T2" fmla="*/ 5 w 504"/>
                  <a:gd name="T3" fmla="*/ 511 h 511"/>
                  <a:gd name="T4" fmla="*/ 31 w 504"/>
                  <a:gd name="T5" fmla="*/ 511 h 511"/>
                  <a:gd name="T6" fmla="*/ 32 w 504"/>
                  <a:gd name="T7" fmla="*/ 511 h 511"/>
                  <a:gd name="T8" fmla="*/ 3 w 504"/>
                  <a:gd name="T9" fmla="*/ 511 h 511"/>
                  <a:gd name="T10" fmla="*/ 1 w 504"/>
                  <a:gd name="T11" fmla="*/ 511 h 511"/>
                  <a:gd name="T12" fmla="*/ 504 w 504"/>
                  <a:gd name="T13" fmla="*/ 0 h 511"/>
                  <a:gd name="T14" fmla="*/ 5 w 504"/>
                  <a:gd name="T15" fmla="*/ 0 h 511"/>
                  <a:gd name="T16" fmla="*/ 0 w 504"/>
                  <a:gd name="T17" fmla="*/ 0 h 511"/>
                  <a:gd name="T18" fmla="*/ 3 w 504"/>
                  <a:gd name="T19" fmla="*/ 0 h 511"/>
                  <a:gd name="T20" fmla="*/ 504 w 504"/>
                  <a:gd name="T21" fmla="*/ 0 h 511"/>
                  <a:gd name="T22" fmla="*/ 504 w 504"/>
                  <a:gd name="T23" fmla="*/ 0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4" h="511">
                    <a:moveTo>
                      <a:pt x="1" y="511"/>
                    </a:moveTo>
                    <a:cubicBezTo>
                      <a:pt x="3" y="511"/>
                      <a:pt x="4" y="511"/>
                      <a:pt x="5" y="511"/>
                    </a:cubicBezTo>
                    <a:cubicBezTo>
                      <a:pt x="31" y="511"/>
                      <a:pt x="31" y="511"/>
                      <a:pt x="31" y="511"/>
                    </a:cubicBezTo>
                    <a:cubicBezTo>
                      <a:pt x="32" y="511"/>
                      <a:pt x="32" y="511"/>
                      <a:pt x="32" y="511"/>
                    </a:cubicBezTo>
                    <a:cubicBezTo>
                      <a:pt x="3" y="511"/>
                      <a:pt x="3" y="511"/>
                      <a:pt x="3" y="511"/>
                    </a:cubicBezTo>
                    <a:cubicBezTo>
                      <a:pt x="3" y="511"/>
                      <a:pt x="2" y="511"/>
                      <a:pt x="1" y="511"/>
                    </a:cubicBezTo>
                    <a:moveTo>
                      <a:pt x="504" y="0"/>
                    </a:moveTo>
                    <a:cubicBezTo>
                      <a:pt x="5" y="0"/>
                      <a:pt x="5" y="0"/>
                      <a:pt x="5" y="0"/>
                    </a:cubicBezTo>
                    <a:cubicBezTo>
                      <a:pt x="3" y="0"/>
                      <a:pt x="2" y="0"/>
                      <a:pt x="0" y="0"/>
                    </a:cubicBezTo>
                    <a:cubicBezTo>
                      <a:pt x="1" y="0"/>
                      <a:pt x="2" y="0"/>
                      <a:pt x="3" y="0"/>
                    </a:cubicBezTo>
                    <a:cubicBezTo>
                      <a:pt x="504" y="0"/>
                      <a:pt x="504" y="0"/>
                      <a:pt x="504" y="0"/>
                    </a:cubicBezTo>
                    <a:cubicBezTo>
                      <a:pt x="504" y="0"/>
                      <a:pt x="504" y="0"/>
                      <a:pt x="504" y="0"/>
                    </a:cubicBezTo>
                  </a:path>
                </a:pathLst>
              </a:custGeom>
              <a:solidFill>
                <a:srgbClr val="1C42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9" name="Freeform 81"/>
              <p:cNvSpPr>
                <a:spLocks noEditPoints="1"/>
              </p:cNvSpPr>
              <p:nvPr/>
            </p:nvSpPr>
            <p:spPr bwMode="auto">
              <a:xfrm>
                <a:off x="1593" y="-1273"/>
                <a:ext cx="824" cy="789"/>
              </a:xfrm>
              <a:custGeom>
                <a:avLst/>
                <a:gdLst>
                  <a:gd name="T0" fmla="*/ 44 w 439"/>
                  <a:gd name="T1" fmla="*/ 286 h 420"/>
                  <a:gd name="T2" fmla="*/ 44 w 439"/>
                  <a:gd name="T3" fmla="*/ 220 h 420"/>
                  <a:gd name="T4" fmla="*/ 156 w 439"/>
                  <a:gd name="T5" fmla="*/ 220 h 420"/>
                  <a:gd name="T6" fmla="*/ 156 w 439"/>
                  <a:gd name="T7" fmla="*/ 286 h 420"/>
                  <a:gd name="T8" fmla="*/ 44 w 439"/>
                  <a:gd name="T9" fmla="*/ 286 h 420"/>
                  <a:gd name="T10" fmla="*/ 44 w 439"/>
                  <a:gd name="T11" fmla="*/ 198 h 420"/>
                  <a:gd name="T12" fmla="*/ 44 w 439"/>
                  <a:gd name="T13" fmla="*/ 131 h 420"/>
                  <a:gd name="T14" fmla="*/ 156 w 439"/>
                  <a:gd name="T15" fmla="*/ 131 h 420"/>
                  <a:gd name="T16" fmla="*/ 156 w 439"/>
                  <a:gd name="T17" fmla="*/ 198 h 420"/>
                  <a:gd name="T18" fmla="*/ 44 w 439"/>
                  <a:gd name="T19" fmla="*/ 198 h 420"/>
                  <a:gd name="T20" fmla="*/ 44 w 439"/>
                  <a:gd name="T21" fmla="*/ 109 h 420"/>
                  <a:gd name="T22" fmla="*/ 44 w 439"/>
                  <a:gd name="T23" fmla="*/ 42 h 420"/>
                  <a:gd name="T24" fmla="*/ 156 w 439"/>
                  <a:gd name="T25" fmla="*/ 42 h 420"/>
                  <a:gd name="T26" fmla="*/ 156 w 439"/>
                  <a:gd name="T27" fmla="*/ 109 h 420"/>
                  <a:gd name="T28" fmla="*/ 44 w 439"/>
                  <a:gd name="T29" fmla="*/ 109 h 420"/>
                  <a:gd name="T30" fmla="*/ 178 w 439"/>
                  <a:gd name="T31" fmla="*/ 109 h 420"/>
                  <a:gd name="T32" fmla="*/ 178 w 439"/>
                  <a:gd name="T33" fmla="*/ 42 h 420"/>
                  <a:gd name="T34" fmla="*/ 289 w 439"/>
                  <a:gd name="T35" fmla="*/ 42 h 420"/>
                  <a:gd name="T36" fmla="*/ 289 w 439"/>
                  <a:gd name="T37" fmla="*/ 109 h 420"/>
                  <a:gd name="T38" fmla="*/ 178 w 439"/>
                  <a:gd name="T39" fmla="*/ 109 h 420"/>
                  <a:gd name="T40" fmla="*/ 439 w 439"/>
                  <a:gd name="T41" fmla="*/ 0 h 420"/>
                  <a:gd name="T42" fmla="*/ 0 w 439"/>
                  <a:gd name="T43" fmla="*/ 0 h 420"/>
                  <a:gd name="T44" fmla="*/ 0 w 439"/>
                  <a:gd name="T45" fmla="*/ 20 h 420"/>
                  <a:gd name="T46" fmla="*/ 0 w 439"/>
                  <a:gd name="T47" fmla="*/ 60 h 420"/>
                  <a:gd name="T48" fmla="*/ 0 w 439"/>
                  <a:gd name="T49" fmla="*/ 396 h 420"/>
                  <a:gd name="T50" fmla="*/ 20 w 439"/>
                  <a:gd name="T51" fmla="*/ 420 h 420"/>
                  <a:gd name="T52" fmla="*/ 22 w 439"/>
                  <a:gd name="T53" fmla="*/ 420 h 420"/>
                  <a:gd name="T54" fmla="*/ 51 w 439"/>
                  <a:gd name="T55" fmla="*/ 420 h 420"/>
                  <a:gd name="T56" fmla="*/ 92 w 439"/>
                  <a:gd name="T57" fmla="*/ 375 h 420"/>
                  <a:gd name="T58" fmla="*/ 44 w 439"/>
                  <a:gd name="T59" fmla="*/ 375 h 420"/>
                  <a:gd name="T60" fmla="*/ 44 w 439"/>
                  <a:gd name="T61" fmla="*/ 309 h 420"/>
                  <a:gd name="T62" fmla="*/ 153 w 439"/>
                  <a:gd name="T63" fmla="*/ 309 h 420"/>
                  <a:gd name="T64" fmla="*/ 178 w 439"/>
                  <a:gd name="T65" fmla="*/ 282 h 420"/>
                  <a:gd name="T66" fmla="*/ 178 w 439"/>
                  <a:gd name="T67" fmla="*/ 220 h 420"/>
                  <a:gd name="T68" fmla="*/ 235 w 439"/>
                  <a:gd name="T69" fmla="*/ 220 h 420"/>
                  <a:gd name="T70" fmla="*/ 256 w 439"/>
                  <a:gd name="T71" fmla="*/ 198 h 420"/>
                  <a:gd name="T72" fmla="*/ 178 w 439"/>
                  <a:gd name="T73" fmla="*/ 198 h 420"/>
                  <a:gd name="T74" fmla="*/ 178 w 439"/>
                  <a:gd name="T75" fmla="*/ 131 h 420"/>
                  <a:gd name="T76" fmla="*/ 289 w 439"/>
                  <a:gd name="T77" fmla="*/ 131 h 420"/>
                  <a:gd name="T78" fmla="*/ 289 w 439"/>
                  <a:gd name="T79" fmla="*/ 162 h 420"/>
                  <a:gd name="T80" fmla="*/ 311 w 439"/>
                  <a:gd name="T81" fmla="*/ 138 h 420"/>
                  <a:gd name="T82" fmla="*/ 311 w 439"/>
                  <a:gd name="T83" fmla="*/ 131 h 420"/>
                  <a:gd name="T84" fmla="*/ 318 w 439"/>
                  <a:gd name="T85" fmla="*/ 131 h 420"/>
                  <a:gd name="T86" fmla="*/ 338 w 439"/>
                  <a:gd name="T87" fmla="*/ 109 h 420"/>
                  <a:gd name="T88" fmla="*/ 311 w 439"/>
                  <a:gd name="T89" fmla="*/ 109 h 420"/>
                  <a:gd name="T90" fmla="*/ 311 w 439"/>
                  <a:gd name="T91" fmla="*/ 42 h 420"/>
                  <a:gd name="T92" fmla="*/ 400 w 439"/>
                  <a:gd name="T93" fmla="*/ 42 h 420"/>
                  <a:gd name="T94" fmla="*/ 439 w 439"/>
                  <a:gd name="T95"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9" h="420">
                    <a:moveTo>
                      <a:pt x="44" y="286"/>
                    </a:moveTo>
                    <a:cubicBezTo>
                      <a:pt x="44" y="220"/>
                      <a:pt x="44" y="220"/>
                      <a:pt x="44" y="220"/>
                    </a:cubicBezTo>
                    <a:cubicBezTo>
                      <a:pt x="156" y="220"/>
                      <a:pt x="156" y="220"/>
                      <a:pt x="156" y="220"/>
                    </a:cubicBezTo>
                    <a:cubicBezTo>
                      <a:pt x="156" y="286"/>
                      <a:pt x="156" y="286"/>
                      <a:pt x="156" y="286"/>
                    </a:cubicBezTo>
                    <a:cubicBezTo>
                      <a:pt x="44" y="286"/>
                      <a:pt x="44" y="286"/>
                      <a:pt x="44" y="286"/>
                    </a:cubicBezTo>
                    <a:moveTo>
                      <a:pt x="44" y="198"/>
                    </a:moveTo>
                    <a:cubicBezTo>
                      <a:pt x="44" y="131"/>
                      <a:pt x="44" y="131"/>
                      <a:pt x="44" y="131"/>
                    </a:cubicBezTo>
                    <a:cubicBezTo>
                      <a:pt x="156" y="131"/>
                      <a:pt x="156" y="131"/>
                      <a:pt x="156" y="131"/>
                    </a:cubicBezTo>
                    <a:cubicBezTo>
                      <a:pt x="156" y="198"/>
                      <a:pt x="156" y="198"/>
                      <a:pt x="156" y="198"/>
                    </a:cubicBezTo>
                    <a:cubicBezTo>
                      <a:pt x="44" y="198"/>
                      <a:pt x="44" y="198"/>
                      <a:pt x="44" y="198"/>
                    </a:cubicBezTo>
                    <a:moveTo>
                      <a:pt x="44" y="109"/>
                    </a:moveTo>
                    <a:cubicBezTo>
                      <a:pt x="44" y="42"/>
                      <a:pt x="44" y="42"/>
                      <a:pt x="44" y="42"/>
                    </a:cubicBezTo>
                    <a:cubicBezTo>
                      <a:pt x="156" y="42"/>
                      <a:pt x="156" y="42"/>
                      <a:pt x="156" y="42"/>
                    </a:cubicBezTo>
                    <a:cubicBezTo>
                      <a:pt x="156" y="109"/>
                      <a:pt x="156" y="109"/>
                      <a:pt x="156" y="109"/>
                    </a:cubicBezTo>
                    <a:cubicBezTo>
                      <a:pt x="44" y="109"/>
                      <a:pt x="44" y="109"/>
                      <a:pt x="44" y="109"/>
                    </a:cubicBezTo>
                    <a:moveTo>
                      <a:pt x="178" y="109"/>
                    </a:moveTo>
                    <a:cubicBezTo>
                      <a:pt x="178" y="42"/>
                      <a:pt x="178" y="42"/>
                      <a:pt x="178" y="42"/>
                    </a:cubicBezTo>
                    <a:cubicBezTo>
                      <a:pt x="289" y="42"/>
                      <a:pt x="289" y="42"/>
                      <a:pt x="289" y="42"/>
                    </a:cubicBezTo>
                    <a:cubicBezTo>
                      <a:pt x="289" y="109"/>
                      <a:pt x="289" y="109"/>
                      <a:pt x="289" y="109"/>
                    </a:cubicBezTo>
                    <a:cubicBezTo>
                      <a:pt x="178" y="109"/>
                      <a:pt x="178" y="109"/>
                      <a:pt x="178" y="109"/>
                    </a:cubicBezTo>
                    <a:moveTo>
                      <a:pt x="439" y="0"/>
                    </a:moveTo>
                    <a:cubicBezTo>
                      <a:pt x="0" y="0"/>
                      <a:pt x="0" y="0"/>
                      <a:pt x="0" y="0"/>
                    </a:cubicBezTo>
                    <a:cubicBezTo>
                      <a:pt x="0" y="20"/>
                      <a:pt x="0" y="20"/>
                      <a:pt x="0" y="20"/>
                    </a:cubicBezTo>
                    <a:cubicBezTo>
                      <a:pt x="0" y="60"/>
                      <a:pt x="0" y="60"/>
                      <a:pt x="0" y="60"/>
                    </a:cubicBezTo>
                    <a:cubicBezTo>
                      <a:pt x="0" y="396"/>
                      <a:pt x="0" y="396"/>
                      <a:pt x="0" y="396"/>
                    </a:cubicBezTo>
                    <a:cubicBezTo>
                      <a:pt x="0" y="408"/>
                      <a:pt x="9" y="418"/>
                      <a:pt x="20" y="420"/>
                    </a:cubicBezTo>
                    <a:cubicBezTo>
                      <a:pt x="21" y="420"/>
                      <a:pt x="22" y="420"/>
                      <a:pt x="22" y="420"/>
                    </a:cubicBezTo>
                    <a:cubicBezTo>
                      <a:pt x="51" y="420"/>
                      <a:pt x="51" y="420"/>
                      <a:pt x="51" y="420"/>
                    </a:cubicBezTo>
                    <a:cubicBezTo>
                      <a:pt x="92" y="375"/>
                      <a:pt x="92" y="375"/>
                      <a:pt x="92" y="375"/>
                    </a:cubicBezTo>
                    <a:cubicBezTo>
                      <a:pt x="44" y="375"/>
                      <a:pt x="44" y="375"/>
                      <a:pt x="44" y="375"/>
                    </a:cubicBezTo>
                    <a:cubicBezTo>
                      <a:pt x="44" y="309"/>
                      <a:pt x="44" y="309"/>
                      <a:pt x="44" y="309"/>
                    </a:cubicBezTo>
                    <a:cubicBezTo>
                      <a:pt x="153" y="309"/>
                      <a:pt x="153" y="309"/>
                      <a:pt x="153" y="309"/>
                    </a:cubicBezTo>
                    <a:cubicBezTo>
                      <a:pt x="178" y="282"/>
                      <a:pt x="178" y="282"/>
                      <a:pt x="178" y="282"/>
                    </a:cubicBezTo>
                    <a:cubicBezTo>
                      <a:pt x="178" y="220"/>
                      <a:pt x="178" y="220"/>
                      <a:pt x="178" y="220"/>
                    </a:cubicBezTo>
                    <a:cubicBezTo>
                      <a:pt x="235" y="220"/>
                      <a:pt x="235" y="220"/>
                      <a:pt x="235" y="220"/>
                    </a:cubicBezTo>
                    <a:cubicBezTo>
                      <a:pt x="256" y="198"/>
                      <a:pt x="256" y="198"/>
                      <a:pt x="256" y="198"/>
                    </a:cubicBezTo>
                    <a:cubicBezTo>
                      <a:pt x="178" y="198"/>
                      <a:pt x="178" y="198"/>
                      <a:pt x="178" y="198"/>
                    </a:cubicBezTo>
                    <a:cubicBezTo>
                      <a:pt x="178" y="131"/>
                      <a:pt x="178" y="131"/>
                      <a:pt x="178" y="131"/>
                    </a:cubicBezTo>
                    <a:cubicBezTo>
                      <a:pt x="289" y="131"/>
                      <a:pt x="289" y="131"/>
                      <a:pt x="289" y="131"/>
                    </a:cubicBezTo>
                    <a:cubicBezTo>
                      <a:pt x="289" y="162"/>
                      <a:pt x="289" y="162"/>
                      <a:pt x="289" y="162"/>
                    </a:cubicBezTo>
                    <a:cubicBezTo>
                      <a:pt x="311" y="138"/>
                      <a:pt x="311" y="138"/>
                      <a:pt x="311" y="138"/>
                    </a:cubicBezTo>
                    <a:cubicBezTo>
                      <a:pt x="311" y="131"/>
                      <a:pt x="311" y="131"/>
                      <a:pt x="311" y="131"/>
                    </a:cubicBezTo>
                    <a:cubicBezTo>
                      <a:pt x="318" y="131"/>
                      <a:pt x="318" y="131"/>
                      <a:pt x="318" y="131"/>
                    </a:cubicBezTo>
                    <a:cubicBezTo>
                      <a:pt x="338" y="109"/>
                      <a:pt x="338" y="109"/>
                      <a:pt x="338" y="109"/>
                    </a:cubicBezTo>
                    <a:cubicBezTo>
                      <a:pt x="311" y="109"/>
                      <a:pt x="311" y="109"/>
                      <a:pt x="311" y="109"/>
                    </a:cubicBezTo>
                    <a:cubicBezTo>
                      <a:pt x="311" y="42"/>
                      <a:pt x="311" y="42"/>
                      <a:pt x="311" y="42"/>
                    </a:cubicBezTo>
                    <a:cubicBezTo>
                      <a:pt x="400" y="42"/>
                      <a:pt x="400" y="42"/>
                      <a:pt x="400" y="42"/>
                    </a:cubicBezTo>
                    <a:cubicBezTo>
                      <a:pt x="439" y="0"/>
                      <a:pt x="439" y="0"/>
                      <a:pt x="439" y="0"/>
                    </a:cubicBezTo>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0" name="Freeform 82"/>
              <p:cNvSpPr>
                <a:spLocks/>
              </p:cNvSpPr>
              <p:nvPr/>
            </p:nvSpPr>
            <p:spPr bwMode="auto">
              <a:xfrm>
                <a:off x="1593" y="-1444"/>
                <a:ext cx="982" cy="171"/>
              </a:xfrm>
              <a:custGeom>
                <a:avLst/>
                <a:gdLst>
                  <a:gd name="T0" fmla="*/ 523 w 523"/>
                  <a:gd name="T1" fmla="*/ 0 h 91"/>
                  <a:gd name="T2" fmla="*/ 22 w 523"/>
                  <a:gd name="T3" fmla="*/ 0 h 91"/>
                  <a:gd name="T4" fmla="*/ 19 w 523"/>
                  <a:gd name="T5" fmla="*/ 0 h 91"/>
                  <a:gd name="T6" fmla="*/ 0 w 523"/>
                  <a:gd name="T7" fmla="*/ 24 h 91"/>
                  <a:gd name="T8" fmla="*/ 0 w 523"/>
                  <a:gd name="T9" fmla="*/ 91 h 91"/>
                  <a:gd name="T10" fmla="*/ 439 w 523"/>
                  <a:gd name="T11" fmla="*/ 91 h 91"/>
                  <a:gd name="T12" fmla="*/ 523 w 52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23" h="91">
                    <a:moveTo>
                      <a:pt x="523" y="0"/>
                    </a:moveTo>
                    <a:cubicBezTo>
                      <a:pt x="22" y="0"/>
                      <a:pt x="22" y="0"/>
                      <a:pt x="22" y="0"/>
                    </a:cubicBezTo>
                    <a:cubicBezTo>
                      <a:pt x="21" y="0"/>
                      <a:pt x="20" y="0"/>
                      <a:pt x="19" y="0"/>
                    </a:cubicBezTo>
                    <a:cubicBezTo>
                      <a:pt x="8" y="2"/>
                      <a:pt x="0" y="12"/>
                      <a:pt x="0" y="24"/>
                    </a:cubicBezTo>
                    <a:cubicBezTo>
                      <a:pt x="0" y="91"/>
                      <a:pt x="0" y="91"/>
                      <a:pt x="0" y="91"/>
                    </a:cubicBezTo>
                    <a:cubicBezTo>
                      <a:pt x="439" y="91"/>
                      <a:pt x="439" y="91"/>
                      <a:pt x="439" y="91"/>
                    </a:cubicBezTo>
                    <a:cubicBezTo>
                      <a:pt x="523" y="0"/>
                      <a:pt x="523" y="0"/>
                      <a:pt x="523" y="0"/>
                    </a:cubicBezTo>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1" name="Freeform 83"/>
              <p:cNvSpPr>
                <a:spLocks/>
              </p:cNvSpPr>
              <p:nvPr/>
            </p:nvSpPr>
            <p:spPr bwMode="auto">
              <a:xfrm>
                <a:off x="1927" y="-1027"/>
                <a:ext cx="208" cy="126"/>
              </a:xfrm>
              <a:custGeom>
                <a:avLst/>
                <a:gdLst>
                  <a:gd name="T0" fmla="*/ 208 w 208"/>
                  <a:gd name="T1" fmla="*/ 0 h 126"/>
                  <a:gd name="T2" fmla="*/ 0 w 208"/>
                  <a:gd name="T3" fmla="*/ 0 h 126"/>
                  <a:gd name="T4" fmla="*/ 0 w 208"/>
                  <a:gd name="T5" fmla="*/ 126 h 126"/>
                  <a:gd name="T6" fmla="*/ 146 w 208"/>
                  <a:gd name="T7" fmla="*/ 126 h 126"/>
                  <a:gd name="T8" fmla="*/ 208 w 208"/>
                  <a:gd name="T9" fmla="*/ 58 h 126"/>
                  <a:gd name="T10" fmla="*/ 208 w 208"/>
                  <a:gd name="T11" fmla="*/ 0 h 126"/>
                </a:gdLst>
                <a:ahLst/>
                <a:cxnLst>
                  <a:cxn ang="0">
                    <a:pos x="T0" y="T1"/>
                  </a:cxn>
                  <a:cxn ang="0">
                    <a:pos x="T2" y="T3"/>
                  </a:cxn>
                  <a:cxn ang="0">
                    <a:pos x="T4" y="T5"/>
                  </a:cxn>
                  <a:cxn ang="0">
                    <a:pos x="T6" y="T7"/>
                  </a:cxn>
                  <a:cxn ang="0">
                    <a:pos x="T8" y="T9"/>
                  </a:cxn>
                  <a:cxn ang="0">
                    <a:pos x="T10" y="T11"/>
                  </a:cxn>
                </a:cxnLst>
                <a:rect l="0" t="0" r="r" b="b"/>
                <a:pathLst>
                  <a:path w="208" h="126">
                    <a:moveTo>
                      <a:pt x="208" y="0"/>
                    </a:moveTo>
                    <a:lnTo>
                      <a:pt x="0" y="0"/>
                    </a:lnTo>
                    <a:lnTo>
                      <a:pt x="0" y="126"/>
                    </a:lnTo>
                    <a:lnTo>
                      <a:pt x="146" y="126"/>
                    </a:lnTo>
                    <a:lnTo>
                      <a:pt x="208" y="58"/>
                    </a:lnTo>
                    <a:lnTo>
                      <a:pt x="20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2" name="Freeform 84"/>
              <p:cNvSpPr>
                <a:spLocks/>
              </p:cNvSpPr>
              <p:nvPr/>
            </p:nvSpPr>
            <p:spPr bwMode="auto">
              <a:xfrm>
                <a:off x="1927" y="-1027"/>
                <a:ext cx="208" cy="126"/>
              </a:xfrm>
              <a:custGeom>
                <a:avLst/>
                <a:gdLst>
                  <a:gd name="T0" fmla="*/ 208 w 208"/>
                  <a:gd name="T1" fmla="*/ 0 h 126"/>
                  <a:gd name="T2" fmla="*/ 0 w 208"/>
                  <a:gd name="T3" fmla="*/ 0 h 126"/>
                  <a:gd name="T4" fmla="*/ 0 w 208"/>
                  <a:gd name="T5" fmla="*/ 126 h 126"/>
                  <a:gd name="T6" fmla="*/ 146 w 208"/>
                  <a:gd name="T7" fmla="*/ 126 h 126"/>
                  <a:gd name="T8" fmla="*/ 208 w 208"/>
                  <a:gd name="T9" fmla="*/ 58 h 126"/>
                  <a:gd name="T10" fmla="*/ 208 w 208"/>
                  <a:gd name="T11" fmla="*/ 0 h 126"/>
                </a:gdLst>
                <a:ahLst/>
                <a:cxnLst>
                  <a:cxn ang="0">
                    <a:pos x="T0" y="T1"/>
                  </a:cxn>
                  <a:cxn ang="0">
                    <a:pos x="T2" y="T3"/>
                  </a:cxn>
                  <a:cxn ang="0">
                    <a:pos x="T4" y="T5"/>
                  </a:cxn>
                  <a:cxn ang="0">
                    <a:pos x="T6" y="T7"/>
                  </a:cxn>
                  <a:cxn ang="0">
                    <a:pos x="T8" y="T9"/>
                  </a:cxn>
                  <a:cxn ang="0">
                    <a:pos x="T10" y="T11"/>
                  </a:cxn>
                </a:cxnLst>
                <a:rect l="0" t="0" r="r" b="b"/>
                <a:pathLst>
                  <a:path w="208" h="126">
                    <a:moveTo>
                      <a:pt x="208" y="0"/>
                    </a:moveTo>
                    <a:lnTo>
                      <a:pt x="0" y="0"/>
                    </a:lnTo>
                    <a:lnTo>
                      <a:pt x="0" y="126"/>
                    </a:lnTo>
                    <a:lnTo>
                      <a:pt x="146" y="126"/>
                    </a:lnTo>
                    <a:lnTo>
                      <a:pt x="208" y="58"/>
                    </a:lnTo>
                    <a:lnTo>
                      <a:pt x="2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3" name="Rectangle 85"/>
              <p:cNvSpPr>
                <a:spLocks noChangeArrowheads="1"/>
              </p:cNvSpPr>
              <p:nvPr/>
            </p:nvSpPr>
            <p:spPr bwMode="auto">
              <a:xfrm>
                <a:off x="1927" y="-1194"/>
                <a:ext cx="208"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4" name="Rectangle 86"/>
              <p:cNvSpPr>
                <a:spLocks noChangeArrowheads="1"/>
              </p:cNvSpPr>
              <p:nvPr/>
            </p:nvSpPr>
            <p:spPr bwMode="auto">
              <a:xfrm>
                <a:off x="1927" y="-1194"/>
                <a:ext cx="208"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5" name="Freeform 87"/>
              <p:cNvSpPr>
                <a:spLocks/>
              </p:cNvSpPr>
              <p:nvPr/>
            </p:nvSpPr>
            <p:spPr bwMode="auto">
              <a:xfrm>
                <a:off x="1927" y="-860"/>
                <a:ext cx="107" cy="117"/>
              </a:xfrm>
              <a:custGeom>
                <a:avLst/>
                <a:gdLst>
                  <a:gd name="T0" fmla="*/ 107 w 107"/>
                  <a:gd name="T1" fmla="*/ 0 h 117"/>
                  <a:gd name="T2" fmla="*/ 0 w 107"/>
                  <a:gd name="T3" fmla="*/ 0 h 117"/>
                  <a:gd name="T4" fmla="*/ 0 w 107"/>
                  <a:gd name="T5" fmla="*/ 117 h 117"/>
                  <a:gd name="T6" fmla="*/ 107 w 107"/>
                  <a:gd name="T7" fmla="*/ 0 h 117"/>
                </a:gdLst>
                <a:ahLst/>
                <a:cxnLst>
                  <a:cxn ang="0">
                    <a:pos x="T0" y="T1"/>
                  </a:cxn>
                  <a:cxn ang="0">
                    <a:pos x="T2" y="T3"/>
                  </a:cxn>
                  <a:cxn ang="0">
                    <a:pos x="T4" y="T5"/>
                  </a:cxn>
                  <a:cxn ang="0">
                    <a:pos x="T6" y="T7"/>
                  </a:cxn>
                </a:cxnLst>
                <a:rect l="0" t="0" r="r" b="b"/>
                <a:pathLst>
                  <a:path w="107" h="117">
                    <a:moveTo>
                      <a:pt x="107" y="0"/>
                    </a:moveTo>
                    <a:lnTo>
                      <a:pt x="0" y="0"/>
                    </a:lnTo>
                    <a:lnTo>
                      <a:pt x="0" y="117"/>
                    </a:lnTo>
                    <a:lnTo>
                      <a:pt x="107" y="0"/>
                    </a:lnTo>
                    <a:close/>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6" name="Freeform 88"/>
              <p:cNvSpPr>
                <a:spLocks/>
              </p:cNvSpPr>
              <p:nvPr/>
            </p:nvSpPr>
            <p:spPr bwMode="auto">
              <a:xfrm>
                <a:off x="1927" y="-860"/>
                <a:ext cx="107" cy="117"/>
              </a:xfrm>
              <a:custGeom>
                <a:avLst/>
                <a:gdLst>
                  <a:gd name="T0" fmla="*/ 107 w 107"/>
                  <a:gd name="T1" fmla="*/ 0 h 117"/>
                  <a:gd name="T2" fmla="*/ 0 w 107"/>
                  <a:gd name="T3" fmla="*/ 0 h 117"/>
                  <a:gd name="T4" fmla="*/ 0 w 107"/>
                  <a:gd name="T5" fmla="*/ 117 h 117"/>
                  <a:gd name="T6" fmla="*/ 107 w 107"/>
                  <a:gd name="T7" fmla="*/ 0 h 117"/>
                </a:gdLst>
                <a:ahLst/>
                <a:cxnLst>
                  <a:cxn ang="0">
                    <a:pos x="T0" y="T1"/>
                  </a:cxn>
                  <a:cxn ang="0">
                    <a:pos x="T2" y="T3"/>
                  </a:cxn>
                  <a:cxn ang="0">
                    <a:pos x="T4" y="T5"/>
                  </a:cxn>
                  <a:cxn ang="0">
                    <a:pos x="T6" y="T7"/>
                  </a:cxn>
                </a:cxnLst>
                <a:rect l="0" t="0" r="r" b="b"/>
                <a:pathLst>
                  <a:path w="107" h="117">
                    <a:moveTo>
                      <a:pt x="107" y="0"/>
                    </a:moveTo>
                    <a:lnTo>
                      <a:pt x="0" y="0"/>
                    </a:lnTo>
                    <a:lnTo>
                      <a:pt x="0" y="117"/>
                    </a:lnTo>
                    <a:lnTo>
                      <a:pt x="1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7" name="Freeform 89"/>
              <p:cNvSpPr>
                <a:spLocks/>
              </p:cNvSpPr>
              <p:nvPr/>
            </p:nvSpPr>
            <p:spPr bwMode="auto">
              <a:xfrm>
                <a:off x="2177" y="-1027"/>
                <a:ext cx="13" cy="13"/>
              </a:xfrm>
              <a:custGeom>
                <a:avLst/>
                <a:gdLst>
                  <a:gd name="T0" fmla="*/ 13 w 13"/>
                  <a:gd name="T1" fmla="*/ 0 h 13"/>
                  <a:gd name="T2" fmla="*/ 0 w 13"/>
                  <a:gd name="T3" fmla="*/ 0 h 13"/>
                  <a:gd name="T4" fmla="*/ 0 w 13"/>
                  <a:gd name="T5" fmla="*/ 13 h 13"/>
                  <a:gd name="T6" fmla="*/ 13 w 13"/>
                  <a:gd name="T7" fmla="*/ 0 h 13"/>
                </a:gdLst>
                <a:ahLst/>
                <a:cxnLst>
                  <a:cxn ang="0">
                    <a:pos x="T0" y="T1"/>
                  </a:cxn>
                  <a:cxn ang="0">
                    <a:pos x="T2" y="T3"/>
                  </a:cxn>
                  <a:cxn ang="0">
                    <a:pos x="T4" y="T5"/>
                  </a:cxn>
                  <a:cxn ang="0">
                    <a:pos x="T6" y="T7"/>
                  </a:cxn>
                </a:cxnLst>
                <a:rect l="0" t="0" r="r" b="b"/>
                <a:pathLst>
                  <a:path w="13" h="13">
                    <a:moveTo>
                      <a:pt x="13" y="0"/>
                    </a:moveTo>
                    <a:lnTo>
                      <a:pt x="0" y="0"/>
                    </a:lnTo>
                    <a:lnTo>
                      <a:pt x="0" y="13"/>
                    </a:ln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8" name="Freeform 90"/>
              <p:cNvSpPr>
                <a:spLocks/>
              </p:cNvSpPr>
              <p:nvPr/>
            </p:nvSpPr>
            <p:spPr bwMode="auto">
              <a:xfrm>
                <a:off x="2177" y="-1027"/>
                <a:ext cx="13" cy="13"/>
              </a:xfrm>
              <a:custGeom>
                <a:avLst/>
                <a:gdLst>
                  <a:gd name="T0" fmla="*/ 13 w 13"/>
                  <a:gd name="T1" fmla="*/ 0 h 13"/>
                  <a:gd name="T2" fmla="*/ 0 w 13"/>
                  <a:gd name="T3" fmla="*/ 0 h 13"/>
                  <a:gd name="T4" fmla="*/ 0 w 13"/>
                  <a:gd name="T5" fmla="*/ 13 h 13"/>
                  <a:gd name="T6" fmla="*/ 13 w 13"/>
                  <a:gd name="T7" fmla="*/ 0 h 13"/>
                </a:gdLst>
                <a:ahLst/>
                <a:cxnLst>
                  <a:cxn ang="0">
                    <a:pos x="T0" y="T1"/>
                  </a:cxn>
                  <a:cxn ang="0">
                    <a:pos x="T2" y="T3"/>
                  </a:cxn>
                  <a:cxn ang="0">
                    <a:pos x="T4" y="T5"/>
                  </a:cxn>
                  <a:cxn ang="0">
                    <a:pos x="T6" y="T7"/>
                  </a:cxn>
                </a:cxnLst>
                <a:rect l="0" t="0" r="r" b="b"/>
                <a:pathLst>
                  <a:path w="13" h="13">
                    <a:moveTo>
                      <a:pt x="13" y="0"/>
                    </a:moveTo>
                    <a:lnTo>
                      <a:pt x="0" y="0"/>
                    </a:lnTo>
                    <a:lnTo>
                      <a:pt x="0" y="13"/>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9" name="Freeform 91"/>
              <p:cNvSpPr>
                <a:spLocks/>
              </p:cNvSpPr>
              <p:nvPr/>
            </p:nvSpPr>
            <p:spPr bwMode="auto">
              <a:xfrm>
                <a:off x="2177" y="-1194"/>
                <a:ext cx="167" cy="126"/>
              </a:xfrm>
              <a:custGeom>
                <a:avLst/>
                <a:gdLst>
                  <a:gd name="T0" fmla="*/ 167 w 167"/>
                  <a:gd name="T1" fmla="*/ 0 h 126"/>
                  <a:gd name="T2" fmla="*/ 0 w 167"/>
                  <a:gd name="T3" fmla="*/ 0 h 126"/>
                  <a:gd name="T4" fmla="*/ 0 w 167"/>
                  <a:gd name="T5" fmla="*/ 126 h 126"/>
                  <a:gd name="T6" fmla="*/ 50 w 167"/>
                  <a:gd name="T7" fmla="*/ 126 h 126"/>
                  <a:gd name="T8" fmla="*/ 167 w 167"/>
                  <a:gd name="T9" fmla="*/ 0 h 126"/>
                </a:gdLst>
                <a:ahLst/>
                <a:cxnLst>
                  <a:cxn ang="0">
                    <a:pos x="T0" y="T1"/>
                  </a:cxn>
                  <a:cxn ang="0">
                    <a:pos x="T2" y="T3"/>
                  </a:cxn>
                  <a:cxn ang="0">
                    <a:pos x="T4" y="T5"/>
                  </a:cxn>
                  <a:cxn ang="0">
                    <a:pos x="T6" y="T7"/>
                  </a:cxn>
                  <a:cxn ang="0">
                    <a:pos x="T8" y="T9"/>
                  </a:cxn>
                </a:cxnLst>
                <a:rect l="0" t="0" r="r" b="b"/>
                <a:pathLst>
                  <a:path w="167" h="126">
                    <a:moveTo>
                      <a:pt x="167" y="0"/>
                    </a:moveTo>
                    <a:lnTo>
                      <a:pt x="0" y="0"/>
                    </a:lnTo>
                    <a:lnTo>
                      <a:pt x="0" y="126"/>
                    </a:lnTo>
                    <a:lnTo>
                      <a:pt x="50" y="126"/>
                    </a:lnTo>
                    <a:lnTo>
                      <a:pt x="1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0" name="Freeform 92"/>
              <p:cNvSpPr>
                <a:spLocks/>
              </p:cNvSpPr>
              <p:nvPr/>
            </p:nvSpPr>
            <p:spPr bwMode="auto">
              <a:xfrm>
                <a:off x="2177" y="-1194"/>
                <a:ext cx="167" cy="126"/>
              </a:xfrm>
              <a:custGeom>
                <a:avLst/>
                <a:gdLst>
                  <a:gd name="T0" fmla="*/ 167 w 167"/>
                  <a:gd name="T1" fmla="*/ 0 h 126"/>
                  <a:gd name="T2" fmla="*/ 0 w 167"/>
                  <a:gd name="T3" fmla="*/ 0 h 126"/>
                  <a:gd name="T4" fmla="*/ 0 w 167"/>
                  <a:gd name="T5" fmla="*/ 126 h 126"/>
                  <a:gd name="T6" fmla="*/ 50 w 167"/>
                  <a:gd name="T7" fmla="*/ 126 h 126"/>
                  <a:gd name="T8" fmla="*/ 167 w 167"/>
                  <a:gd name="T9" fmla="*/ 0 h 126"/>
                </a:gdLst>
                <a:ahLst/>
                <a:cxnLst>
                  <a:cxn ang="0">
                    <a:pos x="T0" y="T1"/>
                  </a:cxn>
                  <a:cxn ang="0">
                    <a:pos x="T2" y="T3"/>
                  </a:cxn>
                  <a:cxn ang="0">
                    <a:pos x="T4" y="T5"/>
                  </a:cxn>
                  <a:cxn ang="0">
                    <a:pos x="T6" y="T7"/>
                  </a:cxn>
                  <a:cxn ang="0">
                    <a:pos x="T8" y="T9"/>
                  </a:cxn>
                </a:cxnLst>
                <a:rect l="0" t="0" r="r" b="b"/>
                <a:pathLst>
                  <a:path w="167" h="126">
                    <a:moveTo>
                      <a:pt x="167" y="0"/>
                    </a:moveTo>
                    <a:lnTo>
                      <a:pt x="0" y="0"/>
                    </a:lnTo>
                    <a:lnTo>
                      <a:pt x="0" y="126"/>
                    </a:lnTo>
                    <a:lnTo>
                      <a:pt x="50" y="126"/>
                    </a:lnTo>
                    <a:lnTo>
                      <a:pt x="1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1" name="Rectangle 93"/>
              <p:cNvSpPr>
                <a:spLocks noChangeArrowheads="1"/>
              </p:cNvSpPr>
              <p:nvPr/>
            </p:nvSpPr>
            <p:spPr bwMode="auto">
              <a:xfrm>
                <a:off x="1676" y="-1194"/>
                <a:ext cx="210"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2" name="Rectangle 94"/>
              <p:cNvSpPr>
                <a:spLocks noChangeArrowheads="1"/>
              </p:cNvSpPr>
              <p:nvPr/>
            </p:nvSpPr>
            <p:spPr bwMode="auto">
              <a:xfrm>
                <a:off x="1676" y="-1194"/>
                <a:ext cx="21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3" name="Rectangle 95"/>
              <p:cNvSpPr>
                <a:spLocks noChangeArrowheads="1"/>
              </p:cNvSpPr>
              <p:nvPr/>
            </p:nvSpPr>
            <p:spPr bwMode="auto">
              <a:xfrm>
                <a:off x="1676" y="-1027"/>
                <a:ext cx="210" cy="1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4" name="Rectangle 96"/>
              <p:cNvSpPr>
                <a:spLocks noChangeArrowheads="1"/>
              </p:cNvSpPr>
              <p:nvPr/>
            </p:nvSpPr>
            <p:spPr bwMode="auto">
              <a:xfrm>
                <a:off x="1676" y="-1027"/>
                <a:ext cx="21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5" name="Rectangle 97"/>
              <p:cNvSpPr>
                <a:spLocks noChangeArrowheads="1"/>
              </p:cNvSpPr>
              <p:nvPr/>
            </p:nvSpPr>
            <p:spPr bwMode="auto">
              <a:xfrm>
                <a:off x="1676" y="-860"/>
                <a:ext cx="210" cy="124"/>
              </a:xfrm>
              <a:prstGeom prst="rect">
                <a:avLst/>
              </a:prstGeom>
              <a:solidFill>
                <a:srgbClr val="99CC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6" name="Rectangle 98"/>
              <p:cNvSpPr>
                <a:spLocks noChangeArrowheads="1"/>
              </p:cNvSpPr>
              <p:nvPr/>
            </p:nvSpPr>
            <p:spPr bwMode="auto">
              <a:xfrm>
                <a:off x="1676" y="-860"/>
                <a:ext cx="210"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7" name="Freeform 99"/>
              <p:cNvSpPr>
                <a:spLocks/>
              </p:cNvSpPr>
              <p:nvPr/>
            </p:nvSpPr>
            <p:spPr bwMode="auto">
              <a:xfrm>
                <a:off x="1676" y="-693"/>
                <a:ext cx="204" cy="124"/>
              </a:xfrm>
              <a:custGeom>
                <a:avLst/>
                <a:gdLst>
                  <a:gd name="T0" fmla="*/ 204 w 204"/>
                  <a:gd name="T1" fmla="*/ 0 h 124"/>
                  <a:gd name="T2" fmla="*/ 0 w 204"/>
                  <a:gd name="T3" fmla="*/ 0 h 124"/>
                  <a:gd name="T4" fmla="*/ 0 w 204"/>
                  <a:gd name="T5" fmla="*/ 124 h 124"/>
                  <a:gd name="T6" fmla="*/ 90 w 204"/>
                  <a:gd name="T7" fmla="*/ 124 h 124"/>
                  <a:gd name="T8" fmla="*/ 204 w 204"/>
                  <a:gd name="T9" fmla="*/ 0 h 124"/>
                </a:gdLst>
                <a:ahLst/>
                <a:cxnLst>
                  <a:cxn ang="0">
                    <a:pos x="T0" y="T1"/>
                  </a:cxn>
                  <a:cxn ang="0">
                    <a:pos x="T2" y="T3"/>
                  </a:cxn>
                  <a:cxn ang="0">
                    <a:pos x="T4" y="T5"/>
                  </a:cxn>
                  <a:cxn ang="0">
                    <a:pos x="T6" y="T7"/>
                  </a:cxn>
                  <a:cxn ang="0">
                    <a:pos x="T8" y="T9"/>
                  </a:cxn>
                </a:cxnLst>
                <a:rect l="0" t="0" r="r" b="b"/>
                <a:pathLst>
                  <a:path w="204" h="124">
                    <a:moveTo>
                      <a:pt x="204" y="0"/>
                    </a:moveTo>
                    <a:lnTo>
                      <a:pt x="0" y="0"/>
                    </a:lnTo>
                    <a:lnTo>
                      <a:pt x="0" y="124"/>
                    </a:lnTo>
                    <a:lnTo>
                      <a:pt x="90" y="124"/>
                    </a:lnTo>
                    <a:lnTo>
                      <a:pt x="204" y="0"/>
                    </a:lnTo>
                    <a:close/>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8" name="Freeform 100"/>
              <p:cNvSpPr>
                <a:spLocks/>
              </p:cNvSpPr>
              <p:nvPr/>
            </p:nvSpPr>
            <p:spPr bwMode="auto">
              <a:xfrm>
                <a:off x="1676" y="-693"/>
                <a:ext cx="204" cy="124"/>
              </a:xfrm>
              <a:custGeom>
                <a:avLst/>
                <a:gdLst>
                  <a:gd name="T0" fmla="*/ 204 w 204"/>
                  <a:gd name="T1" fmla="*/ 0 h 124"/>
                  <a:gd name="T2" fmla="*/ 0 w 204"/>
                  <a:gd name="T3" fmla="*/ 0 h 124"/>
                  <a:gd name="T4" fmla="*/ 0 w 204"/>
                  <a:gd name="T5" fmla="*/ 124 h 124"/>
                  <a:gd name="T6" fmla="*/ 90 w 204"/>
                  <a:gd name="T7" fmla="*/ 124 h 124"/>
                  <a:gd name="T8" fmla="*/ 204 w 204"/>
                  <a:gd name="T9" fmla="*/ 0 h 124"/>
                </a:gdLst>
                <a:ahLst/>
                <a:cxnLst>
                  <a:cxn ang="0">
                    <a:pos x="T0" y="T1"/>
                  </a:cxn>
                  <a:cxn ang="0">
                    <a:pos x="T2" y="T3"/>
                  </a:cxn>
                  <a:cxn ang="0">
                    <a:pos x="T4" y="T5"/>
                  </a:cxn>
                  <a:cxn ang="0">
                    <a:pos x="T6" y="T7"/>
                  </a:cxn>
                  <a:cxn ang="0">
                    <a:pos x="T8" y="T9"/>
                  </a:cxn>
                </a:cxnLst>
                <a:rect l="0" t="0" r="r" b="b"/>
                <a:pathLst>
                  <a:path w="204" h="124">
                    <a:moveTo>
                      <a:pt x="204" y="0"/>
                    </a:moveTo>
                    <a:lnTo>
                      <a:pt x="0" y="0"/>
                    </a:lnTo>
                    <a:lnTo>
                      <a:pt x="0" y="124"/>
                    </a:lnTo>
                    <a:lnTo>
                      <a:pt x="90" y="124"/>
                    </a:lnTo>
                    <a:lnTo>
                      <a:pt x="2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grpSp>
        <p:grpSp>
          <p:nvGrpSpPr>
            <p:cNvPr id="109" name="Group 103"/>
            <p:cNvGrpSpPr>
              <a:grpSpLocks noChangeAspect="1"/>
            </p:cNvGrpSpPr>
            <p:nvPr/>
          </p:nvGrpSpPr>
          <p:grpSpPr bwMode="auto">
            <a:xfrm>
              <a:off x="1360488" y="-13273088"/>
              <a:ext cx="4121150" cy="4121150"/>
              <a:chOff x="857" y="-8361"/>
              <a:chExt cx="2596" cy="2596"/>
            </a:xfrm>
          </p:grpSpPr>
          <p:sp>
            <p:nvSpPr>
              <p:cNvPr id="110" name="AutoShape 102"/>
              <p:cNvSpPr>
                <a:spLocks noChangeAspect="1" noChangeArrowheads="1" noTextEdit="1"/>
              </p:cNvSpPr>
              <p:nvPr/>
            </p:nvSpPr>
            <p:spPr bwMode="auto">
              <a:xfrm>
                <a:off x="857" y="-8361"/>
                <a:ext cx="2596" cy="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11" name="Freeform 104"/>
              <p:cNvSpPr>
                <a:spLocks/>
              </p:cNvSpPr>
              <p:nvPr/>
            </p:nvSpPr>
            <p:spPr bwMode="auto">
              <a:xfrm>
                <a:off x="870" y="-8348"/>
                <a:ext cx="2572" cy="2572"/>
              </a:xfrm>
              <a:custGeom>
                <a:avLst/>
                <a:gdLst>
                  <a:gd name="T0" fmla="*/ 1370 w 1370"/>
                  <a:gd name="T1" fmla="*/ 1337 h 1370"/>
                  <a:gd name="T2" fmla="*/ 1337 w 1370"/>
                  <a:gd name="T3" fmla="*/ 1370 h 1370"/>
                  <a:gd name="T4" fmla="*/ 33 w 1370"/>
                  <a:gd name="T5" fmla="*/ 1370 h 1370"/>
                  <a:gd name="T6" fmla="*/ 0 w 1370"/>
                  <a:gd name="T7" fmla="*/ 1337 h 1370"/>
                  <a:gd name="T8" fmla="*/ 0 w 1370"/>
                  <a:gd name="T9" fmla="*/ 33 h 1370"/>
                  <a:gd name="T10" fmla="*/ 33 w 1370"/>
                  <a:gd name="T11" fmla="*/ 0 h 1370"/>
                  <a:gd name="T12" fmla="*/ 1337 w 1370"/>
                  <a:gd name="T13" fmla="*/ 0 h 1370"/>
                  <a:gd name="T14" fmla="*/ 1370 w 1370"/>
                  <a:gd name="T15" fmla="*/ 33 h 1370"/>
                  <a:gd name="T16" fmla="*/ 1370 w 1370"/>
                  <a:gd name="T17" fmla="*/ 1337 h 1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0" h="1370">
                    <a:moveTo>
                      <a:pt x="1370" y="1337"/>
                    </a:moveTo>
                    <a:cubicBezTo>
                      <a:pt x="1370" y="1356"/>
                      <a:pt x="1355" y="1370"/>
                      <a:pt x="1337" y="1370"/>
                    </a:cubicBezTo>
                    <a:cubicBezTo>
                      <a:pt x="33" y="1370"/>
                      <a:pt x="33" y="1370"/>
                      <a:pt x="33" y="1370"/>
                    </a:cubicBezTo>
                    <a:cubicBezTo>
                      <a:pt x="15" y="1370"/>
                      <a:pt x="0" y="1356"/>
                      <a:pt x="0" y="1337"/>
                    </a:cubicBezTo>
                    <a:cubicBezTo>
                      <a:pt x="0" y="33"/>
                      <a:pt x="0" y="33"/>
                      <a:pt x="0" y="33"/>
                    </a:cubicBezTo>
                    <a:cubicBezTo>
                      <a:pt x="0" y="15"/>
                      <a:pt x="15" y="0"/>
                      <a:pt x="33" y="0"/>
                    </a:cubicBezTo>
                    <a:cubicBezTo>
                      <a:pt x="1337" y="0"/>
                      <a:pt x="1337" y="0"/>
                      <a:pt x="1337" y="0"/>
                    </a:cubicBezTo>
                    <a:cubicBezTo>
                      <a:pt x="1355" y="0"/>
                      <a:pt x="1370" y="15"/>
                      <a:pt x="1370" y="33"/>
                    </a:cubicBezTo>
                    <a:lnTo>
                      <a:pt x="1370" y="1337"/>
                    </a:lnTo>
                    <a:close/>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12" name="Freeform 105"/>
              <p:cNvSpPr>
                <a:spLocks/>
              </p:cNvSpPr>
              <p:nvPr/>
            </p:nvSpPr>
            <p:spPr bwMode="auto">
              <a:xfrm>
                <a:off x="870" y="-8348"/>
                <a:ext cx="2572" cy="2572"/>
              </a:xfrm>
              <a:custGeom>
                <a:avLst/>
                <a:gdLst>
                  <a:gd name="T0" fmla="*/ 1370 w 1370"/>
                  <a:gd name="T1" fmla="*/ 1337 h 1370"/>
                  <a:gd name="T2" fmla="*/ 1337 w 1370"/>
                  <a:gd name="T3" fmla="*/ 1370 h 1370"/>
                  <a:gd name="T4" fmla="*/ 33 w 1370"/>
                  <a:gd name="T5" fmla="*/ 1370 h 1370"/>
                  <a:gd name="T6" fmla="*/ 0 w 1370"/>
                  <a:gd name="T7" fmla="*/ 1337 h 1370"/>
                  <a:gd name="T8" fmla="*/ 0 w 1370"/>
                  <a:gd name="T9" fmla="*/ 33 h 1370"/>
                  <a:gd name="T10" fmla="*/ 33 w 1370"/>
                  <a:gd name="T11" fmla="*/ 0 h 1370"/>
                  <a:gd name="T12" fmla="*/ 1337 w 1370"/>
                  <a:gd name="T13" fmla="*/ 0 h 1370"/>
                  <a:gd name="T14" fmla="*/ 1370 w 1370"/>
                  <a:gd name="T15" fmla="*/ 33 h 1370"/>
                  <a:gd name="T16" fmla="*/ 1370 w 1370"/>
                  <a:gd name="T17" fmla="*/ 1337 h 1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0" h="1370">
                    <a:moveTo>
                      <a:pt x="1370" y="1337"/>
                    </a:moveTo>
                    <a:cubicBezTo>
                      <a:pt x="1370" y="1356"/>
                      <a:pt x="1355" y="1370"/>
                      <a:pt x="1337" y="1370"/>
                    </a:cubicBezTo>
                    <a:cubicBezTo>
                      <a:pt x="33" y="1370"/>
                      <a:pt x="33" y="1370"/>
                      <a:pt x="33" y="1370"/>
                    </a:cubicBezTo>
                    <a:cubicBezTo>
                      <a:pt x="15" y="1370"/>
                      <a:pt x="0" y="1356"/>
                      <a:pt x="0" y="1337"/>
                    </a:cubicBezTo>
                    <a:cubicBezTo>
                      <a:pt x="0" y="33"/>
                      <a:pt x="0" y="33"/>
                      <a:pt x="0" y="33"/>
                    </a:cubicBezTo>
                    <a:cubicBezTo>
                      <a:pt x="0" y="15"/>
                      <a:pt x="15" y="0"/>
                      <a:pt x="33" y="0"/>
                    </a:cubicBezTo>
                    <a:cubicBezTo>
                      <a:pt x="1337" y="0"/>
                      <a:pt x="1337" y="0"/>
                      <a:pt x="1337" y="0"/>
                    </a:cubicBezTo>
                    <a:cubicBezTo>
                      <a:pt x="1355" y="0"/>
                      <a:pt x="1370" y="15"/>
                      <a:pt x="1370" y="33"/>
                    </a:cubicBezTo>
                    <a:lnTo>
                      <a:pt x="1370" y="1337"/>
                    </a:lnTo>
                    <a:close/>
                  </a:path>
                </a:pathLst>
              </a:custGeom>
              <a:noFill/>
              <a:ln w="36513"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13" name="Rectangle 106"/>
              <p:cNvSpPr>
                <a:spLocks noChangeArrowheads="1"/>
              </p:cNvSpPr>
              <p:nvPr/>
            </p:nvSpPr>
            <p:spPr bwMode="auto">
              <a:xfrm>
                <a:off x="1543" y="-6322"/>
                <a:ext cx="332"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SQL</a:t>
                </a:r>
                <a:endParaRPr lang="en-US" altLang="en-US">
                  <a:solidFill>
                    <a:srgbClr val="00B0F0"/>
                  </a:solidFill>
                </a:endParaRPr>
              </a:p>
            </p:txBody>
          </p:sp>
          <p:sp>
            <p:nvSpPr>
              <p:cNvPr id="114" name="Rectangle 107"/>
              <p:cNvSpPr>
                <a:spLocks noChangeArrowheads="1"/>
              </p:cNvSpPr>
              <p:nvPr/>
            </p:nvSpPr>
            <p:spPr bwMode="auto">
              <a:xfrm>
                <a:off x="1912" y="-6322"/>
                <a:ext cx="133"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D</a:t>
                </a:r>
                <a:endParaRPr lang="en-US" altLang="en-US">
                  <a:solidFill>
                    <a:srgbClr val="00B0F0"/>
                  </a:solidFill>
                </a:endParaRPr>
              </a:p>
            </p:txBody>
          </p:sp>
          <p:sp>
            <p:nvSpPr>
              <p:cNvPr id="115" name="Rectangle 108"/>
              <p:cNvSpPr>
                <a:spLocks noChangeArrowheads="1"/>
              </p:cNvSpPr>
              <p:nvPr/>
            </p:nvSpPr>
            <p:spPr bwMode="auto">
              <a:xfrm>
                <a:off x="2037" y="-6322"/>
                <a:ext cx="12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A</a:t>
                </a:r>
                <a:endParaRPr lang="en-US" altLang="en-US">
                  <a:solidFill>
                    <a:srgbClr val="00B0F0"/>
                  </a:solidFill>
                </a:endParaRPr>
              </a:p>
            </p:txBody>
          </p:sp>
          <p:sp>
            <p:nvSpPr>
              <p:cNvPr id="116" name="Rectangle 109"/>
              <p:cNvSpPr>
                <a:spLocks noChangeArrowheads="1"/>
              </p:cNvSpPr>
              <p:nvPr/>
            </p:nvSpPr>
            <p:spPr bwMode="auto">
              <a:xfrm>
                <a:off x="2145" y="-6322"/>
                <a:ext cx="105"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T</a:t>
                </a:r>
                <a:endParaRPr lang="en-US" altLang="en-US">
                  <a:solidFill>
                    <a:srgbClr val="00B0F0"/>
                  </a:solidFill>
                </a:endParaRPr>
              </a:p>
            </p:txBody>
          </p:sp>
          <p:sp>
            <p:nvSpPr>
              <p:cNvPr id="117" name="Rectangle 110"/>
              <p:cNvSpPr>
                <a:spLocks noChangeArrowheads="1"/>
              </p:cNvSpPr>
              <p:nvPr/>
            </p:nvSpPr>
            <p:spPr bwMode="auto">
              <a:xfrm>
                <a:off x="2231" y="-6322"/>
                <a:ext cx="570"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2300" b="1">
                    <a:solidFill>
                      <a:srgbClr val="FFFFFF"/>
                    </a:solidFill>
                    <a:latin typeface="Segoe UI Semibold" panose="020B0702040204020203" pitchFamily="34" charset="0"/>
                  </a:rPr>
                  <a:t>ABASE</a:t>
                </a:r>
                <a:endParaRPr lang="en-US" altLang="en-US">
                  <a:solidFill>
                    <a:srgbClr val="00B0F0"/>
                  </a:solidFill>
                </a:endParaRPr>
              </a:p>
            </p:txBody>
          </p:sp>
          <p:sp>
            <p:nvSpPr>
              <p:cNvPr id="118" name="Freeform 111"/>
              <p:cNvSpPr>
                <a:spLocks/>
              </p:cNvSpPr>
              <p:nvPr/>
            </p:nvSpPr>
            <p:spPr bwMode="auto">
              <a:xfrm>
                <a:off x="1721" y="-7561"/>
                <a:ext cx="435" cy="997"/>
              </a:xfrm>
              <a:custGeom>
                <a:avLst/>
                <a:gdLst>
                  <a:gd name="T0" fmla="*/ 0 w 232"/>
                  <a:gd name="T1" fmla="*/ 0 h 531"/>
                  <a:gd name="T2" fmla="*/ 0 w 232"/>
                  <a:gd name="T3" fmla="*/ 447 h 531"/>
                  <a:gd name="T4" fmla="*/ 232 w 232"/>
                  <a:gd name="T5" fmla="*/ 531 h 531"/>
                  <a:gd name="T6" fmla="*/ 232 w 232"/>
                  <a:gd name="T7" fmla="*/ 0 h 531"/>
                  <a:gd name="T8" fmla="*/ 0 w 232"/>
                  <a:gd name="T9" fmla="*/ 0 h 531"/>
                </a:gdLst>
                <a:ahLst/>
                <a:cxnLst>
                  <a:cxn ang="0">
                    <a:pos x="T0" y="T1"/>
                  </a:cxn>
                  <a:cxn ang="0">
                    <a:pos x="T2" y="T3"/>
                  </a:cxn>
                  <a:cxn ang="0">
                    <a:pos x="T4" y="T5"/>
                  </a:cxn>
                  <a:cxn ang="0">
                    <a:pos x="T6" y="T7"/>
                  </a:cxn>
                  <a:cxn ang="0">
                    <a:pos x="T8" y="T9"/>
                  </a:cxn>
                </a:cxnLst>
                <a:rect l="0" t="0" r="r" b="b"/>
                <a:pathLst>
                  <a:path w="232" h="531">
                    <a:moveTo>
                      <a:pt x="0" y="0"/>
                    </a:moveTo>
                    <a:cubicBezTo>
                      <a:pt x="0" y="447"/>
                      <a:pt x="0" y="447"/>
                      <a:pt x="0" y="447"/>
                    </a:cubicBezTo>
                    <a:cubicBezTo>
                      <a:pt x="0" y="494"/>
                      <a:pt x="104" y="531"/>
                      <a:pt x="232" y="531"/>
                    </a:cubicBezTo>
                    <a:cubicBezTo>
                      <a:pt x="232" y="0"/>
                      <a:pt x="232" y="0"/>
                      <a:pt x="232" y="0"/>
                    </a:cubicBezTo>
                    <a:lnTo>
                      <a:pt x="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19" name="Freeform 112"/>
              <p:cNvSpPr>
                <a:spLocks/>
              </p:cNvSpPr>
              <p:nvPr/>
            </p:nvSpPr>
            <p:spPr bwMode="auto">
              <a:xfrm>
                <a:off x="2150" y="-7561"/>
                <a:ext cx="441" cy="997"/>
              </a:xfrm>
              <a:custGeom>
                <a:avLst/>
                <a:gdLst>
                  <a:gd name="T0" fmla="*/ 0 w 235"/>
                  <a:gd name="T1" fmla="*/ 531 h 531"/>
                  <a:gd name="T2" fmla="*/ 3 w 235"/>
                  <a:gd name="T3" fmla="*/ 531 h 531"/>
                  <a:gd name="T4" fmla="*/ 235 w 235"/>
                  <a:gd name="T5" fmla="*/ 447 h 531"/>
                  <a:gd name="T6" fmla="*/ 235 w 235"/>
                  <a:gd name="T7" fmla="*/ 0 h 531"/>
                  <a:gd name="T8" fmla="*/ 0 w 235"/>
                  <a:gd name="T9" fmla="*/ 0 h 531"/>
                  <a:gd name="T10" fmla="*/ 0 w 235"/>
                  <a:gd name="T11" fmla="*/ 531 h 531"/>
                </a:gdLst>
                <a:ahLst/>
                <a:cxnLst>
                  <a:cxn ang="0">
                    <a:pos x="T0" y="T1"/>
                  </a:cxn>
                  <a:cxn ang="0">
                    <a:pos x="T2" y="T3"/>
                  </a:cxn>
                  <a:cxn ang="0">
                    <a:pos x="T4" y="T5"/>
                  </a:cxn>
                  <a:cxn ang="0">
                    <a:pos x="T6" y="T7"/>
                  </a:cxn>
                  <a:cxn ang="0">
                    <a:pos x="T8" y="T9"/>
                  </a:cxn>
                  <a:cxn ang="0">
                    <a:pos x="T10" y="T11"/>
                  </a:cxn>
                </a:cxnLst>
                <a:rect l="0" t="0" r="r" b="b"/>
                <a:pathLst>
                  <a:path w="235" h="531">
                    <a:moveTo>
                      <a:pt x="0" y="531"/>
                    </a:moveTo>
                    <a:cubicBezTo>
                      <a:pt x="3" y="531"/>
                      <a:pt x="3" y="531"/>
                      <a:pt x="3" y="531"/>
                    </a:cubicBezTo>
                    <a:cubicBezTo>
                      <a:pt x="131" y="531"/>
                      <a:pt x="235" y="494"/>
                      <a:pt x="235" y="447"/>
                    </a:cubicBezTo>
                    <a:cubicBezTo>
                      <a:pt x="235" y="0"/>
                      <a:pt x="235" y="0"/>
                      <a:pt x="235" y="0"/>
                    </a:cubicBezTo>
                    <a:cubicBezTo>
                      <a:pt x="0" y="0"/>
                      <a:pt x="0" y="0"/>
                      <a:pt x="0" y="0"/>
                    </a:cubicBezTo>
                    <a:lnTo>
                      <a:pt x="0" y="531"/>
                    </a:ln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0" name="Oval 113"/>
              <p:cNvSpPr>
                <a:spLocks noChangeArrowheads="1"/>
              </p:cNvSpPr>
              <p:nvPr/>
            </p:nvSpPr>
            <p:spPr bwMode="auto">
              <a:xfrm>
                <a:off x="1721" y="-7719"/>
                <a:ext cx="870" cy="31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1" name="Oval 114"/>
              <p:cNvSpPr>
                <a:spLocks noChangeArrowheads="1"/>
              </p:cNvSpPr>
              <p:nvPr/>
            </p:nvSpPr>
            <p:spPr bwMode="auto">
              <a:xfrm>
                <a:off x="1809" y="-7674"/>
                <a:ext cx="694" cy="208"/>
              </a:xfrm>
              <a:prstGeom prst="ellipse">
                <a:avLst/>
              </a:prstGeom>
              <a:solidFill>
                <a:srgbClr val="85B3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2" name="Freeform 115"/>
              <p:cNvSpPr>
                <a:spLocks/>
              </p:cNvSpPr>
              <p:nvPr/>
            </p:nvSpPr>
            <p:spPr bwMode="auto">
              <a:xfrm>
                <a:off x="1809" y="-7674"/>
                <a:ext cx="694" cy="167"/>
              </a:xfrm>
              <a:custGeom>
                <a:avLst/>
                <a:gdLst>
                  <a:gd name="T0" fmla="*/ 331 w 370"/>
                  <a:gd name="T1" fmla="*/ 89 h 89"/>
                  <a:gd name="T2" fmla="*/ 370 w 370"/>
                  <a:gd name="T3" fmla="*/ 55 h 89"/>
                  <a:gd name="T4" fmla="*/ 185 w 370"/>
                  <a:gd name="T5" fmla="*/ 0 h 89"/>
                  <a:gd name="T6" fmla="*/ 0 w 370"/>
                  <a:gd name="T7" fmla="*/ 55 h 89"/>
                  <a:gd name="T8" fmla="*/ 39 w 370"/>
                  <a:gd name="T9" fmla="*/ 89 h 89"/>
                  <a:gd name="T10" fmla="*/ 185 w 370"/>
                  <a:gd name="T11" fmla="*/ 68 h 89"/>
                  <a:gd name="T12" fmla="*/ 331 w 370"/>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370" h="89">
                    <a:moveTo>
                      <a:pt x="331" y="89"/>
                    </a:moveTo>
                    <a:cubicBezTo>
                      <a:pt x="355" y="80"/>
                      <a:pt x="370" y="68"/>
                      <a:pt x="370" y="55"/>
                    </a:cubicBezTo>
                    <a:cubicBezTo>
                      <a:pt x="370" y="25"/>
                      <a:pt x="287" y="0"/>
                      <a:pt x="185" y="0"/>
                    </a:cubicBezTo>
                    <a:cubicBezTo>
                      <a:pt x="83" y="0"/>
                      <a:pt x="0" y="25"/>
                      <a:pt x="0" y="55"/>
                    </a:cubicBezTo>
                    <a:cubicBezTo>
                      <a:pt x="0" y="68"/>
                      <a:pt x="15" y="80"/>
                      <a:pt x="39" y="89"/>
                    </a:cubicBezTo>
                    <a:cubicBezTo>
                      <a:pt x="73" y="76"/>
                      <a:pt x="125" y="68"/>
                      <a:pt x="185" y="68"/>
                    </a:cubicBezTo>
                    <a:cubicBezTo>
                      <a:pt x="244" y="68"/>
                      <a:pt x="297" y="76"/>
                      <a:pt x="331" y="89"/>
                    </a:cubicBezTo>
                    <a:close/>
                  </a:path>
                </a:pathLst>
              </a:cu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3" name="Freeform 116"/>
              <p:cNvSpPr>
                <a:spLocks noEditPoints="1"/>
              </p:cNvSpPr>
              <p:nvPr/>
            </p:nvSpPr>
            <p:spPr bwMode="auto">
              <a:xfrm>
                <a:off x="1839" y="-7208"/>
                <a:ext cx="634" cy="356"/>
              </a:xfrm>
              <a:custGeom>
                <a:avLst/>
                <a:gdLst>
                  <a:gd name="T0" fmla="*/ 319 w 338"/>
                  <a:gd name="T1" fmla="*/ 175 h 190"/>
                  <a:gd name="T2" fmla="*/ 268 w 338"/>
                  <a:gd name="T3" fmla="*/ 190 h 190"/>
                  <a:gd name="T4" fmla="*/ 195 w 338"/>
                  <a:gd name="T5" fmla="*/ 190 h 190"/>
                  <a:gd name="T6" fmla="*/ 195 w 338"/>
                  <a:gd name="T7" fmla="*/ 0 h 190"/>
                  <a:gd name="T8" fmla="*/ 264 w 338"/>
                  <a:gd name="T9" fmla="*/ 0 h 190"/>
                  <a:gd name="T10" fmla="*/ 314 w 338"/>
                  <a:gd name="T11" fmla="*/ 12 h 190"/>
                  <a:gd name="T12" fmla="*/ 330 w 338"/>
                  <a:gd name="T13" fmla="*/ 45 h 190"/>
                  <a:gd name="T14" fmla="*/ 318 w 338"/>
                  <a:gd name="T15" fmla="*/ 73 h 190"/>
                  <a:gd name="T16" fmla="*/ 293 w 338"/>
                  <a:gd name="T17" fmla="*/ 87 h 190"/>
                  <a:gd name="T18" fmla="*/ 293 w 338"/>
                  <a:gd name="T19" fmla="*/ 88 h 190"/>
                  <a:gd name="T20" fmla="*/ 326 w 338"/>
                  <a:gd name="T21" fmla="*/ 103 h 190"/>
                  <a:gd name="T22" fmla="*/ 338 w 338"/>
                  <a:gd name="T23" fmla="*/ 133 h 190"/>
                  <a:gd name="T24" fmla="*/ 319 w 338"/>
                  <a:gd name="T25" fmla="*/ 175 h 190"/>
                  <a:gd name="T26" fmla="*/ 141 w 338"/>
                  <a:gd name="T27" fmla="*/ 163 h 190"/>
                  <a:gd name="T28" fmla="*/ 68 w 338"/>
                  <a:gd name="T29" fmla="*/ 190 h 190"/>
                  <a:gd name="T30" fmla="*/ 0 w 338"/>
                  <a:gd name="T31" fmla="*/ 190 h 190"/>
                  <a:gd name="T32" fmla="*/ 0 w 338"/>
                  <a:gd name="T33" fmla="*/ 0 h 190"/>
                  <a:gd name="T34" fmla="*/ 68 w 338"/>
                  <a:gd name="T35" fmla="*/ 0 h 190"/>
                  <a:gd name="T36" fmla="*/ 169 w 338"/>
                  <a:gd name="T37" fmla="*/ 93 h 190"/>
                  <a:gd name="T38" fmla="*/ 141 w 338"/>
                  <a:gd name="T39" fmla="*/ 16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8" h="190">
                    <a:moveTo>
                      <a:pt x="319" y="175"/>
                    </a:moveTo>
                    <a:cubicBezTo>
                      <a:pt x="306" y="185"/>
                      <a:pt x="290" y="190"/>
                      <a:pt x="268" y="190"/>
                    </a:cubicBezTo>
                    <a:cubicBezTo>
                      <a:pt x="195" y="190"/>
                      <a:pt x="195" y="190"/>
                      <a:pt x="195" y="190"/>
                    </a:cubicBezTo>
                    <a:cubicBezTo>
                      <a:pt x="195" y="0"/>
                      <a:pt x="195" y="0"/>
                      <a:pt x="195" y="0"/>
                    </a:cubicBezTo>
                    <a:cubicBezTo>
                      <a:pt x="264" y="0"/>
                      <a:pt x="264" y="0"/>
                      <a:pt x="264" y="0"/>
                    </a:cubicBezTo>
                    <a:cubicBezTo>
                      <a:pt x="286" y="0"/>
                      <a:pt x="303" y="4"/>
                      <a:pt x="314" y="12"/>
                    </a:cubicBezTo>
                    <a:cubicBezTo>
                      <a:pt x="325" y="20"/>
                      <a:pt x="330" y="31"/>
                      <a:pt x="330" y="45"/>
                    </a:cubicBezTo>
                    <a:cubicBezTo>
                      <a:pt x="330" y="56"/>
                      <a:pt x="326" y="65"/>
                      <a:pt x="318" y="73"/>
                    </a:cubicBezTo>
                    <a:cubicBezTo>
                      <a:pt x="311" y="80"/>
                      <a:pt x="303" y="85"/>
                      <a:pt x="293" y="87"/>
                    </a:cubicBezTo>
                    <a:cubicBezTo>
                      <a:pt x="293" y="88"/>
                      <a:pt x="293" y="88"/>
                      <a:pt x="293" y="88"/>
                    </a:cubicBezTo>
                    <a:cubicBezTo>
                      <a:pt x="307" y="90"/>
                      <a:pt x="318" y="95"/>
                      <a:pt x="326" y="103"/>
                    </a:cubicBezTo>
                    <a:cubicBezTo>
                      <a:pt x="334" y="112"/>
                      <a:pt x="338" y="122"/>
                      <a:pt x="338" y="133"/>
                    </a:cubicBezTo>
                    <a:cubicBezTo>
                      <a:pt x="338" y="151"/>
                      <a:pt x="331" y="164"/>
                      <a:pt x="319" y="175"/>
                    </a:cubicBezTo>
                    <a:close/>
                    <a:moveTo>
                      <a:pt x="141" y="163"/>
                    </a:moveTo>
                    <a:cubicBezTo>
                      <a:pt x="123" y="181"/>
                      <a:pt x="98" y="190"/>
                      <a:pt x="68" y="190"/>
                    </a:cubicBezTo>
                    <a:cubicBezTo>
                      <a:pt x="0" y="190"/>
                      <a:pt x="0" y="190"/>
                      <a:pt x="0" y="190"/>
                    </a:cubicBezTo>
                    <a:cubicBezTo>
                      <a:pt x="0" y="0"/>
                      <a:pt x="0" y="0"/>
                      <a:pt x="0" y="0"/>
                    </a:cubicBezTo>
                    <a:cubicBezTo>
                      <a:pt x="68" y="0"/>
                      <a:pt x="68" y="0"/>
                      <a:pt x="68" y="0"/>
                    </a:cubicBezTo>
                    <a:cubicBezTo>
                      <a:pt x="135" y="0"/>
                      <a:pt x="169" y="31"/>
                      <a:pt x="169" y="93"/>
                    </a:cubicBezTo>
                    <a:cubicBezTo>
                      <a:pt x="169" y="122"/>
                      <a:pt x="160" y="146"/>
                      <a:pt x="141" y="1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4" name="Freeform 117"/>
              <p:cNvSpPr>
                <a:spLocks/>
              </p:cNvSpPr>
              <p:nvPr/>
            </p:nvSpPr>
            <p:spPr bwMode="auto">
              <a:xfrm>
                <a:off x="1920" y="-7143"/>
                <a:ext cx="152" cy="227"/>
              </a:xfrm>
              <a:custGeom>
                <a:avLst/>
                <a:gdLst>
                  <a:gd name="T0" fmla="*/ 21 w 81"/>
                  <a:gd name="T1" fmla="*/ 0 h 121"/>
                  <a:gd name="T2" fmla="*/ 0 w 81"/>
                  <a:gd name="T3" fmla="*/ 0 h 121"/>
                  <a:gd name="T4" fmla="*/ 0 w 81"/>
                  <a:gd name="T5" fmla="*/ 121 h 121"/>
                  <a:gd name="T6" fmla="*/ 21 w 81"/>
                  <a:gd name="T7" fmla="*/ 121 h 121"/>
                  <a:gd name="T8" fmla="*/ 65 w 81"/>
                  <a:gd name="T9" fmla="*/ 103 h 121"/>
                  <a:gd name="T10" fmla="*/ 81 w 81"/>
                  <a:gd name="T11" fmla="*/ 58 h 121"/>
                  <a:gd name="T12" fmla="*/ 66 w 81"/>
                  <a:gd name="T13" fmla="*/ 16 h 121"/>
                  <a:gd name="T14" fmla="*/ 21 w 81"/>
                  <a:gd name="T15" fmla="*/ 0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121">
                    <a:moveTo>
                      <a:pt x="21" y="0"/>
                    </a:moveTo>
                    <a:cubicBezTo>
                      <a:pt x="0" y="0"/>
                      <a:pt x="0" y="0"/>
                      <a:pt x="0" y="0"/>
                    </a:cubicBezTo>
                    <a:cubicBezTo>
                      <a:pt x="0" y="121"/>
                      <a:pt x="0" y="121"/>
                      <a:pt x="0" y="121"/>
                    </a:cubicBezTo>
                    <a:cubicBezTo>
                      <a:pt x="21" y="121"/>
                      <a:pt x="21" y="121"/>
                      <a:pt x="21" y="121"/>
                    </a:cubicBezTo>
                    <a:cubicBezTo>
                      <a:pt x="40" y="121"/>
                      <a:pt x="55" y="115"/>
                      <a:pt x="65" y="103"/>
                    </a:cubicBezTo>
                    <a:cubicBezTo>
                      <a:pt x="76" y="92"/>
                      <a:pt x="81" y="77"/>
                      <a:pt x="81" y="58"/>
                    </a:cubicBezTo>
                    <a:cubicBezTo>
                      <a:pt x="81" y="40"/>
                      <a:pt x="76" y="26"/>
                      <a:pt x="66" y="16"/>
                    </a:cubicBezTo>
                    <a:cubicBezTo>
                      <a:pt x="55" y="5"/>
                      <a:pt x="40" y="0"/>
                      <a:pt x="21" y="0"/>
                    </a:cubicBez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5" name="Freeform 118"/>
              <p:cNvSpPr>
                <a:spLocks/>
              </p:cNvSpPr>
              <p:nvPr/>
            </p:nvSpPr>
            <p:spPr bwMode="auto">
              <a:xfrm>
                <a:off x="2286" y="-7150"/>
                <a:ext cx="88" cy="86"/>
              </a:xfrm>
              <a:custGeom>
                <a:avLst/>
                <a:gdLst>
                  <a:gd name="T0" fmla="*/ 39 w 47"/>
                  <a:gd name="T1" fmla="*/ 39 h 46"/>
                  <a:gd name="T2" fmla="*/ 47 w 47"/>
                  <a:gd name="T3" fmla="*/ 22 h 46"/>
                  <a:gd name="T4" fmla="*/ 16 w 47"/>
                  <a:gd name="T5" fmla="*/ 0 h 46"/>
                  <a:gd name="T6" fmla="*/ 0 w 47"/>
                  <a:gd name="T7" fmla="*/ 0 h 46"/>
                  <a:gd name="T8" fmla="*/ 0 w 47"/>
                  <a:gd name="T9" fmla="*/ 46 h 46"/>
                  <a:gd name="T10" fmla="*/ 19 w 47"/>
                  <a:gd name="T11" fmla="*/ 46 h 46"/>
                  <a:gd name="T12" fmla="*/ 39 w 47"/>
                  <a:gd name="T13" fmla="*/ 39 h 46"/>
                </a:gdLst>
                <a:ahLst/>
                <a:cxnLst>
                  <a:cxn ang="0">
                    <a:pos x="T0" y="T1"/>
                  </a:cxn>
                  <a:cxn ang="0">
                    <a:pos x="T2" y="T3"/>
                  </a:cxn>
                  <a:cxn ang="0">
                    <a:pos x="T4" y="T5"/>
                  </a:cxn>
                  <a:cxn ang="0">
                    <a:pos x="T6" y="T7"/>
                  </a:cxn>
                  <a:cxn ang="0">
                    <a:pos x="T8" y="T9"/>
                  </a:cxn>
                  <a:cxn ang="0">
                    <a:pos x="T10" y="T11"/>
                  </a:cxn>
                  <a:cxn ang="0">
                    <a:pos x="T12" y="T13"/>
                  </a:cxn>
                </a:cxnLst>
                <a:rect l="0" t="0" r="r" b="b"/>
                <a:pathLst>
                  <a:path w="47" h="46">
                    <a:moveTo>
                      <a:pt x="39" y="39"/>
                    </a:moveTo>
                    <a:cubicBezTo>
                      <a:pt x="44" y="35"/>
                      <a:pt x="47" y="29"/>
                      <a:pt x="47" y="22"/>
                    </a:cubicBezTo>
                    <a:cubicBezTo>
                      <a:pt x="47" y="7"/>
                      <a:pt x="37" y="0"/>
                      <a:pt x="16" y="0"/>
                    </a:cubicBezTo>
                    <a:cubicBezTo>
                      <a:pt x="0" y="0"/>
                      <a:pt x="0" y="0"/>
                      <a:pt x="0" y="0"/>
                    </a:cubicBezTo>
                    <a:cubicBezTo>
                      <a:pt x="0" y="46"/>
                      <a:pt x="0" y="46"/>
                      <a:pt x="0" y="46"/>
                    </a:cubicBezTo>
                    <a:cubicBezTo>
                      <a:pt x="19" y="46"/>
                      <a:pt x="19" y="46"/>
                      <a:pt x="19" y="46"/>
                    </a:cubicBezTo>
                    <a:cubicBezTo>
                      <a:pt x="27" y="46"/>
                      <a:pt x="34" y="43"/>
                      <a:pt x="39" y="39"/>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6" name="Freeform 119"/>
              <p:cNvSpPr>
                <a:spLocks/>
              </p:cNvSpPr>
              <p:nvPr/>
            </p:nvSpPr>
            <p:spPr bwMode="auto">
              <a:xfrm>
                <a:off x="2286" y="-7006"/>
                <a:ext cx="103" cy="96"/>
              </a:xfrm>
              <a:custGeom>
                <a:avLst/>
                <a:gdLst>
                  <a:gd name="T0" fmla="*/ 46 w 55"/>
                  <a:gd name="T1" fmla="*/ 7 h 51"/>
                  <a:gd name="T2" fmla="*/ 23 w 55"/>
                  <a:gd name="T3" fmla="*/ 0 h 51"/>
                  <a:gd name="T4" fmla="*/ 0 w 55"/>
                  <a:gd name="T5" fmla="*/ 0 h 51"/>
                  <a:gd name="T6" fmla="*/ 0 w 55"/>
                  <a:gd name="T7" fmla="*/ 51 h 51"/>
                  <a:gd name="T8" fmla="*/ 23 w 55"/>
                  <a:gd name="T9" fmla="*/ 51 h 51"/>
                  <a:gd name="T10" fmla="*/ 46 w 55"/>
                  <a:gd name="T11" fmla="*/ 43 h 51"/>
                  <a:gd name="T12" fmla="*/ 55 w 55"/>
                  <a:gd name="T13" fmla="*/ 25 h 51"/>
                  <a:gd name="T14" fmla="*/ 46 w 55"/>
                  <a:gd name="T15" fmla="*/ 7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1">
                    <a:moveTo>
                      <a:pt x="46" y="7"/>
                    </a:moveTo>
                    <a:cubicBezTo>
                      <a:pt x="41" y="3"/>
                      <a:pt x="33" y="0"/>
                      <a:pt x="23" y="0"/>
                    </a:cubicBezTo>
                    <a:cubicBezTo>
                      <a:pt x="0" y="0"/>
                      <a:pt x="0" y="0"/>
                      <a:pt x="0" y="0"/>
                    </a:cubicBezTo>
                    <a:cubicBezTo>
                      <a:pt x="0" y="51"/>
                      <a:pt x="0" y="51"/>
                      <a:pt x="0" y="51"/>
                    </a:cubicBezTo>
                    <a:cubicBezTo>
                      <a:pt x="23" y="51"/>
                      <a:pt x="23" y="51"/>
                      <a:pt x="23" y="51"/>
                    </a:cubicBezTo>
                    <a:cubicBezTo>
                      <a:pt x="33" y="51"/>
                      <a:pt x="41" y="48"/>
                      <a:pt x="46" y="43"/>
                    </a:cubicBezTo>
                    <a:cubicBezTo>
                      <a:pt x="52" y="39"/>
                      <a:pt x="55" y="33"/>
                      <a:pt x="55" y="25"/>
                    </a:cubicBezTo>
                    <a:cubicBezTo>
                      <a:pt x="55" y="17"/>
                      <a:pt x="52" y="11"/>
                      <a:pt x="46" y="7"/>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grpSp>
      </p:grpSp>
      <p:pic>
        <p:nvPicPr>
          <p:cNvPr id="131" name="Picture 130"/>
          <p:cNvPicPr>
            <a:picLocks noChangeAspect="1"/>
          </p:cNvPicPr>
          <p:nvPr/>
        </p:nvPicPr>
        <p:blipFill>
          <a:blip r:embed="rId4"/>
          <a:stretch>
            <a:fillRect/>
          </a:stretch>
        </p:blipFill>
        <p:spPr>
          <a:xfrm>
            <a:off x="1356101" y="1396134"/>
            <a:ext cx="4136871" cy="4127917"/>
          </a:xfrm>
          <a:prstGeom prst="rect">
            <a:avLst/>
          </a:prstGeom>
        </p:spPr>
      </p:pic>
    </p:spTree>
    <p:extLst>
      <p:ext uri="{BB962C8B-B14F-4D97-AF65-F5344CB8AC3E}">
        <p14:creationId xmlns:p14="http://schemas.microsoft.com/office/powerpoint/2010/main" val="110409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fade">
                                      <p:cBhvr>
                                        <p:cTn id="7" dur="500"/>
                                        <p:tgtEl>
                                          <p:spTgt spid="127"/>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3.33333E-6 L 1.04167E-6 2.13959 " pathEditMode="relative" rAng="0" ptsTypes="AA">
                                      <p:cBhvr>
                                        <p:cTn id="10" dur="6000" fill="hold"/>
                                        <p:tgtEl>
                                          <p:spTgt spid="127"/>
                                        </p:tgtEl>
                                        <p:attrNameLst>
                                          <p:attrName>ppt_x</p:attrName>
                                          <p:attrName>ppt_y</p:attrName>
                                        </p:attrNameLst>
                                      </p:cBhvr>
                                      <p:rCtr x="0" y="106968"/>
                                    </p:animMotion>
                                  </p:childTnLst>
                                </p:cTn>
                              </p:par>
                              <p:par>
                                <p:cTn id="11" presetID="42" presetClass="path" presetSubtype="0" accel="50000" decel="50000" fill="hold" nodeType="withEffect">
                                  <p:stCondLst>
                                    <p:cond delay="0"/>
                                  </p:stCondLst>
                                  <p:childTnLst>
                                    <p:animMotion origin="layout" path="M 8.33333E-7 1.85185E-6 L 8.33333E-7 2.25116 " pathEditMode="relative" rAng="0" ptsTypes="AA">
                                      <p:cBhvr>
                                        <p:cTn id="12" dur="6000" fill="hold"/>
                                        <p:tgtEl>
                                          <p:spTgt spid="131"/>
                                        </p:tgtEl>
                                        <p:attrNameLst>
                                          <p:attrName>ppt_x</p:attrName>
                                          <p:attrName>ppt_y</p:attrName>
                                        </p:attrNameLst>
                                      </p:cBhvr>
                                      <p:rCtr x="0" y="1125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Edit and Test</a:t>
            </a:r>
            <a:endParaRPr lang="en-US" dirty="0"/>
          </a:p>
        </p:txBody>
      </p:sp>
      <p:sp>
        <p:nvSpPr>
          <p:cNvPr id="3" name="Content Placeholder 2"/>
          <p:cNvSpPr>
            <a:spLocks noGrp="1"/>
          </p:cNvSpPr>
          <p:nvPr>
            <p:ph idx="1"/>
          </p:nvPr>
        </p:nvSpPr>
        <p:spPr/>
        <p:txBody>
          <a:bodyPr>
            <a:normAutofit fontScale="92500"/>
          </a:bodyPr>
          <a:lstStyle/>
          <a:p>
            <a:r>
              <a:rPr lang="en-US" dirty="0" smtClean="0"/>
              <a:t>Fork </a:t>
            </a:r>
            <a:r>
              <a:rPr lang="en-US" dirty="0"/>
              <a:t>the </a:t>
            </a:r>
            <a:r>
              <a:rPr lang="en-US" dirty="0" smtClean="0"/>
              <a:t>QuickStart repo</a:t>
            </a:r>
          </a:p>
          <a:p>
            <a:r>
              <a:rPr lang="en-US" dirty="0" smtClean="0"/>
              <a:t>Copy the starter template into a new directory</a:t>
            </a:r>
          </a:p>
          <a:p>
            <a:pPr lvl="1"/>
            <a:r>
              <a:rPr lang="en-US" dirty="0" smtClean="0"/>
              <a:t>“</a:t>
            </a:r>
            <a:r>
              <a:rPr lang="en-US" dirty="0" err="1" smtClean="0"/>
              <a:t>cp</a:t>
            </a:r>
            <a:r>
              <a:rPr lang="en-US" dirty="0" smtClean="0"/>
              <a:t> </a:t>
            </a:r>
            <a:r>
              <a:rPr lang="en-US" dirty="0"/>
              <a:t>docker-</a:t>
            </a:r>
            <a:r>
              <a:rPr lang="en-US" dirty="0" err="1"/>
              <a:t>wordpress</a:t>
            </a:r>
            <a:r>
              <a:rPr lang="en-US" dirty="0"/>
              <a:t>-</a:t>
            </a:r>
            <a:r>
              <a:rPr lang="en-US" dirty="0" err="1"/>
              <a:t>mysql</a:t>
            </a:r>
            <a:r>
              <a:rPr lang="en-US" dirty="0"/>
              <a:t> </a:t>
            </a:r>
            <a:r>
              <a:rPr lang="en-US" dirty="0" smtClean="0"/>
              <a:t>docker-</a:t>
            </a:r>
            <a:r>
              <a:rPr lang="en-US" dirty="0" err="1" smtClean="0"/>
              <a:t>ckan</a:t>
            </a:r>
            <a:r>
              <a:rPr lang="en-US" dirty="0" smtClean="0"/>
              <a:t>”</a:t>
            </a:r>
          </a:p>
          <a:p>
            <a:r>
              <a:rPr lang="en-US" dirty="0" smtClean="0"/>
              <a:t>Edit the appropriate files</a:t>
            </a:r>
          </a:p>
          <a:p>
            <a:pPr lvl="1"/>
            <a:r>
              <a:rPr lang="en-US" dirty="0" smtClean="0"/>
              <a:t>README.md</a:t>
            </a:r>
          </a:p>
          <a:p>
            <a:pPr lvl="1"/>
            <a:r>
              <a:rPr lang="en-US" dirty="0" err="1" smtClean="0"/>
              <a:t>azuredeploy-paramaters.json</a:t>
            </a:r>
            <a:endParaRPr lang="en-US" dirty="0" smtClean="0"/>
          </a:p>
          <a:p>
            <a:pPr lvl="1"/>
            <a:r>
              <a:rPr lang="en-US" dirty="0" err="1" smtClean="0"/>
              <a:t>azuredeploy.json</a:t>
            </a:r>
            <a:endParaRPr lang="en-US" dirty="0" smtClean="0"/>
          </a:p>
          <a:p>
            <a:pPr lvl="1"/>
            <a:r>
              <a:rPr lang="en-US" dirty="0" err="1" smtClean="0"/>
              <a:t>metadata.json</a:t>
            </a:r>
            <a:endParaRPr lang="en-US" dirty="0" smtClean="0"/>
          </a:p>
          <a:p>
            <a:r>
              <a:rPr lang="en-US" dirty="0" smtClean="0"/>
              <a:t>Be sure to set the URL for deployment button in README.md to your repo</a:t>
            </a:r>
          </a:p>
          <a:p>
            <a:r>
              <a:rPr lang="en-US" dirty="0" smtClean="0"/>
              <a:t>Click the deploy button </a:t>
            </a:r>
            <a:r>
              <a:rPr lang="en-US" dirty="0" smtClean="0">
                <a:sym typeface="Wingdings" panose="05000000000000000000" pitchFamily="2" charset="2"/>
              </a:rPr>
              <a:t></a:t>
            </a:r>
            <a:endParaRPr lang="en-US" dirty="0"/>
          </a:p>
          <a:p>
            <a:endParaRPr lang="en-US" dirty="0"/>
          </a:p>
        </p:txBody>
      </p:sp>
    </p:spTree>
    <p:extLst>
      <p:ext uri="{BB962C8B-B14F-4D97-AF65-F5344CB8AC3E}">
        <p14:creationId xmlns:p14="http://schemas.microsoft.com/office/powerpoint/2010/main" val="16837421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a Pull Request</a:t>
            </a:r>
            <a:endParaRPr lang="en-US" dirty="0"/>
          </a:p>
        </p:txBody>
      </p:sp>
      <p:sp>
        <p:nvSpPr>
          <p:cNvPr id="3" name="Content Placeholder 2"/>
          <p:cNvSpPr>
            <a:spLocks noGrp="1"/>
          </p:cNvSpPr>
          <p:nvPr>
            <p:ph idx="1"/>
          </p:nvPr>
        </p:nvSpPr>
        <p:spPr/>
        <p:txBody>
          <a:bodyPr/>
          <a:lstStyle/>
          <a:p>
            <a:r>
              <a:rPr lang="en-US" dirty="0" smtClean="0"/>
              <a:t>This is a community effort</a:t>
            </a:r>
          </a:p>
          <a:p>
            <a:endParaRPr lang="en-US" dirty="0" smtClean="0"/>
          </a:p>
          <a:p>
            <a:r>
              <a:rPr lang="en-US" dirty="0" smtClean="0"/>
              <a:t>Update the URL for the deployment template (in README.md)</a:t>
            </a:r>
          </a:p>
          <a:p>
            <a:endParaRPr lang="en-US" dirty="0" smtClean="0"/>
          </a:p>
          <a:p>
            <a:r>
              <a:rPr lang="en-US" dirty="0" smtClean="0"/>
              <a:t>Issue a Pull Request on GitHub</a:t>
            </a:r>
          </a:p>
          <a:p>
            <a:endParaRPr lang="en-US" dirty="0"/>
          </a:p>
          <a:p>
            <a:r>
              <a:rPr lang="en-US" dirty="0" smtClean="0"/>
              <a:t>Bask in the glory of being a community star</a:t>
            </a:r>
            <a:endParaRPr lang="en-US" dirty="0"/>
          </a:p>
        </p:txBody>
      </p:sp>
    </p:spTree>
    <p:extLst>
      <p:ext uri="{BB962C8B-B14F-4D97-AF65-F5344CB8AC3E}">
        <p14:creationId xmlns:p14="http://schemas.microsoft.com/office/powerpoint/2010/main" val="5703702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hlinkClick r:id="rId3"/>
          </p:cNvPr>
          <p:cNvPicPr>
            <a:picLocks noChangeAspect="1"/>
          </p:cNvPicPr>
          <p:nvPr/>
        </p:nvPicPr>
        <p:blipFill>
          <a:blip r:embed="rId4"/>
          <a:stretch>
            <a:fillRect/>
          </a:stretch>
        </p:blipFill>
        <p:spPr>
          <a:xfrm>
            <a:off x="0" y="60960"/>
            <a:ext cx="12192000" cy="6694490"/>
          </a:xfrm>
          <a:prstGeom prst="rect">
            <a:avLst/>
          </a:prstGeom>
        </p:spPr>
      </p:pic>
    </p:spTree>
    <p:extLst>
      <p:ext uri="{BB962C8B-B14F-4D97-AF65-F5344CB8AC3E}">
        <p14:creationId xmlns:p14="http://schemas.microsoft.com/office/powerpoint/2010/main" val="354155712"/>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Installing CKAN using a Docker image — CKAN 2.5.0a documentation - Internet Explorer">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3909"/>
            <a:ext cx="12192000" cy="6650182"/>
          </a:xfrm>
          <a:prstGeom prst="rect">
            <a:avLst/>
          </a:prstGeom>
        </p:spPr>
      </p:pic>
    </p:spTree>
    <p:extLst>
      <p:ext uri="{BB962C8B-B14F-4D97-AF65-F5344CB8AC3E}">
        <p14:creationId xmlns:p14="http://schemas.microsoft.com/office/powerpoint/2010/main" val="4192273287"/>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azure-quickstart-templates/docker-wordpress-mysql at master · 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2544522529"/>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azure-quickstart-templates/azuredeploy.json at master · Azure/azure-quickstart-templates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514179766"/>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azure-quickstart-templates/azuredeploy-parameters.json at master · Azure/azure-quickstart-templ - Internet Explorer">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3" y="0"/>
            <a:ext cx="12085513" cy="6858000"/>
          </a:xfrm>
          <a:prstGeom prst="rect">
            <a:avLst/>
          </a:prstGeom>
        </p:spPr>
      </p:pic>
    </p:spTree>
    <p:extLst>
      <p:ext uri="{BB962C8B-B14F-4D97-AF65-F5344CB8AC3E}">
        <p14:creationId xmlns:p14="http://schemas.microsoft.com/office/powerpoint/2010/main" val="3054604172"/>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Call to Action</a:t>
            </a:r>
            <a:endParaRPr lang="en-US" dirty="0"/>
          </a:p>
        </p:txBody>
      </p:sp>
      <p:sp>
        <p:nvSpPr>
          <p:cNvPr id="5" name="Text Placeholder 4"/>
          <p:cNvSpPr>
            <a:spLocks noGrp="1"/>
          </p:cNvSpPr>
          <p:nvPr>
            <p:ph type="body" idx="1"/>
          </p:nvPr>
        </p:nvSpPr>
        <p:spPr/>
        <p:txBody>
          <a:bodyPr/>
          <a:lstStyle/>
          <a:p>
            <a:r>
              <a:rPr lang="en-US" dirty="0" smtClean="0"/>
              <a:t>It’s all about YOU, the community</a:t>
            </a:r>
            <a:endParaRPr lang="en-US" dirty="0"/>
          </a:p>
        </p:txBody>
      </p:sp>
    </p:spTree>
    <p:extLst>
      <p:ext uri="{BB962C8B-B14F-4D97-AF65-F5344CB8AC3E}">
        <p14:creationId xmlns:p14="http://schemas.microsoft.com/office/powerpoint/2010/main" val="30538624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Calling all MVPs: We are offering…</a:t>
            </a:r>
            <a:endParaRPr lang="en-US" dirty="0"/>
          </a:p>
        </p:txBody>
      </p:sp>
      <p:sp>
        <p:nvSpPr>
          <p:cNvPr id="5" name="Content Placeholder 4"/>
          <p:cNvSpPr>
            <a:spLocks noGrp="1"/>
          </p:cNvSpPr>
          <p:nvPr>
            <p:ph idx="1"/>
          </p:nvPr>
        </p:nvSpPr>
        <p:spPr/>
        <p:txBody>
          <a:bodyPr/>
          <a:lstStyle/>
          <a:p>
            <a:r>
              <a:rPr lang="en-US" dirty="0" smtClean="0"/>
              <a:t>Visibility for the QuickStart templates</a:t>
            </a:r>
          </a:p>
          <a:p>
            <a:endParaRPr lang="en-US" dirty="0" smtClean="0"/>
          </a:p>
          <a:p>
            <a:r>
              <a:rPr lang="en-US" dirty="0" smtClean="0"/>
              <a:t>Presentation materials</a:t>
            </a:r>
          </a:p>
          <a:p>
            <a:endParaRPr lang="en-US" dirty="0"/>
          </a:p>
          <a:p>
            <a:r>
              <a:rPr lang="en-US" dirty="0" smtClean="0"/>
              <a:t>Blog content</a:t>
            </a:r>
          </a:p>
          <a:p>
            <a:endParaRPr lang="en-US" dirty="0" smtClean="0"/>
          </a:p>
          <a:p>
            <a:r>
              <a:rPr lang="en-US" dirty="0" smtClean="0"/>
              <a:t>Guidance (via GitHub issue tracker)</a:t>
            </a:r>
          </a:p>
          <a:p>
            <a:endParaRPr lang="en-US" dirty="0"/>
          </a:p>
          <a:p>
            <a:endParaRPr lang="en-US" dirty="0"/>
          </a:p>
        </p:txBody>
      </p:sp>
    </p:spTree>
    <p:extLst>
      <p:ext uri="{BB962C8B-B14F-4D97-AF65-F5344CB8AC3E}">
        <p14:creationId xmlns:p14="http://schemas.microsoft.com/office/powerpoint/2010/main" val="24180594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Calling all MVPs: We want…</a:t>
            </a:r>
            <a:endParaRPr lang="en-US" dirty="0"/>
          </a:p>
        </p:txBody>
      </p:sp>
      <p:sp>
        <p:nvSpPr>
          <p:cNvPr id="5" name="Content Placeholder 4"/>
          <p:cNvSpPr>
            <a:spLocks noGrp="1"/>
          </p:cNvSpPr>
          <p:nvPr>
            <p:ph idx="1"/>
          </p:nvPr>
        </p:nvSpPr>
        <p:spPr/>
        <p:txBody>
          <a:bodyPr/>
          <a:lstStyle/>
          <a:p>
            <a:r>
              <a:rPr lang="en-US" dirty="0" smtClean="0"/>
              <a:t>Your templates</a:t>
            </a:r>
          </a:p>
          <a:p>
            <a:endParaRPr lang="en-US" dirty="0" smtClean="0"/>
          </a:p>
          <a:p>
            <a:r>
              <a:rPr lang="en-US" dirty="0" smtClean="0"/>
              <a:t>Your blog content</a:t>
            </a:r>
          </a:p>
          <a:p>
            <a:endParaRPr lang="en-US" dirty="0"/>
          </a:p>
          <a:p>
            <a:r>
              <a:rPr lang="en-US" dirty="0" smtClean="0"/>
              <a:t>Your representation at meetups</a:t>
            </a:r>
          </a:p>
          <a:p>
            <a:endParaRPr lang="en-US" dirty="0"/>
          </a:p>
          <a:p>
            <a:r>
              <a:rPr lang="en-US" dirty="0" smtClean="0"/>
              <a:t>Your feedback on how we can use QuickStarts to help one-another</a:t>
            </a:r>
          </a:p>
          <a:p>
            <a:endParaRPr lang="en-US" dirty="0"/>
          </a:p>
          <a:p>
            <a:endParaRPr lang="en-US" dirty="0"/>
          </a:p>
        </p:txBody>
      </p:sp>
    </p:spTree>
    <p:extLst>
      <p:ext uri="{BB962C8B-B14F-4D97-AF65-F5344CB8AC3E}">
        <p14:creationId xmlns:p14="http://schemas.microsoft.com/office/powerpoint/2010/main" val="1440506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673850" y="1655763"/>
            <a:ext cx="5518150" cy="1281112"/>
          </a:xfrm>
        </p:spPr>
        <p:txBody>
          <a:bodyPr>
            <a:normAutofit/>
          </a:bodyPr>
          <a:lstStyle/>
          <a:p>
            <a:r>
              <a:rPr lang="en-US" sz="7998" dirty="0"/>
              <a:t>Challenges</a:t>
            </a:r>
          </a:p>
        </p:txBody>
      </p:sp>
      <p:sp>
        <p:nvSpPr>
          <p:cNvPr id="3" name="Subtitle 2"/>
          <p:cNvSpPr>
            <a:spLocks noGrp="1"/>
          </p:cNvSpPr>
          <p:nvPr>
            <p:ph type="subTitle" idx="4294967295"/>
          </p:nvPr>
        </p:nvSpPr>
        <p:spPr>
          <a:xfrm>
            <a:off x="6859588" y="3073400"/>
            <a:ext cx="5332412" cy="2447925"/>
          </a:xfrm>
        </p:spPr>
        <p:txBody>
          <a:bodyPr>
            <a:normAutofit/>
          </a:bodyPr>
          <a:lstStyle/>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Set Permissions</a:t>
            </a:r>
          </a:p>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Monitor and alerting rules</a:t>
            </a:r>
          </a:p>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Billing</a:t>
            </a:r>
          </a:p>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Deployment</a:t>
            </a:r>
          </a:p>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Communication</a:t>
            </a:r>
            <a:endParaRPr lang="en-US" dirty="0">
              <a:gradFill>
                <a:gsLst>
                  <a:gs pos="0">
                    <a:schemeClr val="tx1"/>
                  </a:gs>
                  <a:gs pos="100000">
                    <a:schemeClr val="tx1"/>
                  </a:gs>
                </a:gsLst>
                <a:lin ang="5400000" scaled="0"/>
              </a:gradFill>
            </a:endParaRPr>
          </a:p>
        </p:txBody>
      </p:sp>
      <p:grpSp>
        <p:nvGrpSpPr>
          <p:cNvPr id="5" name="Group 4"/>
          <p:cNvGrpSpPr>
            <a:grpSpLocks noChangeAspect="1"/>
          </p:cNvGrpSpPr>
          <p:nvPr/>
        </p:nvGrpSpPr>
        <p:grpSpPr bwMode="auto">
          <a:xfrm>
            <a:off x="644484" y="1061121"/>
            <a:ext cx="4946836" cy="4724648"/>
            <a:chOff x="405" y="668"/>
            <a:chExt cx="3117" cy="2977"/>
          </a:xfrm>
        </p:grpSpPr>
        <p:sp>
          <p:nvSpPr>
            <p:cNvPr id="6" name="AutoShape 3"/>
            <p:cNvSpPr>
              <a:spLocks noChangeAspect="1" noChangeArrowheads="1" noTextEdit="1"/>
            </p:cNvSpPr>
            <p:nvPr/>
          </p:nvSpPr>
          <p:spPr bwMode="auto">
            <a:xfrm>
              <a:off x="406" y="668"/>
              <a:ext cx="3116" cy="2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 name="Freeform 5"/>
            <p:cNvSpPr>
              <a:spLocks/>
            </p:cNvSpPr>
            <p:nvPr/>
          </p:nvSpPr>
          <p:spPr bwMode="auto">
            <a:xfrm>
              <a:off x="412" y="676"/>
              <a:ext cx="3102" cy="2962"/>
            </a:xfrm>
            <a:custGeom>
              <a:avLst/>
              <a:gdLst>
                <a:gd name="T0" fmla="*/ 2649 w 2649"/>
                <a:gd name="T1" fmla="*/ 2496 h 2529"/>
                <a:gd name="T2" fmla="*/ 2616 w 2649"/>
                <a:gd name="T3" fmla="*/ 2529 h 2529"/>
                <a:gd name="T4" fmla="*/ 33 w 2649"/>
                <a:gd name="T5" fmla="*/ 2529 h 2529"/>
                <a:gd name="T6" fmla="*/ 0 w 2649"/>
                <a:gd name="T7" fmla="*/ 2496 h 2529"/>
                <a:gd name="T8" fmla="*/ 0 w 2649"/>
                <a:gd name="T9" fmla="*/ 33 h 2529"/>
                <a:gd name="T10" fmla="*/ 33 w 2649"/>
                <a:gd name="T11" fmla="*/ 0 h 2529"/>
                <a:gd name="T12" fmla="*/ 2616 w 2649"/>
                <a:gd name="T13" fmla="*/ 0 h 2529"/>
                <a:gd name="T14" fmla="*/ 2649 w 2649"/>
                <a:gd name="T15" fmla="*/ 33 h 2529"/>
                <a:gd name="T16" fmla="*/ 2649 w 2649"/>
                <a:gd name="T17" fmla="*/ 2496 h 2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9" h="2529">
                  <a:moveTo>
                    <a:pt x="2649" y="2496"/>
                  </a:moveTo>
                  <a:cubicBezTo>
                    <a:pt x="2649" y="2514"/>
                    <a:pt x="2634" y="2529"/>
                    <a:pt x="2616" y="2529"/>
                  </a:cubicBezTo>
                  <a:cubicBezTo>
                    <a:pt x="33" y="2529"/>
                    <a:pt x="33" y="2529"/>
                    <a:pt x="33" y="2529"/>
                  </a:cubicBezTo>
                  <a:cubicBezTo>
                    <a:pt x="15" y="2529"/>
                    <a:pt x="0" y="2514"/>
                    <a:pt x="0" y="2496"/>
                  </a:cubicBezTo>
                  <a:cubicBezTo>
                    <a:pt x="0" y="33"/>
                    <a:pt x="0" y="33"/>
                    <a:pt x="0" y="33"/>
                  </a:cubicBezTo>
                  <a:cubicBezTo>
                    <a:pt x="0" y="14"/>
                    <a:pt x="15" y="0"/>
                    <a:pt x="33" y="0"/>
                  </a:cubicBezTo>
                  <a:cubicBezTo>
                    <a:pt x="2616" y="0"/>
                    <a:pt x="2616" y="0"/>
                    <a:pt x="2616" y="0"/>
                  </a:cubicBezTo>
                  <a:cubicBezTo>
                    <a:pt x="2634" y="0"/>
                    <a:pt x="2649" y="14"/>
                    <a:pt x="2649" y="33"/>
                  </a:cubicBezTo>
                  <a:cubicBezTo>
                    <a:pt x="2649" y="2496"/>
                    <a:pt x="2649" y="2496"/>
                    <a:pt x="2649" y="2496"/>
                  </a:cubicBezTo>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 name="Freeform 6"/>
            <p:cNvSpPr>
              <a:spLocks/>
            </p:cNvSpPr>
            <p:nvPr/>
          </p:nvSpPr>
          <p:spPr bwMode="auto">
            <a:xfrm>
              <a:off x="405" y="669"/>
              <a:ext cx="3116" cy="2976"/>
            </a:xfrm>
            <a:custGeom>
              <a:avLst/>
              <a:gdLst>
                <a:gd name="T0" fmla="*/ 2655 w 2661"/>
                <a:gd name="T1" fmla="*/ 2502 h 2541"/>
                <a:gd name="T2" fmla="*/ 2649 w 2661"/>
                <a:gd name="T3" fmla="*/ 2502 h 2541"/>
                <a:gd name="T4" fmla="*/ 2641 w 2661"/>
                <a:gd name="T5" fmla="*/ 2521 h 2541"/>
                <a:gd name="T6" fmla="*/ 2622 w 2661"/>
                <a:gd name="T7" fmla="*/ 2529 h 2541"/>
                <a:gd name="T8" fmla="*/ 39 w 2661"/>
                <a:gd name="T9" fmla="*/ 2529 h 2541"/>
                <a:gd name="T10" fmla="*/ 20 w 2661"/>
                <a:gd name="T11" fmla="*/ 2521 h 2541"/>
                <a:gd name="T12" fmla="*/ 12 w 2661"/>
                <a:gd name="T13" fmla="*/ 2502 h 2541"/>
                <a:gd name="T14" fmla="*/ 12 w 2661"/>
                <a:gd name="T15" fmla="*/ 39 h 2541"/>
                <a:gd name="T16" fmla="*/ 20 w 2661"/>
                <a:gd name="T17" fmla="*/ 20 h 2541"/>
                <a:gd name="T18" fmla="*/ 39 w 2661"/>
                <a:gd name="T19" fmla="*/ 12 h 2541"/>
                <a:gd name="T20" fmla="*/ 2622 w 2661"/>
                <a:gd name="T21" fmla="*/ 12 h 2541"/>
                <a:gd name="T22" fmla="*/ 2641 w 2661"/>
                <a:gd name="T23" fmla="*/ 20 h 2541"/>
                <a:gd name="T24" fmla="*/ 2649 w 2661"/>
                <a:gd name="T25" fmla="*/ 39 h 2541"/>
                <a:gd name="T26" fmla="*/ 2649 w 2661"/>
                <a:gd name="T27" fmla="*/ 2502 h 2541"/>
                <a:gd name="T28" fmla="*/ 2655 w 2661"/>
                <a:gd name="T29" fmla="*/ 2502 h 2541"/>
                <a:gd name="T30" fmla="*/ 2661 w 2661"/>
                <a:gd name="T31" fmla="*/ 2502 h 2541"/>
                <a:gd name="T32" fmla="*/ 2661 w 2661"/>
                <a:gd name="T33" fmla="*/ 39 h 2541"/>
                <a:gd name="T34" fmla="*/ 2622 w 2661"/>
                <a:gd name="T35" fmla="*/ 0 h 2541"/>
                <a:gd name="T36" fmla="*/ 39 w 2661"/>
                <a:gd name="T37" fmla="*/ 0 h 2541"/>
                <a:gd name="T38" fmla="*/ 0 w 2661"/>
                <a:gd name="T39" fmla="*/ 39 h 2541"/>
                <a:gd name="T40" fmla="*/ 0 w 2661"/>
                <a:gd name="T41" fmla="*/ 2502 h 2541"/>
                <a:gd name="T42" fmla="*/ 39 w 2661"/>
                <a:gd name="T43" fmla="*/ 2541 h 2541"/>
                <a:gd name="T44" fmla="*/ 2622 w 2661"/>
                <a:gd name="T45" fmla="*/ 2541 h 2541"/>
                <a:gd name="T46" fmla="*/ 2661 w 2661"/>
                <a:gd name="T47" fmla="*/ 2502 h 2541"/>
                <a:gd name="T48" fmla="*/ 2655 w 2661"/>
                <a:gd name="T49" fmla="*/ 2502 h 2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61" h="2541">
                  <a:moveTo>
                    <a:pt x="2655" y="2502"/>
                  </a:moveTo>
                  <a:cubicBezTo>
                    <a:pt x="2649" y="2502"/>
                    <a:pt x="2649" y="2502"/>
                    <a:pt x="2649" y="2502"/>
                  </a:cubicBezTo>
                  <a:cubicBezTo>
                    <a:pt x="2649" y="2509"/>
                    <a:pt x="2646" y="2516"/>
                    <a:pt x="2641" y="2521"/>
                  </a:cubicBezTo>
                  <a:cubicBezTo>
                    <a:pt x="2636" y="2526"/>
                    <a:pt x="2629" y="2529"/>
                    <a:pt x="2622" y="2529"/>
                  </a:cubicBezTo>
                  <a:cubicBezTo>
                    <a:pt x="39" y="2529"/>
                    <a:pt x="39" y="2529"/>
                    <a:pt x="39" y="2529"/>
                  </a:cubicBezTo>
                  <a:cubicBezTo>
                    <a:pt x="32" y="2529"/>
                    <a:pt x="25" y="2526"/>
                    <a:pt x="20" y="2521"/>
                  </a:cubicBezTo>
                  <a:cubicBezTo>
                    <a:pt x="15" y="2516"/>
                    <a:pt x="12" y="2509"/>
                    <a:pt x="12" y="2502"/>
                  </a:cubicBezTo>
                  <a:cubicBezTo>
                    <a:pt x="12" y="39"/>
                    <a:pt x="12" y="39"/>
                    <a:pt x="12" y="39"/>
                  </a:cubicBezTo>
                  <a:cubicBezTo>
                    <a:pt x="12" y="31"/>
                    <a:pt x="15" y="25"/>
                    <a:pt x="20" y="20"/>
                  </a:cubicBezTo>
                  <a:cubicBezTo>
                    <a:pt x="25" y="15"/>
                    <a:pt x="32" y="12"/>
                    <a:pt x="39" y="12"/>
                  </a:cubicBezTo>
                  <a:cubicBezTo>
                    <a:pt x="2622" y="12"/>
                    <a:pt x="2622" y="12"/>
                    <a:pt x="2622" y="12"/>
                  </a:cubicBezTo>
                  <a:cubicBezTo>
                    <a:pt x="2629" y="12"/>
                    <a:pt x="2636" y="15"/>
                    <a:pt x="2641" y="20"/>
                  </a:cubicBezTo>
                  <a:cubicBezTo>
                    <a:pt x="2646" y="25"/>
                    <a:pt x="2649" y="31"/>
                    <a:pt x="2649" y="39"/>
                  </a:cubicBezTo>
                  <a:cubicBezTo>
                    <a:pt x="2649" y="2502"/>
                    <a:pt x="2649" y="2502"/>
                    <a:pt x="2649" y="2502"/>
                  </a:cubicBezTo>
                  <a:cubicBezTo>
                    <a:pt x="2655" y="2502"/>
                    <a:pt x="2655" y="2502"/>
                    <a:pt x="2655" y="2502"/>
                  </a:cubicBezTo>
                  <a:cubicBezTo>
                    <a:pt x="2661" y="2502"/>
                    <a:pt x="2661" y="2502"/>
                    <a:pt x="2661" y="2502"/>
                  </a:cubicBezTo>
                  <a:cubicBezTo>
                    <a:pt x="2661" y="39"/>
                    <a:pt x="2661" y="39"/>
                    <a:pt x="2661" y="39"/>
                  </a:cubicBezTo>
                  <a:cubicBezTo>
                    <a:pt x="2661" y="17"/>
                    <a:pt x="2643" y="0"/>
                    <a:pt x="2622" y="0"/>
                  </a:cubicBezTo>
                  <a:cubicBezTo>
                    <a:pt x="39" y="0"/>
                    <a:pt x="39" y="0"/>
                    <a:pt x="39" y="0"/>
                  </a:cubicBezTo>
                  <a:cubicBezTo>
                    <a:pt x="18" y="0"/>
                    <a:pt x="0" y="17"/>
                    <a:pt x="0" y="39"/>
                  </a:cubicBezTo>
                  <a:cubicBezTo>
                    <a:pt x="0" y="2502"/>
                    <a:pt x="0" y="2502"/>
                    <a:pt x="0" y="2502"/>
                  </a:cubicBezTo>
                  <a:cubicBezTo>
                    <a:pt x="0" y="2523"/>
                    <a:pt x="18" y="2541"/>
                    <a:pt x="39" y="2541"/>
                  </a:cubicBezTo>
                  <a:cubicBezTo>
                    <a:pt x="2622" y="2541"/>
                    <a:pt x="2622" y="2541"/>
                    <a:pt x="2622" y="2541"/>
                  </a:cubicBezTo>
                  <a:cubicBezTo>
                    <a:pt x="2643" y="2541"/>
                    <a:pt x="2661" y="2523"/>
                    <a:pt x="2661" y="2502"/>
                  </a:cubicBezTo>
                  <a:lnTo>
                    <a:pt x="2655" y="25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 name="Freeform 10"/>
            <p:cNvSpPr>
              <a:spLocks/>
            </p:cNvSpPr>
            <p:nvPr/>
          </p:nvSpPr>
          <p:spPr bwMode="auto">
            <a:xfrm>
              <a:off x="757" y="1125"/>
              <a:ext cx="824" cy="728"/>
            </a:xfrm>
            <a:custGeom>
              <a:avLst/>
              <a:gdLst>
                <a:gd name="T0" fmla="*/ 540 w 703"/>
                <a:gd name="T1" fmla="*/ 558 h 622"/>
                <a:gd name="T2" fmla="*/ 352 w 703"/>
                <a:gd name="T3" fmla="*/ 622 h 622"/>
                <a:gd name="T4" fmla="*/ 104 w 703"/>
                <a:gd name="T5" fmla="*/ 500 h 622"/>
                <a:gd name="T6" fmla="*/ 162 w 703"/>
                <a:gd name="T7" fmla="*/ 64 h 622"/>
                <a:gd name="T8" fmla="*/ 351 w 703"/>
                <a:gd name="T9" fmla="*/ 0 h 622"/>
                <a:gd name="T10" fmla="*/ 598 w 703"/>
                <a:gd name="T11" fmla="*/ 122 h 622"/>
                <a:gd name="T12" fmla="*/ 540 w 703"/>
                <a:gd name="T13" fmla="*/ 558 h 622"/>
              </a:gdLst>
              <a:ahLst/>
              <a:cxnLst>
                <a:cxn ang="0">
                  <a:pos x="T0" y="T1"/>
                </a:cxn>
                <a:cxn ang="0">
                  <a:pos x="T2" y="T3"/>
                </a:cxn>
                <a:cxn ang="0">
                  <a:pos x="T4" y="T5"/>
                </a:cxn>
                <a:cxn ang="0">
                  <a:pos x="T6" y="T7"/>
                </a:cxn>
                <a:cxn ang="0">
                  <a:pos x="T8" y="T9"/>
                </a:cxn>
                <a:cxn ang="0">
                  <a:pos x="T10" y="T11"/>
                </a:cxn>
                <a:cxn ang="0">
                  <a:pos x="T12" y="T13"/>
                </a:cxn>
              </a:cxnLst>
              <a:rect l="0" t="0" r="r" b="b"/>
              <a:pathLst>
                <a:path w="703" h="622">
                  <a:moveTo>
                    <a:pt x="540" y="558"/>
                  </a:moveTo>
                  <a:cubicBezTo>
                    <a:pt x="484" y="601"/>
                    <a:pt x="418" y="622"/>
                    <a:pt x="352" y="622"/>
                  </a:cubicBezTo>
                  <a:cubicBezTo>
                    <a:pt x="258" y="622"/>
                    <a:pt x="166" y="580"/>
                    <a:pt x="104" y="500"/>
                  </a:cubicBezTo>
                  <a:cubicBezTo>
                    <a:pt x="0" y="364"/>
                    <a:pt x="26" y="169"/>
                    <a:pt x="162" y="64"/>
                  </a:cubicBezTo>
                  <a:cubicBezTo>
                    <a:pt x="219" y="21"/>
                    <a:pt x="285" y="0"/>
                    <a:pt x="351" y="0"/>
                  </a:cubicBezTo>
                  <a:cubicBezTo>
                    <a:pt x="445" y="0"/>
                    <a:pt x="537" y="42"/>
                    <a:pt x="598" y="122"/>
                  </a:cubicBezTo>
                  <a:cubicBezTo>
                    <a:pt x="703" y="259"/>
                    <a:pt x="677" y="454"/>
                    <a:pt x="540" y="558"/>
                  </a:cubicBez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3" name="Freeform 11"/>
            <p:cNvSpPr>
              <a:spLocks/>
            </p:cNvSpPr>
            <p:nvPr/>
          </p:nvSpPr>
          <p:spPr bwMode="auto">
            <a:xfrm>
              <a:off x="757" y="1125"/>
              <a:ext cx="824" cy="728"/>
            </a:xfrm>
            <a:custGeom>
              <a:avLst/>
              <a:gdLst>
                <a:gd name="T0" fmla="*/ 540 w 703"/>
                <a:gd name="T1" fmla="*/ 558 h 622"/>
                <a:gd name="T2" fmla="*/ 352 w 703"/>
                <a:gd name="T3" fmla="*/ 622 h 622"/>
                <a:gd name="T4" fmla="*/ 104 w 703"/>
                <a:gd name="T5" fmla="*/ 500 h 622"/>
                <a:gd name="T6" fmla="*/ 162 w 703"/>
                <a:gd name="T7" fmla="*/ 64 h 622"/>
                <a:gd name="T8" fmla="*/ 351 w 703"/>
                <a:gd name="T9" fmla="*/ 0 h 622"/>
                <a:gd name="T10" fmla="*/ 598 w 703"/>
                <a:gd name="T11" fmla="*/ 122 h 622"/>
                <a:gd name="T12" fmla="*/ 540 w 703"/>
                <a:gd name="T13" fmla="*/ 558 h 622"/>
              </a:gdLst>
              <a:ahLst/>
              <a:cxnLst>
                <a:cxn ang="0">
                  <a:pos x="T0" y="T1"/>
                </a:cxn>
                <a:cxn ang="0">
                  <a:pos x="T2" y="T3"/>
                </a:cxn>
                <a:cxn ang="0">
                  <a:pos x="T4" y="T5"/>
                </a:cxn>
                <a:cxn ang="0">
                  <a:pos x="T6" y="T7"/>
                </a:cxn>
                <a:cxn ang="0">
                  <a:pos x="T8" y="T9"/>
                </a:cxn>
                <a:cxn ang="0">
                  <a:pos x="T10" y="T11"/>
                </a:cxn>
                <a:cxn ang="0">
                  <a:pos x="T12" y="T13"/>
                </a:cxn>
              </a:cxnLst>
              <a:rect l="0" t="0" r="r" b="b"/>
              <a:pathLst>
                <a:path w="703" h="622">
                  <a:moveTo>
                    <a:pt x="540" y="558"/>
                  </a:moveTo>
                  <a:cubicBezTo>
                    <a:pt x="484" y="601"/>
                    <a:pt x="418" y="622"/>
                    <a:pt x="352" y="622"/>
                  </a:cubicBezTo>
                  <a:cubicBezTo>
                    <a:pt x="258" y="622"/>
                    <a:pt x="166" y="580"/>
                    <a:pt x="104" y="500"/>
                  </a:cubicBezTo>
                  <a:cubicBezTo>
                    <a:pt x="0" y="364"/>
                    <a:pt x="26" y="169"/>
                    <a:pt x="162" y="64"/>
                  </a:cubicBezTo>
                  <a:cubicBezTo>
                    <a:pt x="219" y="21"/>
                    <a:pt x="285" y="0"/>
                    <a:pt x="351" y="0"/>
                  </a:cubicBezTo>
                  <a:cubicBezTo>
                    <a:pt x="445" y="0"/>
                    <a:pt x="537" y="42"/>
                    <a:pt x="598" y="122"/>
                  </a:cubicBezTo>
                  <a:cubicBezTo>
                    <a:pt x="703" y="259"/>
                    <a:pt x="677" y="454"/>
                    <a:pt x="540" y="558"/>
                  </a:cubicBez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4" name="Freeform 12"/>
            <p:cNvSpPr>
              <a:spLocks/>
            </p:cNvSpPr>
            <p:nvPr/>
          </p:nvSpPr>
          <p:spPr bwMode="auto">
            <a:xfrm>
              <a:off x="857" y="1234"/>
              <a:ext cx="99" cy="262"/>
            </a:xfrm>
            <a:custGeom>
              <a:avLst/>
              <a:gdLst>
                <a:gd name="T0" fmla="*/ 54 w 85"/>
                <a:gd name="T1" fmla="*/ 224 h 224"/>
                <a:gd name="T2" fmla="*/ 85 w 85"/>
                <a:gd name="T3" fmla="*/ 172 h 224"/>
                <a:gd name="T4" fmla="*/ 44 w 85"/>
                <a:gd name="T5" fmla="*/ 0 h 224"/>
                <a:gd name="T6" fmla="*/ 10 w 85"/>
                <a:gd name="T7" fmla="*/ 41 h 224"/>
                <a:gd name="T8" fmla="*/ 54 w 85"/>
                <a:gd name="T9" fmla="*/ 224 h 224"/>
              </a:gdLst>
              <a:ahLst/>
              <a:cxnLst>
                <a:cxn ang="0">
                  <a:pos x="T0" y="T1"/>
                </a:cxn>
                <a:cxn ang="0">
                  <a:pos x="T2" y="T3"/>
                </a:cxn>
                <a:cxn ang="0">
                  <a:pos x="T4" y="T5"/>
                </a:cxn>
                <a:cxn ang="0">
                  <a:pos x="T6" y="T7"/>
                </a:cxn>
                <a:cxn ang="0">
                  <a:pos x="T8" y="T9"/>
                </a:cxn>
              </a:cxnLst>
              <a:rect l="0" t="0" r="r" b="b"/>
              <a:pathLst>
                <a:path w="85" h="224">
                  <a:moveTo>
                    <a:pt x="54" y="224"/>
                  </a:moveTo>
                  <a:cubicBezTo>
                    <a:pt x="63" y="207"/>
                    <a:pt x="73" y="189"/>
                    <a:pt x="85" y="172"/>
                  </a:cubicBezTo>
                  <a:cubicBezTo>
                    <a:pt x="36" y="94"/>
                    <a:pt x="38" y="30"/>
                    <a:pt x="44" y="0"/>
                  </a:cubicBezTo>
                  <a:cubicBezTo>
                    <a:pt x="31" y="13"/>
                    <a:pt x="20" y="27"/>
                    <a:pt x="10" y="41"/>
                  </a:cubicBezTo>
                  <a:cubicBezTo>
                    <a:pt x="0" y="81"/>
                    <a:pt x="0" y="146"/>
                    <a:pt x="54" y="2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5" name="Freeform 13"/>
            <p:cNvSpPr>
              <a:spLocks/>
            </p:cNvSpPr>
            <p:nvPr/>
          </p:nvSpPr>
          <p:spPr bwMode="auto">
            <a:xfrm>
              <a:off x="980" y="1508"/>
              <a:ext cx="490" cy="243"/>
            </a:xfrm>
            <a:custGeom>
              <a:avLst/>
              <a:gdLst>
                <a:gd name="T0" fmla="*/ 88 w 419"/>
                <a:gd name="T1" fmla="*/ 54 h 208"/>
                <a:gd name="T2" fmla="*/ 29 w 419"/>
                <a:gd name="T3" fmla="*/ 0 h 208"/>
                <a:gd name="T4" fmla="*/ 0 w 419"/>
                <a:gd name="T5" fmla="*/ 49 h 208"/>
                <a:gd name="T6" fmla="*/ 54 w 419"/>
                <a:gd name="T7" fmla="*/ 97 h 208"/>
                <a:gd name="T8" fmla="*/ 379 w 419"/>
                <a:gd name="T9" fmla="*/ 208 h 208"/>
                <a:gd name="T10" fmla="*/ 419 w 419"/>
                <a:gd name="T11" fmla="*/ 159 h 208"/>
                <a:gd name="T12" fmla="*/ 88 w 419"/>
                <a:gd name="T13" fmla="*/ 54 h 208"/>
              </a:gdLst>
              <a:ahLst/>
              <a:cxnLst>
                <a:cxn ang="0">
                  <a:pos x="T0" y="T1"/>
                </a:cxn>
                <a:cxn ang="0">
                  <a:pos x="T2" y="T3"/>
                </a:cxn>
                <a:cxn ang="0">
                  <a:pos x="T4" y="T5"/>
                </a:cxn>
                <a:cxn ang="0">
                  <a:pos x="T6" y="T7"/>
                </a:cxn>
                <a:cxn ang="0">
                  <a:pos x="T8" y="T9"/>
                </a:cxn>
                <a:cxn ang="0">
                  <a:pos x="T10" y="T11"/>
                </a:cxn>
                <a:cxn ang="0">
                  <a:pos x="T12" y="T13"/>
                </a:cxn>
              </a:cxnLst>
              <a:rect l="0" t="0" r="r" b="b"/>
              <a:pathLst>
                <a:path w="419" h="208">
                  <a:moveTo>
                    <a:pt x="88" y="54"/>
                  </a:moveTo>
                  <a:cubicBezTo>
                    <a:pt x="65" y="36"/>
                    <a:pt x="46" y="17"/>
                    <a:pt x="29" y="0"/>
                  </a:cubicBezTo>
                  <a:cubicBezTo>
                    <a:pt x="18" y="16"/>
                    <a:pt x="8" y="33"/>
                    <a:pt x="0" y="49"/>
                  </a:cubicBezTo>
                  <a:cubicBezTo>
                    <a:pt x="15" y="65"/>
                    <a:pt x="33" y="81"/>
                    <a:pt x="54" y="97"/>
                  </a:cubicBezTo>
                  <a:cubicBezTo>
                    <a:pt x="181" y="198"/>
                    <a:pt x="308" y="208"/>
                    <a:pt x="379" y="208"/>
                  </a:cubicBezTo>
                  <a:cubicBezTo>
                    <a:pt x="384" y="208"/>
                    <a:pt x="406" y="177"/>
                    <a:pt x="419" y="159"/>
                  </a:cubicBezTo>
                  <a:cubicBezTo>
                    <a:pt x="387" y="165"/>
                    <a:pt x="251" y="183"/>
                    <a:pt x="88"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6" name="Freeform 14"/>
            <p:cNvSpPr>
              <a:spLocks/>
            </p:cNvSpPr>
            <p:nvPr/>
          </p:nvSpPr>
          <p:spPr bwMode="auto">
            <a:xfrm>
              <a:off x="1175" y="1324"/>
              <a:ext cx="348" cy="292"/>
            </a:xfrm>
            <a:custGeom>
              <a:avLst/>
              <a:gdLst>
                <a:gd name="T0" fmla="*/ 0 w 297"/>
                <a:gd name="T1" fmla="*/ 26 h 249"/>
                <a:gd name="T2" fmla="*/ 289 w 297"/>
                <a:gd name="T3" fmla="*/ 249 h 249"/>
                <a:gd name="T4" fmla="*/ 297 w 297"/>
                <a:gd name="T5" fmla="*/ 223 h 249"/>
                <a:gd name="T6" fmla="*/ 43 w 297"/>
                <a:gd name="T7" fmla="*/ 0 h 249"/>
                <a:gd name="T8" fmla="*/ 0 w 297"/>
                <a:gd name="T9" fmla="*/ 26 h 249"/>
              </a:gdLst>
              <a:ahLst/>
              <a:cxnLst>
                <a:cxn ang="0">
                  <a:pos x="T0" y="T1"/>
                </a:cxn>
                <a:cxn ang="0">
                  <a:pos x="T2" y="T3"/>
                </a:cxn>
                <a:cxn ang="0">
                  <a:pos x="T4" y="T5"/>
                </a:cxn>
                <a:cxn ang="0">
                  <a:pos x="T6" y="T7"/>
                </a:cxn>
                <a:cxn ang="0">
                  <a:pos x="T8" y="T9"/>
                </a:cxn>
              </a:cxnLst>
              <a:rect l="0" t="0" r="r" b="b"/>
              <a:pathLst>
                <a:path w="297" h="249">
                  <a:moveTo>
                    <a:pt x="0" y="26"/>
                  </a:moveTo>
                  <a:cubicBezTo>
                    <a:pt x="116" y="134"/>
                    <a:pt x="254" y="225"/>
                    <a:pt x="289" y="249"/>
                  </a:cubicBezTo>
                  <a:cubicBezTo>
                    <a:pt x="293" y="240"/>
                    <a:pt x="295" y="232"/>
                    <a:pt x="297" y="223"/>
                  </a:cubicBezTo>
                  <a:cubicBezTo>
                    <a:pt x="260" y="195"/>
                    <a:pt x="161" y="118"/>
                    <a:pt x="43" y="0"/>
                  </a:cubicBezTo>
                  <a:cubicBezTo>
                    <a:pt x="29" y="8"/>
                    <a:pt x="15" y="16"/>
                    <a:pt x="0"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7" name="Freeform 15"/>
            <p:cNvSpPr>
              <a:spLocks/>
            </p:cNvSpPr>
            <p:nvPr/>
          </p:nvSpPr>
          <p:spPr bwMode="auto">
            <a:xfrm>
              <a:off x="1008" y="1141"/>
              <a:ext cx="150" cy="145"/>
            </a:xfrm>
            <a:custGeom>
              <a:avLst/>
              <a:gdLst>
                <a:gd name="T0" fmla="*/ 128 w 128"/>
                <a:gd name="T1" fmla="*/ 96 h 124"/>
                <a:gd name="T2" fmla="*/ 41 w 128"/>
                <a:gd name="T3" fmla="*/ 0 h 124"/>
                <a:gd name="T4" fmla="*/ 0 w 128"/>
                <a:gd name="T5" fmla="*/ 17 h 124"/>
                <a:gd name="T6" fmla="*/ 84 w 128"/>
                <a:gd name="T7" fmla="*/ 124 h 124"/>
                <a:gd name="T8" fmla="*/ 128 w 128"/>
                <a:gd name="T9" fmla="*/ 96 h 124"/>
              </a:gdLst>
              <a:ahLst/>
              <a:cxnLst>
                <a:cxn ang="0">
                  <a:pos x="T0" y="T1"/>
                </a:cxn>
                <a:cxn ang="0">
                  <a:pos x="T2" y="T3"/>
                </a:cxn>
                <a:cxn ang="0">
                  <a:pos x="T4" y="T5"/>
                </a:cxn>
                <a:cxn ang="0">
                  <a:pos x="T6" y="T7"/>
                </a:cxn>
                <a:cxn ang="0">
                  <a:pos x="T8" y="T9"/>
                </a:cxn>
              </a:cxnLst>
              <a:rect l="0" t="0" r="r" b="b"/>
              <a:pathLst>
                <a:path w="128" h="124">
                  <a:moveTo>
                    <a:pt x="128" y="96"/>
                  </a:moveTo>
                  <a:cubicBezTo>
                    <a:pt x="100" y="67"/>
                    <a:pt x="71" y="35"/>
                    <a:pt x="41" y="0"/>
                  </a:cubicBezTo>
                  <a:cubicBezTo>
                    <a:pt x="27" y="5"/>
                    <a:pt x="13" y="11"/>
                    <a:pt x="0" y="17"/>
                  </a:cubicBezTo>
                  <a:cubicBezTo>
                    <a:pt x="22" y="53"/>
                    <a:pt x="51" y="89"/>
                    <a:pt x="84" y="124"/>
                  </a:cubicBezTo>
                  <a:cubicBezTo>
                    <a:pt x="99" y="113"/>
                    <a:pt x="113" y="104"/>
                    <a:pt x="128" y="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8" name="Freeform 16"/>
            <p:cNvSpPr>
              <a:spLocks/>
            </p:cNvSpPr>
            <p:nvPr/>
          </p:nvSpPr>
          <p:spPr bwMode="auto">
            <a:xfrm>
              <a:off x="870" y="1496"/>
              <a:ext cx="110" cy="277"/>
            </a:xfrm>
            <a:custGeom>
              <a:avLst/>
              <a:gdLst>
                <a:gd name="T0" fmla="*/ 43 w 94"/>
                <a:gd name="T1" fmla="*/ 0 h 236"/>
                <a:gd name="T2" fmla="*/ 0 w 94"/>
                <a:gd name="T3" fmla="*/ 173 h 236"/>
                <a:gd name="T4" fmla="*/ 6 w 94"/>
                <a:gd name="T5" fmla="*/ 185 h 236"/>
                <a:gd name="T6" fmla="*/ 58 w 94"/>
                <a:gd name="T7" fmla="*/ 236 h 236"/>
                <a:gd name="T8" fmla="*/ 94 w 94"/>
                <a:gd name="T9" fmla="*/ 59 h 236"/>
                <a:gd name="T10" fmla="*/ 43 w 94"/>
                <a:gd name="T11" fmla="*/ 0 h 236"/>
              </a:gdLst>
              <a:ahLst/>
              <a:cxnLst>
                <a:cxn ang="0">
                  <a:pos x="T0" y="T1"/>
                </a:cxn>
                <a:cxn ang="0">
                  <a:pos x="T2" y="T3"/>
                </a:cxn>
                <a:cxn ang="0">
                  <a:pos x="T4" y="T5"/>
                </a:cxn>
                <a:cxn ang="0">
                  <a:pos x="T6" y="T7"/>
                </a:cxn>
                <a:cxn ang="0">
                  <a:pos x="T8" y="T9"/>
                </a:cxn>
                <a:cxn ang="0">
                  <a:pos x="T10" y="T11"/>
                </a:cxn>
              </a:cxnLst>
              <a:rect l="0" t="0" r="r" b="b"/>
              <a:pathLst>
                <a:path w="94" h="236">
                  <a:moveTo>
                    <a:pt x="43" y="0"/>
                  </a:moveTo>
                  <a:cubicBezTo>
                    <a:pt x="13" y="61"/>
                    <a:pt x="3" y="123"/>
                    <a:pt x="0" y="173"/>
                  </a:cubicBezTo>
                  <a:cubicBezTo>
                    <a:pt x="3" y="177"/>
                    <a:pt x="3" y="181"/>
                    <a:pt x="6" y="185"/>
                  </a:cubicBezTo>
                  <a:cubicBezTo>
                    <a:pt x="21" y="204"/>
                    <a:pt x="40" y="222"/>
                    <a:pt x="58" y="236"/>
                  </a:cubicBezTo>
                  <a:cubicBezTo>
                    <a:pt x="55" y="195"/>
                    <a:pt x="59" y="129"/>
                    <a:pt x="94" y="59"/>
                  </a:cubicBezTo>
                  <a:cubicBezTo>
                    <a:pt x="73" y="39"/>
                    <a:pt x="57" y="19"/>
                    <a:pt x="4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9" name="Freeform 17"/>
            <p:cNvSpPr>
              <a:spLocks/>
            </p:cNvSpPr>
            <p:nvPr/>
          </p:nvSpPr>
          <p:spPr bwMode="auto">
            <a:xfrm>
              <a:off x="920" y="1286"/>
              <a:ext cx="255" cy="279"/>
            </a:xfrm>
            <a:custGeom>
              <a:avLst/>
              <a:gdLst>
                <a:gd name="T0" fmla="*/ 159 w 218"/>
                <a:gd name="T1" fmla="*/ 0 h 238"/>
                <a:gd name="T2" fmla="*/ 73 w 218"/>
                <a:gd name="T3" fmla="*/ 75 h 238"/>
                <a:gd name="T4" fmla="*/ 31 w 218"/>
                <a:gd name="T5" fmla="*/ 127 h 238"/>
                <a:gd name="T6" fmla="*/ 31 w 218"/>
                <a:gd name="T7" fmla="*/ 127 h 238"/>
                <a:gd name="T8" fmla="*/ 0 w 218"/>
                <a:gd name="T9" fmla="*/ 179 h 238"/>
                <a:gd name="T10" fmla="*/ 51 w 218"/>
                <a:gd name="T11" fmla="*/ 238 h 238"/>
                <a:gd name="T12" fmla="*/ 80 w 218"/>
                <a:gd name="T13" fmla="*/ 189 h 238"/>
                <a:gd name="T14" fmla="*/ 80 w 218"/>
                <a:gd name="T15" fmla="*/ 189 h 238"/>
                <a:gd name="T16" fmla="*/ 137 w 218"/>
                <a:gd name="T17" fmla="*/ 124 h 238"/>
                <a:gd name="T18" fmla="*/ 218 w 218"/>
                <a:gd name="T19" fmla="*/ 58 h 238"/>
                <a:gd name="T20" fmla="*/ 159 w 218"/>
                <a:gd name="T21"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38">
                  <a:moveTo>
                    <a:pt x="159" y="0"/>
                  </a:moveTo>
                  <a:cubicBezTo>
                    <a:pt x="131" y="19"/>
                    <a:pt x="102" y="44"/>
                    <a:pt x="73" y="75"/>
                  </a:cubicBezTo>
                  <a:cubicBezTo>
                    <a:pt x="57" y="92"/>
                    <a:pt x="43" y="109"/>
                    <a:pt x="31" y="127"/>
                  </a:cubicBezTo>
                  <a:cubicBezTo>
                    <a:pt x="31" y="127"/>
                    <a:pt x="31" y="127"/>
                    <a:pt x="31" y="127"/>
                  </a:cubicBezTo>
                  <a:cubicBezTo>
                    <a:pt x="19" y="144"/>
                    <a:pt x="9" y="162"/>
                    <a:pt x="0" y="179"/>
                  </a:cubicBezTo>
                  <a:cubicBezTo>
                    <a:pt x="14" y="198"/>
                    <a:pt x="30" y="218"/>
                    <a:pt x="51" y="238"/>
                  </a:cubicBezTo>
                  <a:cubicBezTo>
                    <a:pt x="59" y="222"/>
                    <a:pt x="69" y="205"/>
                    <a:pt x="80" y="189"/>
                  </a:cubicBezTo>
                  <a:cubicBezTo>
                    <a:pt x="80" y="189"/>
                    <a:pt x="80" y="189"/>
                    <a:pt x="80" y="189"/>
                  </a:cubicBezTo>
                  <a:cubicBezTo>
                    <a:pt x="96" y="167"/>
                    <a:pt x="114" y="145"/>
                    <a:pt x="137" y="124"/>
                  </a:cubicBezTo>
                  <a:cubicBezTo>
                    <a:pt x="166" y="97"/>
                    <a:pt x="193" y="76"/>
                    <a:pt x="218" y="58"/>
                  </a:cubicBezTo>
                  <a:cubicBezTo>
                    <a:pt x="198" y="39"/>
                    <a:pt x="178" y="20"/>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0" name="Freeform 18"/>
            <p:cNvSpPr>
              <a:spLocks/>
            </p:cNvSpPr>
            <p:nvPr/>
          </p:nvSpPr>
          <p:spPr bwMode="auto">
            <a:xfrm>
              <a:off x="1106" y="1200"/>
              <a:ext cx="348" cy="154"/>
            </a:xfrm>
            <a:custGeom>
              <a:avLst/>
              <a:gdLst>
                <a:gd name="T0" fmla="*/ 252 w 297"/>
                <a:gd name="T1" fmla="*/ 8 h 132"/>
                <a:gd name="T2" fmla="*/ 44 w 297"/>
                <a:gd name="T3" fmla="*/ 47 h 132"/>
                <a:gd name="T4" fmla="*/ 44 w 297"/>
                <a:gd name="T5" fmla="*/ 46 h 132"/>
                <a:gd name="T6" fmla="*/ 0 w 297"/>
                <a:gd name="T7" fmla="*/ 74 h 132"/>
                <a:gd name="T8" fmla="*/ 59 w 297"/>
                <a:gd name="T9" fmla="*/ 132 h 132"/>
                <a:gd name="T10" fmla="*/ 102 w 297"/>
                <a:gd name="T11" fmla="*/ 106 h 132"/>
                <a:gd name="T12" fmla="*/ 102 w 297"/>
                <a:gd name="T13" fmla="*/ 106 h 132"/>
                <a:gd name="T14" fmla="*/ 297 w 297"/>
                <a:gd name="T15" fmla="*/ 54 h 132"/>
                <a:gd name="T16" fmla="*/ 252 w 297"/>
                <a:gd name="T17"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32">
                  <a:moveTo>
                    <a:pt x="252" y="8"/>
                  </a:moveTo>
                  <a:cubicBezTo>
                    <a:pt x="204" y="0"/>
                    <a:pt x="130" y="1"/>
                    <a:pt x="44" y="47"/>
                  </a:cubicBezTo>
                  <a:cubicBezTo>
                    <a:pt x="44" y="46"/>
                    <a:pt x="44" y="46"/>
                    <a:pt x="44" y="46"/>
                  </a:cubicBezTo>
                  <a:cubicBezTo>
                    <a:pt x="30" y="54"/>
                    <a:pt x="15" y="63"/>
                    <a:pt x="0" y="74"/>
                  </a:cubicBezTo>
                  <a:cubicBezTo>
                    <a:pt x="19" y="94"/>
                    <a:pt x="39" y="113"/>
                    <a:pt x="59" y="132"/>
                  </a:cubicBezTo>
                  <a:cubicBezTo>
                    <a:pt x="74" y="122"/>
                    <a:pt x="88" y="114"/>
                    <a:pt x="102" y="106"/>
                  </a:cubicBezTo>
                  <a:cubicBezTo>
                    <a:pt x="102" y="106"/>
                    <a:pt x="102" y="106"/>
                    <a:pt x="102" y="106"/>
                  </a:cubicBezTo>
                  <a:cubicBezTo>
                    <a:pt x="216" y="45"/>
                    <a:pt x="297" y="54"/>
                    <a:pt x="297" y="54"/>
                  </a:cubicBezTo>
                  <a:cubicBezTo>
                    <a:pt x="284" y="36"/>
                    <a:pt x="268" y="21"/>
                    <a:pt x="2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1" name="Freeform 19"/>
            <p:cNvSpPr>
              <a:spLocks/>
            </p:cNvSpPr>
            <p:nvPr/>
          </p:nvSpPr>
          <p:spPr bwMode="auto">
            <a:xfrm>
              <a:off x="1297" y="1418"/>
              <a:ext cx="177" cy="176"/>
            </a:xfrm>
            <a:custGeom>
              <a:avLst/>
              <a:gdLst>
                <a:gd name="T0" fmla="*/ 35 w 151"/>
                <a:gd name="T1" fmla="*/ 22 h 151"/>
                <a:gd name="T2" fmla="*/ 22 w 151"/>
                <a:gd name="T3" fmla="*/ 116 h 151"/>
                <a:gd name="T4" fmla="*/ 116 w 151"/>
                <a:gd name="T5" fmla="*/ 128 h 151"/>
                <a:gd name="T6" fmla="*/ 129 w 151"/>
                <a:gd name="T7" fmla="*/ 35 h 151"/>
                <a:gd name="T8" fmla="*/ 35 w 151"/>
                <a:gd name="T9" fmla="*/ 22 h 151"/>
              </a:gdLst>
              <a:ahLst/>
              <a:cxnLst>
                <a:cxn ang="0">
                  <a:pos x="T0" y="T1"/>
                </a:cxn>
                <a:cxn ang="0">
                  <a:pos x="T2" y="T3"/>
                </a:cxn>
                <a:cxn ang="0">
                  <a:pos x="T4" y="T5"/>
                </a:cxn>
                <a:cxn ang="0">
                  <a:pos x="T6" y="T7"/>
                </a:cxn>
                <a:cxn ang="0">
                  <a:pos x="T8" y="T9"/>
                </a:cxn>
              </a:cxnLst>
              <a:rect l="0" t="0" r="r" b="b"/>
              <a:pathLst>
                <a:path w="151" h="151">
                  <a:moveTo>
                    <a:pt x="35" y="22"/>
                  </a:moveTo>
                  <a:cubicBezTo>
                    <a:pt x="6" y="45"/>
                    <a:pt x="0" y="86"/>
                    <a:pt x="22" y="116"/>
                  </a:cubicBezTo>
                  <a:cubicBezTo>
                    <a:pt x="45" y="145"/>
                    <a:pt x="87" y="151"/>
                    <a:pt x="116" y="128"/>
                  </a:cubicBezTo>
                  <a:cubicBezTo>
                    <a:pt x="145" y="106"/>
                    <a:pt x="151" y="64"/>
                    <a:pt x="129" y="35"/>
                  </a:cubicBezTo>
                  <a:cubicBezTo>
                    <a:pt x="106" y="5"/>
                    <a:pt x="64" y="0"/>
                    <a:pt x="35"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2" name="Freeform 20"/>
            <p:cNvSpPr>
              <a:spLocks/>
            </p:cNvSpPr>
            <p:nvPr/>
          </p:nvSpPr>
          <p:spPr bwMode="auto">
            <a:xfrm>
              <a:off x="1139" y="1614"/>
              <a:ext cx="163" cy="164"/>
            </a:xfrm>
            <a:custGeom>
              <a:avLst/>
              <a:gdLst>
                <a:gd name="T0" fmla="*/ 32 w 139"/>
                <a:gd name="T1" fmla="*/ 21 h 140"/>
                <a:gd name="T2" fmla="*/ 20 w 139"/>
                <a:gd name="T3" fmla="*/ 108 h 140"/>
                <a:gd name="T4" fmla="*/ 107 w 139"/>
                <a:gd name="T5" fmla="*/ 119 h 140"/>
                <a:gd name="T6" fmla="*/ 119 w 139"/>
                <a:gd name="T7" fmla="*/ 33 h 140"/>
                <a:gd name="T8" fmla="*/ 32 w 139"/>
                <a:gd name="T9" fmla="*/ 21 h 140"/>
              </a:gdLst>
              <a:ahLst/>
              <a:cxnLst>
                <a:cxn ang="0">
                  <a:pos x="T0" y="T1"/>
                </a:cxn>
                <a:cxn ang="0">
                  <a:pos x="T2" y="T3"/>
                </a:cxn>
                <a:cxn ang="0">
                  <a:pos x="T4" y="T5"/>
                </a:cxn>
                <a:cxn ang="0">
                  <a:pos x="T6" y="T7"/>
                </a:cxn>
                <a:cxn ang="0">
                  <a:pos x="T8" y="T9"/>
                </a:cxn>
              </a:cxnLst>
              <a:rect l="0" t="0" r="r" b="b"/>
              <a:pathLst>
                <a:path w="139" h="140">
                  <a:moveTo>
                    <a:pt x="32" y="21"/>
                  </a:moveTo>
                  <a:cubicBezTo>
                    <a:pt x="5" y="42"/>
                    <a:pt x="0" y="81"/>
                    <a:pt x="20" y="108"/>
                  </a:cubicBezTo>
                  <a:cubicBezTo>
                    <a:pt x="41" y="135"/>
                    <a:pt x="80" y="140"/>
                    <a:pt x="107" y="119"/>
                  </a:cubicBezTo>
                  <a:cubicBezTo>
                    <a:pt x="134" y="98"/>
                    <a:pt x="139" y="60"/>
                    <a:pt x="119" y="33"/>
                  </a:cubicBezTo>
                  <a:cubicBezTo>
                    <a:pt x="98" y="5"/>
                    <a:pt x="59" y="0"/>
                    <a:pt x="32"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3" name="Freeform 21"/>
            <p:cNvSpPr>
              <a:spLocks/>
            </p:cNvSpPr>
            <p:nvPr/>
          </p:nvSpPr>
          <p:spPr bwMode="auto">
            <a:xfrm>
              <a:off x="846" y="1371"/>
              <a:ext cx="249" cy="249"/>
            </a:xfrm>
            <a:custGeom>
              <a:avLst/>
              <a:gdLst>
                <a:gd name="T0" fmla="*/ 49 w 212"/>
                <a:gd name="T1" fmla="*/ 32 h 213"/>
                <a:gd name="T2" fmla="*/ 31 w 212"/>
                <a:gd name="T3" fmla="*/ 163 h 213"/>
                <a:gd name="T4" fmla="*/ 163 w 212"/>
                <a:gd name="T5" fmla="*/ 181 h 213"/>
                <a:gd name="T6" fmla="*/ 181 w 212"/>
                <a:gd name="T7" fmla="*/ 49 h 213"/>
                <a:gd name="T8" fmla="*/ 49 w 212"/>
                <a:gd name="T9" fmla="*/ 32 h 213"/>
              </a:gdLst>
              <a:ahLst/>
              <a:cxnLst>
                <a:cxn ang="0">
                  <a:pos x="T0" y="T1"/>
                </a:cxn>
                <a:cxn ang="0">
                  <a:pos x="T2" y="T3"/>
                </a:cxn>
                <a:cxn ang="0">
                  <a:pos x="T4" y="T5"/>
                </a:cxn>
                <a:cxn ang="0">
                  <a:pos x="T6" y="T7"/>
                </a:cxn>
                <a:cxn ang="0">
                  <a:pos x="T8" y="T9"/>
                </a:cxn>
              </a:cxnLst>
              <a:rect l="0" t="0" r="r" b="b"/>
              <a:pathLst>
                <a:path w="212" h="213">
                  <a:moveTo>
                    <a:pt x="49" y="32"/>
                  </a:moveTo>
                  <a:cubicBezTo>
                    <a:pt x="8" y="63"/>
                    <a:pt x="0" y="122"/>
                    <a:pt x="31" y="163"/>
                  </a:cubicBezTo>
                  <a:cubicBezTo>
                    <a:pt x="63" y="205"/>
                    <a:pt x="122" y="213"/>
                    <a:pt x="163" y="181"/>
                  </a:cubicBezTo>
                  <a:cubicBezTo>
                    <a:pt x="204" y="149"/>
                    <a:pt x="212" y="91"/>
                    <a:pt x="181" y="49"/>
                  </a:cubicBezTo>
                  <a:cubicBezTo>
                    <a:pt x="149" y="8"/>
                    <a:pt x="90" y="0"/>
                    <a:pt x="49"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4" name="Freeform 22"/>
            <p:cNvSpPr>
              <a:spLocks/>
            </p:cNvSpPr>
            <p:nvPr/>
          </p:nvSpPr>
          <p:spPr bwMode="auto">
            <a:xfrm>
              <a:off x="2428" y="1228"/>
              <a:ext cx="272" cy="622"/>
            </a:xfrm>
            <a:custGeom>
              <a:avLst/>
              <a:gdLst>
                <a:gd name="T0" fmla="*/ 0 w 232"/>
                <a:gd name="T1" fmla="*/ 0 h 531"/>
                <a:gd name="T2" fmla="*/ 0 w 232"/>
                <a:gd name="T3" fmla="*/ 447 h 531"/>
                <a:gd name="T4" fmla="*/ 232 w 232"/>
                <a:gd name="T5" fmla="*/ 531 h 531"/>
                <a:gd name="T6" fmla="*/ 232 w 232"/>
                <a:gd name="T7" fmla="*/ 0 h 531"/>
                <a:gd name="T8" fmla="*/ 0 w 232"/>
                <a:gd name="T9" fmla="*/ 0 h 531"/>
              </a:gdLst>
              <a:ahLst/>
              <a:cxnLst>
                <a:cxn ang="0">
                  <a:pos x="T0" y="T1"/>
                </a:cxn>
                <a:cxn ang="0">
                  <a:pos x="T2" y="T3"/>
                </a:cxn>
                <a:cxn ang="0">
                  <a:pos x="T4" y="T5"/>
                </a:cxn>
                <a:cxn ang="0">
                  <a:pos x="T6" y="T7"/>
                </a:cxn>
                <a:cxn ang="0">
                  <a:pos x="T8" y="T9"/>
                </a:cxn>
              </a:cxnLst>
              <a:rect l="0" t="0" r="r" b="b"/>
              <a:pathLst>
                <a:path w="232" h="531">
                  <a:moveTo>
                    <a:pt x="0" y="0"/>
                  </a:moveTo>
                  <a:cubicBezTo>
                    <a:pt x="0" y="447"/>
                    <a:pt x="0" y="447"/>
                    <a:pt x="0" y="447"/>
                  </a:cubicBezTo>
                  <a:cubicBezTo>
                    <a:pt x="0" y="493"/>
                    <a:pt x="104" y="531"/>
                    <a:pt x="232" y="531"/>
                  </a:cubicBezTo>
                  <a:cubicBezTo>
                    <a:pt x="232" y="0"/>
                    <a:pt x="232" y="0"/>
                    <a:pt x="232" y="0"/>
                  </a:cubicBezTo>
                  <a:lnTo>
                    <a:pt x="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5" name="Freeform 23"/>
            <p:cNvSpPr>
              <a:spLocks/>
            </p:cNvSpPr>
            <p:nvPr/>
          </p:nvSpPr>
          <p:spPr bwMode="auto">
            <a:xfrm>
              <a:off x="2697" y="1228"/>
              <a:ext cx="275" cy="622"/>
            </a:xfrm>
            <a:custGeom>
              <a:avLst/>
              <a:gdLst>
                <a:gd name="T0" fmla="*/ 0 w 235"/>
                <a:gd name="T1" fmla="*/ 531 h 531"/>
                <a:gd name="T2" fmla="*/ 3 w 235"/>
                <a:gd name="T3" fmla="*/ 531 h 531"/>
                <a:gd name="T4" fmla="*/ 235 w 235"/>
                <a:gd name="T5" fmla="*/ 447 h 531"/>
                <a:gd name="T6" fmla="*/ 235 w 235"/>
                <a:gd name="T7" fmla="*/ 0 h 531"/>
                <a:gd name="T8" fmla="*/ 0 w 235"/>
                <a:gd name="T9" fmla="*/ 0 h 531"/>
                <a:gd name="T10" fmla="*/ 0 w 235"/>
                <a:gd name="T11" fmla="*/ 531 h 531"/>
              </a:gdLst>
              <a:ahLst/>
              <a:cxnLst>
                <a:cxn ang="0">
                  <a:pos x="T0" y="T1"/>
                </a:cxn>
                <a:cxn ang="0">
                  <a:pos x="T2" y="T3"/>
                </a:cxn>
                <a:cxn ang="0">
                  <a:pos x="T4" y="T5"/>
                </a:cxn>
                <a:cxn ang="0">
                  <a:pos x="T6" y="T7"/>
                </a:cxn>
                <a:cxn ang="0">
                  <a:pos x="T8" y="T9"/>
                </a:cxn>
                <a:cxn ang="0">
                  <a:pos x="T10" y="T11"/>
                </a:cxn>
              </a:cxnLst>
              <a:rect l="0" t="0" r="r" b="b"/>
              <a:pathLst>
                <a:path w="235" h="531">
                  <a:moveTo>
                    <a:pt x="0" y="531"/>
                  </a:moveTo>
                  <a:cubicBezTo>
                    <a:pt x="3" y="531"/>
                    <a:pt x="3" y="531"/>
                    <a:pt x="3" y="531"/>
                  </a:cubicBezTo>
                  <a:cubicBezTo>
                    <a:pt x="131" y="531"/>
                    <a:pt x="235" y="493"/>
                    <a:pt x="235" y="447"/>
                  </a:cubicBezTo>
                  <a:cubicBezTo>
                    <a:pt x="235" y="0"/>
                    <a:pt x="235" y="0"/>
                    <a:pt x="235" y="0"/>
                  </a:cubicBezTo>
                  <a:cubicBezTo>
                    <a:pt x="0" y="0"/>
                    <a:pt x="0" y="0"/>
                    <a:pt x="0" y="0"/>
                  </a:cubicBezTo>
                  <a:lnTo>
                    <a:pt x="0" y="531"/>
                  </a:ln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6" name="Oval 24"/>
            <p:cNvSpPr>
              <a:spLocks noChangeArrowheads="1"/>
            </p:cNvSpPr>
            <p:nvPr/>
          </p:nvSpPr>
          <p:spPr bwMode="auto">
            <a:xfrm>
              <a:off x="2428" y="1130"/>
              <a:ext cx="544" cy="19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7" name="Oval 25"/>
            <p:cNvSpPr>
              <a:spLocks noChangeArrowheads="1"/>
            </p:cNvSpPr>
            <p:nvPr/>
          </p:nvSpPr>
          <p:spPr bwMode="auto">
            <a:xfrm>
              <a:off x="2483" y="1156"/>
              <a:ext cx="434" cy="130"/>
            </a:xfrm>
            <a:prstGeom prst="ellipse">
              <a:avLst/>
            </a:prstGeom>
            <a:solidFill>
              <a:srgbClr val="85B3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8" name="Freeform 26"/>
            <p:cNvSpPr>
              <a:spLocks/>
            </p:cNvSpPr>
            <p:nvPr/>
          </p:nvSpPr>
          <p:spPr bwMode="auto">
            <a:xfrm>
              <a:off x="2483" y="1156"/>
              <a:ext cx="434" cy="106"/>
            </a:xfrm>
            <a:custGeom>
              <a:avLst/>
              <a:gdLst>
                <a:gd name="T0" fmla="*/ 331 w 370"/>
                <a:gd name="T1" fmla="*/ 90 h 90"/>
                <a:gd name="T2" fmla="*/ 370 w 370"/>
                <a:gd name="T3" fmla="*/ 56 h 90"/>
                <a:gd name="T4" fmla="*/ 185 w 370"/>
                <a:gd name="T5" fmla="*/ 0 h 90"/>
                <a:gd name="T6" fmla="*/ 0 w 370"/>
                <a:gd name="T7" fmla="*/ 56 h 90"/>
                <a:gd name="T8" fmla="*/ 39 w 370"/>
                <a:gd name="T9" fmla="*/ 90 h 90"/>
                <a:gd name="T10" fmla="*/ 185 w 370"/>
                <a:gd name="T11" fmla="*/ 68 h 90"/>
                <a:gd name="T12" fmla="*/ 331 w 370"/>
                <a:gd name="T13" fmla="*/ 90 h 90"/>
              </a:gdLst>
              <a:ahLst/>
              <a:cxnLst>
                <a:cxn ang="0">
                  <a:pos x="T0" y="T1"/>
                </a:cxn>
                <a:cxn ang="0">
                  <a:pos x="T2" y="T3"/>
                </a:cxn>
                <a:cxn ang="0">
                  <a:pos x="T4" y="T5"/>
                </a:cxn>
                <a:cxn ang="0">
                  <a:pos x="T6" y="T7"/>
                </a:cxn>
                <a:cxn ang="0">
                  <a:pos x="T8" y="T9"/>
                </a:cxn>
                <a:cxn ang="0">
                  <a:pos x="T10" y="T11"/>
                </a:cxn>
                <a:cxn ang="0">
                  <a:pos x="T12" y="T13"/>
                </a:cxn>
              </a:cxnLst>
              <a:rect l="0" t="0" r="r" b="b"/>
              <a:pathLst>
                <a:path w="370" h="90">
                  <a:moveTo>
                    <a:pt x="331" y="90"/>
                  </a:moveTo>
                  <a:cubicBezTo>
                    <a:pt x="355" y="80"/>
                    <a:pt x="370" y="69"/>
                    <a:pt x="370" y="56"/>
                  </a:cubicBezTo>
                  <a:cubicBezTo>
                    <a:pt x="370" y="25"/>
                    <a:pt x="287" y="0"/>
                    <a:pt x="185" y="0"/>
                  </a:cubicBezTo>
                  <a:cubicBezTo>
                    <a:pt x="83" y="0"/>
                    <a:pt x="0" y="25"/>
                    <a:pt x="0" y="56"/>
                  </a:cubicBezTo>
                  <a:cubicBezTo>
                    <a:pt x="0" y="69"/>
                    <a:pt x="15" y="80"/>
                    <a:pt x="39" y="90"/>
                  </a:cubicBezTo>
                  <a:cubicBezTo>
                    <a:pt x="73" y="77"/>
                    <a:pt x="125" y="68"/>
                    <a:pt x="185" y="68"/>
                  </a:cubicBezTo>
                  <a:cubicBezTo>
                    <a:pt x="244" y="68"/>
                    <a:pt x="297" y="77"/>
                    <a:pt x="331" y="90"/>
                  </a:cubicBezTo>
                  <a:close/>
                </a:path>
              </a:pathLst>
            </a:cu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9" name="Freeform 27"/>
            <p:cNvSpPr>
              <a:spLocks noEditPoints="1"/>
            </p:cNvSpPr>
            <p:nvPr/>
          </p:nvSpPr>
          <p:spPr bwMode="auto">
            <a:xfrm>
              <a:off x="2502" y="1448"/>
              <a:ext cx="396" cy="223"/>
            </a:xfrm>
            <a:custGeom>
              <a:avLst/>
              <a:gdLst>
                <a:gd name="T0" fmla="*/ 319 w 338"/>
                <a:gd name="T1" fmla="*/ 174 h 190"/>
                <a:gd name="T2" fmla="*/ 268 w 338"/>
                <a:gd name="T3" fmla="*/ 190 h 190"/>
                <a:gd name="T4" fmla="*/ 195 w 338"/>
                <a:gd name="T5" fmla="*/ 190 h 190"/>
                <a:gd name="T6" fmla="*/ 195 w 338"/>
                <a:gd name="T7" fmla="*/ 0 h 190"/>
                <a:gd name="T8" fmla="*/ 264 w 338"/>
                <a:gd name="T9" fmla="*/ 0 h 190"/>
                <a:gd name="T10" fmla="*/ 314 w 338"/>
                <a:gd name="T11" fmla="*/ 12 h 190"/>
                <a:gd name="T12" fmla="*/ 330 w 338"/>
                <a:gd name="T13" fmla="*/ 44 h 190"/>
                <a:gd name="T14" fmla="*/ 318 w 338"/>
                <a:gd name="T15" fmla="*/ 73 h 190"/>
                <a:gd name="T16" fmla="*/ 293 w 338"/>
                <a:gd name="T17" fmla="*/ 87 h 190"/>
                <a:gd name="T18" fmla="*/ 293 w 338"/>
                <a:gd name="T19" fmla="*/ 87 h 190"/>
                <a:gd name="T20" fmla="*/ 326 w 338"/>
                <a:gd name="T21" fmla="*/ 103 h 190"/>
                <a:gd name="T22" fmla="*/ 338 w 338"/>
                <a:gd name="T23" fmla="*/ 133 h 190"/>
                <a:gd name="T24" fmla="*/ 319 w 338"/>
                <a:gd name="T25" fmla="*/ 174 h 190"/>
                <a:gd name="T26" fmla="*/ 141 w 338"/>
                <a:gd name="T27" fmla="*/ 163 h 190"/>
                <a:gd name="T28" fmla="*/ 68 w 338"/>
                <a:gd name="T29" fmla="*/ 190 h 190"/>
                <a:gd name="T30" fmla="*/ 0 w 338"/>
                <a:gd name="T31" fmla="*/ 190 h 190"/>
                <a:gd name="T32" fmla="*/ 0 w 338"/>
                <a:gd name="T33" fmla="*/ 0 h 190"/>
                <a:gd name="T34" fmla="*/ 68 w 338"/>
                <a:gd name="T35" fmla="*/ 0 h 190"/>
                <a:gd name="T36" fmla="*/ 169 w 338"/>
                <a:gd name="T37" fmla="*/ 92 h 190"/>
                <a:gd name="T38" fmla="*/ 141 w 338"/>
                <a:gd name="T39" fmla="*/ 16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8" h="190">
                  <a:moveTo>
                    <a:pt x="319" y="174"/>
                  </a:moveTo>
                  <a:cubicBezTo>
                    <a:pt x="306" y="185"/>
                    <a:pt x="290" y="190"/>
                    <a:pt x="268" y="190"/>
                  </a:cubicBezTo>
                  <a:cubicBezTo>
                    <a:pt x="195" y="190"/>
                    <a:pt x="195" y="190"/>
                    <a:pt x="195" y="190"/>
                  </a:cubicBezTo>
                  <a:cubicBezTo>
                    <a:pt x="195" y="0"/>
                    <a:pt x="195" y="0"/>
                    <a:pt x="195" y="0"/>
                  </a:cubicBezTo>
                  <a:cubicBezTo>
                    <a:pt x="264" y="0"/>
                    <a:pt x="264" y="0"/>
                    <a:pt x="264" y="0"/>
                  </a:cubicBezTo>
                  <a:cubicBezTo>
                    <a:pt x="286" y="0"/>
                    <a:pt x="302" y="3"/>
                    <a:pt x="314" y="12"/>
                  </a:cubicBezTo>
                  <a:cubicBezTo>
                    <a:pt x="325" y="19"/>
                    <a:pt x="330" y="30"/>
                    <a:pt x="330" y="44"/>
                  </a:cubicBezTo>
                  <a:cubicBezTo>
                    <a:pt x="330" y="55"/>
                    <a:pt x="326" y="64"/>
                    <a:pt x="318" y="73"/>
                  </a:cubicBezTo>
                  <a:cubicBezTo>
                    <a:pt x="311" y="79"/>
                    <a:pt x="303" y="84"/>
                    <a:pt x="293" y="87"/>
                  </a:cubicBezTo>
                  <a:cubicBezTo>
                    <a:pt x="293" y="87"/>
                    <a:pt x="293" y="87"/>
                    <a:pt x="293" y="87"/>
                  </a:cubicBezTo>
                  <a:cubicBezTo>
                    <a:pt x="307" y="89"/>
                    <a:pt x="318" y="94"/>
                    <a:pt x="326" y="103"/>
                  </a:cubicBezTo>
                  <a:cubicBezTo>
                    <a:pt x="334" y="111"/>
                    <a:pt x="338" y="121"/>
                    <a:pt x="338" y="133"/>
                  </a:cubicBezTo>
                  <a:cubicBezTo>
                    <a:pt x="338" y="150"/>
                    <a:pt x="331" y="164"/>
                    <a:pt x="319" y="174"/>
                  </a:cubicBezTo>
                  <a:close/>
                  <a:moveTo>
                    <a:pt x="141" y="163"/>
                  </a:moveTo>
                  <a:cubicBezTo>
                    <a:pt x="123" y="181"/>
                    <a:pt x="98" y="190"/>
                    <a:pt x="68" y="190"/>
                  </a:cubicBezTo>
                  <a:cubicBezTo>
                    <a:pt x="0" y="190"/>
                    <a:pt x="0" y="190"/>
                    <a:pt x="0" y="190"/>
                  </a:cubicBezTo>
                  <a:cubicBezTo>
                    <a:pt x="0" y="0"/>
                    <a:pt x="0" y="0"/>
                    <a:pt x="0" y="0"/>
                  </a:cubicBezTo>
                  <a:cubicBezTo>
                    <a:pt x="68" y="0"/>
                    <a:pt x="68" y="0"/>
                    <a:pt x="68" y="0"/>
                  </a:cubicBezTo>
                  <a:cubicBezTo>
                    <a:pt x="135" y="0"/>
                    <a:pt x="169" y="30"/>
                    <a:pt x="169" y="92"/>
                  </a:cubicBezTo>
                  <a:cubicBezTo>
                    <a:pt x="169" y="122"/>
                    <a:pt x="160" y="145"/>
                    <a:pt x="141" y="1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0" name="Freeform 28"/>
            <p:cNvSpPr>
              <a:spLocks/>
            </p:cNvSpPr>
            <p:nvPr/>
          </p:nvSpPr>
          <p:spPr bwMode="auto">
            <a:xfrm>
              <a:off x="2552" y="1488"/>
              <a:ext cx="95" cy="142"/>
            </a:xfrm>
            <a:custGeom>
              <a:avLst/>
              <a:gdLst>
                <a:gd name="T0" fmla="*/ 21 w 81"/>
                <a:gd name="T1" fmla="*/ 0 h 121"/>
                <a:gd name="T2" fmla="*/ 0 w 81"/>
                <a:gd name="T3" fmla="*/ 0 h 121"/>
                <a:gd name="T4" fmla="*/ 0 w 81"/>
                <a:gd name="T5" fmla="*/ 121 h 121"/>
                <a:gd name="T6" fmla="*/ 21 w 81"/>
                <a:gd name="T7" fmla="*/ 121 h 121"/>
                <a:gd name="T8" fmla="*/ 65 w 81"/>
                <a:gd name="T9" fmla="*/ 104 h 121"/>
                <a:gd name="T10" fmla="*/ 81 w 81"/>
                <a:gd name="T11" fmla="*/ 59 h 121"/>
                <a:gd name="T12" fmla="*/ 66 w 81"/>
                <a:gd name="T13" fmla="*/ 16 h 121"/>
                <a:gd name="T14" fmla="*/ 21 w 81"/>
                <a:gd name="T15" fmla="*/ 0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121">
                  <a:moveTo>
                    <a:pt x="21" y="0"/>
                  </a:moveTo>
                  <a:cubicBezTo>
                    <a:pt x="0" y="0"/>
                    <a:pt x="0" y="0"/>
                    <a:pt x="0" y="0"/>
                  </a:cubicBezTo>
                  <a:cubicBezTo>
                    <a:pt x="0" y="121"/>
                    <a:pt x="0" y="121"/>
                    <a:pt x="0" y="121"/>
                  </a:cubicBezTo>
                  <a:cubicBezTo>
                    <a:pt x="21" y="121"/>
                    <a:pt x="21" y="121"/>
                    <a:pt x="21" y="121"/>
                  </a:cubicBezTo>
                  <a:cubicBezTo>
                    <a:pt x="40" y="121"/>
                    <a:pt x="55" y="115"/>
                    <a:pt x="65" y="104"/>
                  </a:cubicBezTo>
                  <a:cubicBezTo>
                    <a:pt x="76" y="93"/>
                    <a:pt x="81" y="78"/>
                    <a:pt x="81" y="59"/>
                  </a:cubicBezTo>
                  <a:cubicBezTo>
                    <a:pt x="81" y="41"/>
                    <a:pt x="76" y="27"/>
                    <a:pt x="66" y="16"/>
                  </a:cubicBezTo>
                  <a:cubicBezTo>
                    <a:pt x="55" y="6"/>
                    <a:pt x="40" y="0"/>
                    <a:pt x="21" y="0"/>
                  </a:cubicBez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1" name="Freeform 29"/>
            <p:cNvSpPr>
              <a:spLocks/>
            </p:cNvSpPr>
            <p:nvPr/>
          </p:nvSpPr>
          <p:spPr bwMode="auto">
            <a:xfrm>
              <a:off x="2781" y="1484"/>
              <a:ext cx="55" cy="53"/>
            </a:xfrm>
            <a:custGeom>
              <a:avLst/>
              <a:gdLst>
                <a:gd name="T0" fmla="*/ 39 w 47"/>
                <a:gd name="T1" fmla="*/ 39 h 45"/>
                <a:gd name="T2" fmla="*/ 47 w 47"/>
                <a:gd name="T3" fmla="*/ 21 h 45"/>
                <a:gd name="T4" fmla="*/ 16 w 47"/>
                <a:gd name="T5" fmla="*/ 0 h 45"/>
                <a:gd name="T6" fmla="*/ 0 w 47"/>
                <a:gd name="T7" fmla="*/ 0 h 45"/>
                <a:gd name="T8" fmla="*/ 0 w 47"/>
                <a:gd name="T9" fmla="*/ 45 h 45"/>
                <a:gd name="T10" fmla="*/ 19 w 47"/>
                <a:gd name="T11" fmla="*/ 45 h 45"/>
                <a:gd name="T12" fmla="*/ 39 w 47"/>
                <a:gd name="T13" fmla="*/ 39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39" y="39"/>
                  </a:moveTo>
                  <a:cubicBezTo>
                    <a:pt x="44" y="34"/>
                    <a:pt x="47" y="28"/>
                    <a:pt x="47" y="21"/>
                  </a:cubicBezTo>
                  <a:cubicBezTo>
                    <a:pt x="47" y="7"/>
                    <a:pt x="37" y="0"/>
                    <a:pt x="16" y="0"/>
                  </a:cubicBezTo>
                  <a:cubicBezTo>
                    <a:pt x="0" y="0"/>
                    <a:pt x="0" y="0"/>
                    <a:pt x="0" y="0"/>
                  </a:cubicBezTo>
                  <a:cubicBezTo>
                    <a:pt x="0" y="45"/>
                    <a:pt x="0" y="45"/>
                    <a:pt x="0" y="45"/>
                  </a:cubicBezTo>
                  <a:cubicBezTo>
                    <a:pt x="19" y="45"/>
                    <a:pt x="19" y="45"/>
                    <a:pt x="19" y="45"/>
                  </a:cubicBezTo>
                  <a:cubicBezTo>
                    <a:pt x="27" y="45"/>
                    <a:pt x="34" y="43"/>
                    <a:pt x="39" y="39"/>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2" name="Freeform 30"/>
            <p:cNvSpPr>
              <a:spLocks/>
            </p:cNvSpPr>
            <p:nvPr/>
          </p:nvSpPr>
          <p:spPr bwMode="auto">
            <a:xfrm>
              <a:off x="2780" y="1575"/>
              <a:ext cx="65" cy="58"/>
            </a:xfrm>
            <a:custGeom>
              <a:avLst/>
              <a:gdLst>
                <a:gd name="T0" fmla="*/ 47 w 56"/>
                <a:gd name="T1" fmla="*/ 6 h 50"/>
                <a:gd name="T2" fmla="*/ 24 w 56"/>
                <a:gd name="T3" fmla="*/ 0 h 50"/>
                <a:gd name="T4" fmla="*/ 0 w 56"/>
                <a:gd name="T5" fmla="*/ 0 h 50"/>
                <a:gd name="T6" fmla="*/ 0 w 56"/>
                <a:gd name="T7" fmla="*/ 50 h 50"/>
                <a:gd name="T8" fmla="*/ 24 w 56"/>
                <a:gd name="T9" fmla="*/ 50 h 50"/>
                <a:gd name="T10" fmla="*/ 47 w 56"/>
                <a:gd name="T11" fmla="*/ 43 h 50"/>
                <a:gd name="T12" fmla="*/ 56 w 56"/>
                <a:gd name="T13" fmla="*/ 24 h 50"/>
                <a:gd name="T14" fmla="*/ 47 w 56"/>
                <a:gd name="T15" fmla="*/ 6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50">
                  <a:moveTo>
                    <a:pt x="47" y="6"/>
                  </a:moveTo>
                  <a:cubicBezTo>
                    <a:pt x="42" y="2"/>
                    <a:pt x="34" y="0"/>
                    <a:pt x="24" y="0"/>
                  </a:cubicBezTo>
                  <a:cubicBezTo>
                    <a:pt x="0" y="0"/>
                    <a:pt x="0" y="0"/>
                    <a:pt x="0" y="0"/>
                  </a:cubicBezTo>
                  <a:cubicBezTo>
                    <a:pt x="0" y="50"/>
                    <a:pt x="0" y="50"/>
                    <a:pt x="0" y="50"/>
                  </a:cubicBezTo>
                  <a:cubicBezTo>
                    <a:pt x="24" y="50"/>
                    <a:pt x="24" y="50"/>
                    <a:pt x="24" y="50"/>
                  </a:cubicBezTo>
                  <a:cubicBezTo>
                    <a:pt x="34" y="50"/>
                    <a:pt x="42" y="48"/>
                    <a:pt x="47" y="43"/>
                  </a:cubicBezTo>
                  <a:cubicBezTo>
                    <a:pt x="53" y="38"/>
                    <a:pt x="56" y="32"/>
                    <a:pt x="56" y="24"/>
                  </a:cubicBezTo>
                  <a:cubicBezTo>
                    <a:pt x="56" y="17"/>
                    <a:pt x="53" y="11"/>
                    <a:pt x="47" y="6"/>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3" name="Freeform 31"/>
            <p:cNvSpPr>
              <a:spLocks/>
            </p:cNvSpPr>
            <p:nvPr/>
          </p:nvSpPr>
          <p:spPr bwMode="auto">
            <a:xfrm>
              <a:off x="2460" y="2814"/>
              <a:ext cx="479" cy="140"/>
            </a:xfrm>
            <a:custGeom>
              <a:avLst/>
              <a:gdLst>
                <a:gd name="T0" fmla="*/ 298 w 409"/>
                <a:gd name="T1" fmla="*/ 0 h 120"/>
                <a:gd name="T2" fmla="*/ 283 w 409"/>
                <a:gd name="T3" fmla="*/ 0 h 120"/>
                <a:gd name="T4" fmla="*/ 135 w 409"/>
                <a:gd name="T5" fmla="*/ 0 h 120"/>
                <a:gd name="T6" fmla="*/ 128 w 409"/>
                <a:gd name="T7" fmla="*/ 0 h 120"/>
                <a:gd name="T8" fmla="*/ 0 w 409"/>
                <a:gd name="T9" fmla="*/ 82 h 120"/>
                <a:gd name="T10" fmla="*/ 0 w 409"/>
                <a:gd name="T11" fmla="*/ 120 h 120"/>
                <a:gd name="T12" fmla="*/ 153 w 409"/>
                <a:gd name="T13" fmla="*/ 120 h 120"/>
                <a:gd name="T14" fmla="*/ 265 w 409"/>
                <a:gd name="T15" fmla="*/ 120 h 120"/>
                <a:gd name="T16" fmla="*/ 409 w 409"/>
                <a:gd name="T17" fmla="*/ 120 h 120"/>
                <a:gd name="T18" fmla="*/ 409 w 409"/>
                <a:gd name="T19" fmla="*/ 82 h 120"/>
                <a:gd name="T20" fmla="*/ 298 w 409"/>
                <a:gd name="T2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20">
                  <a:moveTo>
                    <a:pt x="298" y="0"/>
                  </a:moveTo>
                  <a:cubicBezTo>
                    <a:pt x="283" y="0"/>
                    <a:pt x="283" y="0"/>
                    <a:pt x="283" y="0"/>
                  </a:cubicBezTo>
                  <a:cubicBezTo>
                    <a:pt x="135" y="0"/>
                    <a:pt x="135" y="0"/>
                    <a:pt x="135" y="0"/>
                  </a:cubicBezTo>
                  <a:cubicBezTo>
                    <a:pt x="128" y="0"/>
                    <a:pt x="128" y="0"/>
                    <a:pt x="128" y="0"/>
                  </a:cubicBezTo>
                  <a:cubicBezTo>
                    <a:pt x="148" y="72"/>
                    <a:pt x="121" y="82"/>
                    <a:pt x="0" y="82"/>
                  </a:cubicBezTo>
                  <a:cubicBezTo>
                    <a:pt x="0" y="120"/>
                    <a:pt x="0" y="120"/>
                    <a:pt x="0" y="120"/>
                  </a:cubicBezTo>
                  <a:cubicBezTo>
                    <a:pt x="153" y="120"/>
                    <a:pt x="153" y="120"/>
                    <a:pt x="153" y="120"/>
                  </a:cubicBezTo>
                  <a:cubicBezTo>
                    <a:pt x="265" y="120"/>
                    <a:pt x="265" y="120"/>
                    <a:pt x="265" y="120"/>
                  </a:cubicBezTo>
                  <a:cubicBezTo>
                    <a:pt x="409" y="120"/>
                    <a:pt x="409" y="120"/>
                    <a:pt x="409" y="120"/>
                  </a:cubicBezTo>
                  <a:cubicBezTo>
                    <a:pt x="409" y="82"/>
                    <a:pt x="409" y="82"/>
                    <a:pt x="409" y="82"/>
                  </a:cubicBezTo>
                  <a:cubicBezTo>
                    <a:pt x="289" y="82"/>
                    <a:pt x="277" y="72"/>
                    <a:pt x="298" y="0"/>
                  </a:cubicBez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4" name="Freeform 32"/>
            <p:cNvSpPr>
              <a:spLocks noEditPoints="1"/>
            </p:cNvSpPr>
            <p:nvPr/>
          </p:nvSpPr>
          <p:spPr bwMode="auto">
            <a:xfrm>
              <a:off x="2334" y="2278"/>
              <a:ext cx="733" cy="536"/>
            </a:xfrm>
            <a:custGeom>
              <a:avLst/>
              <a:gdLst>
                <a:gd name="T0" fmla="*/ 588 w 626"/>
                <a:gd name="T1" fmla="*/ 0 h 457"/>
                <a:gd name="T2" fmla="*/ 34 w 626"/>
                <a:gd name="T3" fmla="*/ 0 h 457"/>
                <a:gd name="T4" fmla="*/ 0 w 626"/>
                <a:gd name="T5" fmla="*/ 35 h 457"/>
                <a:gd name="T6" fmla="*/ 0 w 626"/>
                <a:gd name="T7" fmla="*/ 422 h 457"/>
                <a:gd name="T8" fmla="*/ 34 w 626"/>
                <a:gd name="T9" fmla="*/ 457 h 457"/>
                <a:gd name="T10" fmla="*/ 588 w 626"/>
                <a:gd name="T11" fmla="*/ 457 h 457"/>
                <a:gd name="T12" fmla="*/ 626 w 626"/>
                <a:gd name="T13" fmla="*/ 422 h 457"/>
                <a:gd name="T14" fmla="*/ 626 w 626"/>
                <a:gd name="T15" fmla="*/ 35 h 457"/>
                <a:gd name="T16" fmla="*/ 588 w 626"/>
                <a:gd name="T17" fmla="*/ 0 h 457"/>
                <a:gd name="T18" fmla="*/ 578 w 626"/>
                <a:gd name="T19" fmla="*/ 48 h 457"/>
                <a:gd name="T20" fmla="*/ 578 w 626"/>
                <a:gd name="T21" fmla="*/ 409 h 457"/>
                <a:gd name="T22" fmla="*/ 48 w 626"/>
                <a:gd name="T23" fmla="*/ 409 h 457"/>
                <a:gd name="T24" fmla="*/ 48 w 626"/>
                <a:gd name="T25" fmla="*/ 48 h 457"/>
                <a:gd name="T26" fmla="*/ 579 w 626"/>
                <a:gd name="T27" fmla="*/ 47 h 457"/>
                <a:gd name="T28" fmla="*/ 578 w 626"/>
                <a:gd name="T29" fmla="*/ 4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6" h="457">
                  <a:moveTo>
                    <a:pt x="588" y="0"/>
                  </a:moveTo>
                  <a:cubicBezTo>
                    <a:pt x="34" y="0"/>
                    <a:pt x="34" y="0"/>
                    <a:pt x="34" y="0"/>
                  </a:cubicBezTo>
                  <a:cubicBezTo>
                    <a:pt x="15" y="0"/>
                    <a:pt x="0" y="16"/>
                    <a:pt x="0" y="35"/>
                  </a:cubicBezTo>
                  <a:cubicBezTo>
                    <a:pt x="0" y="422"/>
                    <a:pt x="0" y="422"/>
                    <a:pt x="0" y="422"/>
                  </a:cubicBezTo>
                  <a:cubicBezTo>
                    <a:pt x="0" y="440"/>
                    <a:pt x="15" y="457"/>
                    <a:pt x="34" y="457"/>
                  </a:cubicBezTo>
                  <a:cubicBezTo>
                    <a:pt x="588" y="457"/>
                    <a:pt x="588" y="457"/>
                    <a:pt x="588" y="457"/>
                  </a:cubicBezTo>
                  <a:cubicBezTo>
                    <a:pt x="607" y="457"/>
                    <a:pt x="626" y="440"/>
                    <a:pt x="626" y="422"/>
                  </a:cubicBezTo>
                  <a:cubicBezTo>
                    <a:pt x="626" y="35"/>
                    <a:pt x="626" y="35"/>
                    <a:pt x="626" y="35"/>
                  </a:cubicBezTo>
                  <a:cubicBezTo>
                    <a:pt x="626" y="16"/>
                    <a:pt x="607" y="0"/>
                    <a:pt x="588" y="0"/>
                  </a:cubicBezTo>
                  <a:close/>
                  <a:moveTo>
                    <a:pt x="578" y="48"/>
                  </a:moveTo>
                  <a:cubicBezTo>
                    <a:pt x="578" y="409"/>
                    <a:pt x="578" y="409"/>
                    <a:pt x="578" y="409"/>
                  </a:cubicBezTo>
                  <a:cubicBezTo>
                    <a:pt x="48" y="409"/>
                    <a:pt x="48" y="409"/>
                    <a:pt x="48" y="409"/>
                  </a:cubicBezTo>
                  <a:cubicBezTo>
                    <a:pt x="48" y="48"/>
                    <a:pt x="48" y="48"/>
                    <a:pt x="48" y="48"/>
                  </a:cubicBezTo>
                  <a:cubicBezTo>
                    <a:pt x="579" y="47"/>
                    <a:pt x="579" y="47"/>
                    <a:pt x="579" y="47"/>
                  </a:cubicBezTo>
                  <a:lnTo>
                    <a:pt x="578" y="48"/>
                  </a:lnTo>
                  <a:close/>
                </a:path>
              </a:pathLst>
            </a:custGeom>
            <a:solidFill>
              <a:srgbClr val="C5C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5" name="Freeform 33"/>
            <p:cNvSpPr>
              <a:spLocks/>
            </p:cNvSpPr>
            <p:nvPr/>
          </p:nvSpPr>
          <p:spPr bwMode="auto">
            <a:xfrm>
              <a:off x="2389" y="2334"/>
              <a:ext cx="621" cy="423"/>
            </a:xfrm>
            <a:custGeom>
              <a:avLst/>
              <a:gdLst>
                <a:gd name="T0" fmla="*/ 620 w 621"/>
                <a:gd name="T1" fmla="*/ 1 h 423"/>
                <a:gd name="T2" fmla="*/ 620 w 621"/>
                <a:gd name="T3" fmla="*/ 423 h 423"/>
                <a:gd name="T4" fmla="*/ 0 w 621"/>
                <a:gd name="T5" fmla="*/ 423 h 423"/>
                <a:gd name="T6" fmla="*/ 0 w 621"/>
                <a:gd name="T7" fmla="*/ 1 h 423"/>
                <a:gd name="T8" fmla="*/ 621 w 621"/>
                <a:gd name="T9" fmla="*/ 0 h 423"/>
                <a:gd name="T10" fmla="*/ 620 w 621"/>
                <a:gd name="T11" fmla="*/ 1 h 423"/>
              </a:gdLst>
              <a:ahLst/>
              <a:cxnLst>
                <a:cxn ang="0">
                  <a:pos x="T0" y="T1"/>
                </a:cxn>
                <a:cxn ang="0">
                  <a:pos x="T2" y="T3"/>
                </a:cxn>
                <a:cxn ang="0">
                  <a:pos x="T4" y="T5"/>
                </a:cxn>
                <a:cxn ang="0">
                  <a:pos x="T6" y="T7"/>
                </a:cxn>
                <a:cxn ang="0">
                  <a:pos x="T8" y="T9"/>
                </a:cxn>
                <a:cxn ang="0">
                  <a:pos x="T10" y="T11"/>
                </a:cxn>
              </a:cxnLst>
              <a:rect l="0" t="0" r="r" b="b"/>
              <a:pathLst>
                <a:path w="621" h="423">
                  <a:moveTo>
                    <a:pt x="620" y="1"/>
                  </a:moveTo>
                  <a:lnTo>
                    <a:pt x="620" y="423"/>
                  </a:lnTo>
                  <a:lnTo>
                    <a:pt x="0" y="423"/>
                  </a:lnTo>
                  <a:lnTo>
                    <a:pt x="0" y="1"/>
                  </a:lnTo>
                  <a:lnTo>
                    <a:pt x="621" y="0"/>
                  </a:lnTo>
                  <a:lnTo>
                    <a:pt x="620" y="1"/>
                  </a:lnTo>
                  <a:close/>
                </a:path>
              </a:pathLst>
            </a:custGeom>
            <a:solidFill>
              <a:srgbClr val="00BB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6" name="Freeform 34"/>
            <p:cNvSpPr>
              <a:spLocks/>
            </p:cNvSpPr>
            <p:nvPr/>
          </p:nvSpPr>
          <p:spPr bwMode="auto">
            <a:xfrm>
              <a:off x="2389" y="2334"/>
              <a:ext cx="621" cy="423"/>
            </a:xfrm>
            <a:custGeom>
              <a:avLst/>
              <a:gdLst>
                <a:gd name="T0" fmla="*/ 620 w 621"/>
                <a:gd name="T1" fmla="*/ 1 h 423"/>
                <a:gd name="T2" fmla="*/ 620 w 621"/>
                <a:gd name="T3" fmla="*/ 423 h 423"/>
                <a:gd name="T4" fmla="*/ 0 w 621"/>
                <a:gd name="T5" fmla="*/ 423 h 423"/>
                <a:gd name="T6" fmla="*/ 0 w 621"/>
                <a:gd name="T7" fmla="*/ 1 h 423"/>
                <a:gd name="T8" fmla="*/ 621 w 621"/>
                <a:gd name="T9" fmla="*/ 0 h 423"/>
                <a:gd name="T10" fmla="*/ 620 w 621"/>
                <a:gd name="T11" fmla="*/ 1 h 423"/>
              </a:gdLst>
              <a:ahLst/>
              <a:cxnLst>
                <a:cxn ang="0">
                  <a:pos x="T0" y="T1"/>
                </a:cxn>
                <a:cxn ang="0">
                  <a:pos x="T2" y="T3"/>
                </a:cxn>
                <a:cxn ang="0">
                  <a:pos x="T4" y="T5"/>
                </a:cxn>
                <a:cxn ang="0">
                  <a:pos x="T6" y="T7"/>
                </a:cxn>
                <a:cxn ang="0">
                  <a:pos x="T8" y="T9"/>
                </a:cxn>
                <a:cxn ang="0">
                  <a:pos x="T10" y="T11"/>
                </a:cxn>
              </a:cxnLst>
              <a:rect l="0" t="0" r="r" b="b"/>
              <a:pathLst>
                <a:path w="621" h="423">
                  <a:moveTo>
                    <a:pt x="620" y="1"/>
                  </a:moveTo>
                  <a:lnTo>
                    <a:pt x="620" y="423"/>
                  </a:lnTo>
                  <a:lnTo>
                    <a:pt x="0" y="423"/>
                  </a:lnTo>
                  <a:lnTo>
                    <a:pt x="0" y="1"/>
                  </a:lnTo>
                  <a:lnTo>
                    <a:pt x="621" y="0"/>
                  </a:lnTo>
                  <a:lnTo>
                    <a:pt x="620" y="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7" name="Freeform 35"/>
            <p:cNvSpPr>
              <a:spLocks/>
            </p:cNvSpPr>
            <p:nvPr/>
          </p:nvSpPr>
          <p:spPr bwMode="auto">
            <a:xfrm>
              <a:off x="2334" y="2278"/>
              <a:ext cx="688" cy="536"/>
            </a:xfrm>
            <a:custGeom>
              <a:avLst/>
              <a:gdLst>
                <a:gd name="T0" fmla="*/ 48 w 588"/>
                <a:gd name="T1" fmla="*/ 409 h 457"/>
                <a:gd name="T2" fmla="*/ 47 w 588"/>
                <a:gd name="T3" fmla="*/ 409 h 457"/>
                <a:gd name="T4" fmla="*/ 47 w 588"/>
                <a:gd name="T5" fmla="*/ 48 h 457"/>
                <a:gd name="T6" fmla="*/ 532 w 588"/>
                <a:gd name="T7" fmla="*/ 47 h 457"/>
                <a:gd name="T8" fmla="*/ 588 w 588"/>
                <a:gd name="T9" fmla="*/ 0 h 457"/>
                <a:gd name="T10" fmla="*/ 588 w 588"/>
                <a:gd name="T11" fmla="*/ 0 h 457"/>
                <a:gd name="T12" fmla="*/ 34 w 588"/>
                <a:gd name="T13" fmla="*/ 0 h 457"/>
                <a:gd name="T14" fmla="*/ 0 w 588"/>
                <a:gd name="T15" fmla="*/ 35 h 457"/>
                <a:gd name="T16" fmla="*/ 0 w 588"/>
                <a:gd name="T17" fmla="*/ 422 h 457"/>
                <a:gd name="T18" fmla="*/ 34 w 588"/>
                <a:gd name="T19" fmla="*/ 457 h 457"/>
                <a:gd name="T20" fmla="*/ 47 w 588"/>
                <a:gd name="T21" fmla="*/ 457 h 457"/>
                <a:gd name="T22" fmla="*/ 104 w 588"/>
                <a:gd name="T23" fmla="*/ 409 h 457"/>
                <a:gd name="T24" fmla="*/ 48 w 588"/>
                <a:gd name="T25" fmla="*/ 409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8" h="457">
                  <a:moveTo>
                    <a:pt x="48" y="409"/>
                  </a:moveTo>
                  <a:cubicBezTo>
                    <a:pt x="47" y="409"/>
                    <a:pt x="47" y="409"/>
                    <a:pt x="47" y="409"/>
                  </a:cubicBezTo>
                  <a:cubicBezTo>
                    <a:pt x="47" y="48"/>
                    <a:pt x="47" y="48"/>
                    <a:pt x="47" y="48"/>
                  </a:cubicBezTo>
                  <a:cubicBezTo>
                    <a:pt x="532" y="47"/>
                    <a:pt x="532" y="47"/>
                    <a:pt x="532" y="47"/>
                  </a:cubicBezTo>
                  <a:cubicBezTo>
                    <a:pt x="588" y="0"/>
                    <a:pt x="588" y="0"/>
                    <a:pt x="588" y="0"/>
                  </a:cubicBezTo>
                  <a:cubicBezTo>
                    <a:pt x="588" y="0"/>
                    <a:pt x="588" y="0"/>
                    <a:pt x="588" y="0"/>
                  </a:cubicBezTo>
                  <a:cubicBezTo>
                    <a:pt x="34" y="0"/>
                    <a:pt x="34" y="0"/>
                    <a:pt x="34" y="0"/>
                  </a:cubicBezTo>
                  <a:cubicBezTo>
                    <a:pt x="15" y="0"/>
                    <a:pt x="0" y="16"/>
                    <a:pt x="0" y="35"/>
                  </a:cubicBezTo>
                  <a:cubicBezTo>
                    <a:pt x="0" y="422"/>
                    <a:pt x="0" y="422"/>
                    <a:pt x="0" y="422"/>
                  </a:cubicBezTo>
                  <a:cubicBezTo>
                    <a:pt x="0" y="440"/>
                    <a:pt x="15" y="457"/>
                    <a:pt x="34" y="457"/>
                  </a:cubicBezTo>
                  <a:cubicBezTo>
                    <a:pt x="47" y="457"/>
                    <a:pt x="47" y="457"/>
                    <a:pt x="47" y="457"/>
                  </a:cubicBezTo>
                  <a:cubicBezTo>
                    <a:pt x="104" y="409"/>
                    <a:pt x="104" y="409"/>
                    <a:pt x="104" y="409"/>
                  </a:cubicBezTo>
                  <a:lnTo>
                    <a:pt x="48" y="409"/>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8" name="Freeform 36"/>
            <p:cNvSpPr>
              <a:spLocks/>
            </p:cNvSpPr>
            <p:nvPr/>
          </p:nvSpPr>
          <p:spPr bwMode="auto">
            <a:xfrm>
              <a:off x="2389" y="2334"/>
              <a:ext cx="568" cy="423"/>
            </a:xfrm>
            <a:custGeom>
              <a:avLst/>
              <a:gdLst>
                <a:gd name="T0" fmla="*/ 0 w 568"/>
                <a:gd name="T1" fmla="*/ 423 h 423"/>
                <a:gd name="T2" fmla="*/ 1 w 568"/>
                <a:gd name="T3" fmla="*/ 423 h 423"/>
                <a:gd name="T4" fmla="*/ 1 w 568"/>
                <a:gd name="T5" fmla="*/ 1 h 423"/>
                <a:gd name="T6" fmla="*/ 568 w 568"/>
                <a:gd name="T7" fmla="*/ 0 h 423"/>
                <a:gd name="T8" fmla="*/ 568 w 568"/>
                <a:gd name="T9" fmla="*/ 0 h 423"/>
                <a:gd name="T10" fmla="*/ 0 w 568"/>
                <a:gd name="T11" fmla="*/ 1 h 423"/>
                <a:gd name="T12" fmla="*/ 0 w 568"/>
                <a:gd name="T13" fmla="*/ 423 h 423"/>
              </a:gdLst>
              <a:ahLst/>
              <a:cxnLst>
                <a:cxn ang="0">
                  <a:pos x="T0" y="T1"/>
                </a:cxn>
                <a:cxn ang="0">
                  <a:pos x="T2" y="T3"/>
                </a:cxn>
                <a:cxn ang="0">
                  <a:pos x="T4" y="T5"/>
                </a:cxn>
                <a:cxn ang="0">
                  <a:pos x="T6" y="T7"/>
                </a:cxn>
                <a:cxn ang="0">
                  <a:pos x="T8" y="T9"/>
                </a:cxn>
                <a:cxn ang="0">
                  <a:pos x="T10" y="T11"/>
                </a:cxn>
                <a:cxn ang="0">
                  <a:pos x="T12" y="T13"/>
                </a:cxn>
              </a:cxnLst>
              <a:rect l="0" t="0" r="r" b="b"/>
              <a:pathLst>
                <a:path w="568" h="423">
                  <a:moveTo>
                    <a:pt x="0" y="423"/>
                  </a:moveTo>
                  <a:lnTo>
                    <a:pt x="1" y="423"/>
                  </a:lnTo>
                  <a:lnTo>
                    <a:pt x="1" y="1"/>
                  </a:lnTo>
                  <a:lnTo>
                    <a:pt x="568" y="0"/>
                  </a:lnTo>
                  <a:lnTo>
                    <a:pt x="568" y="0"/>
                  </a:lnTo>
                  <a:lnTo>
                    <a:pt x="0" y="1"/>
                  </a:lnTo>
                  <a:lnTo>
                    <a:pt x="0" y="423"/>
                  </a:ln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9" name="Rectangle 37"/>
            <p:cNvSpPr>
              <a:spLocks noChangeArrowheads="1"/>
            </p:cNvSpPr>
            <p:nvPr/>
          </p:nvSpPr>
          <p:spPr bwMode="auto">
            <a:xfrm>
              <a:off x="2460" y="2910"/>
              <a:ext cx="479" cy="44"/>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0" name="Oval 38"/>
            <p:cNvSpPr>
              <a:spLocks noChangeArrowheads="1"/>
            </p:cNvSpPr>
            <p:nvPr/>
          </p:nvSpPr>
          <p:spPr bwMode="auto">
            <a:xfrm>
              <a:off x="2687" y="2298"/>
              <a:ext cx="20" cy="21"/>
            </a:xfrm>
            <a:prstGeom prst="ellipse">
              <a:avLst/>
            </a:pr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1" name="Freeform 39"/>
            <p:cNvSpPr>
              <a:spLocks/>
            </p:cNvSpPr>
            <p:nvPr/>
          </p:nvSpPr>
          <p:spPr bwMode="auto">
            <a:xfrm>
              <a:off x="2567" y="2383"/>
              <a:ext cx="264" cy="155"/>
            </a:xfrm>
            <a:custGeom>
              <a:avLst/>
              <a:gdLst>
                <a:gd name="T0" fmla="*/ 113 w 226"/>
                <a:gd name="T1" fmla="*/ 0 h 133"/>
                <a:gd name="T2" fmla="*/ 111 w 226"/>
                <a:gd name="T3" fmla="*/ 0 h 133"/>
                <a:gd name="T4" fmla="*/ 2 w 226"/>
                <a:gd name="T5" fmla="*/ 63 h 133"/>
                <a:gd name="T6" fmla="*/ 0 w 226"/>
                <a:gd name="T7" fmla="*/ 66 h 133"/>
                <a:gd name="T8" fmla="*/ 2 w 226"/>
                <a:gd name="T9" fmla="*/ 69 h 133"/>
                <a:gd name="T10" fmla="*/ 112 w 226"/>
                <a:gd name="T11" fmla="*/ 133 h 133"/>
                <a:gd name="T12" fmla="*/ 114 w 226"/>
                <a:gd name="T13" fmla="*/ 133 h 133"/>
                <a:gd name="T14" fmla="*/ 115 w 226"/>
                <a:gd name="T15" fmla="*/ 133 h 133"/>
                <a:gd name="T16" fmla="*/ 225 w 226"/>
                <a:gd name="T17" fmla="*/ 69 h 133"/>
                <a:gd name="T18" fmla="*/ 226 w 226"/>
                <a:gd name="T19" fmla="*/ 67 h 133"/>
                <a:gd name="T20" fmla="*/ 225 w 226"/>
                <a:gd name="T21" fmla="*/ 64 h 133"/>
                <a:gd name="T22" fmla="*/ 115 w 226"/>
                <a:gd name="T23" fmla="*/ 0 h 133"/>
                <a:gd name="T24" fmla="*/ 113 w 226"/>
                <a:gd name="T2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133">
                  <a:moveTo>
                    <a:pt x="113" y="0"/>
                  </a:moveTo>
                  <a:cubicBezTo>
                    <a:pt x="112" y="0"/>
                    <a:pt x="112" y="0"/>
                    <a:pt x="111" y="0"/>
                  </a:cubicBezTo>
                  <a:cubicBezTo>
                    <a:pt x="2" y="63"/>
                    <a:pt x="2" y="63"/>
                    <a:pt x="2" y="63"/>
                  </a:cubicBezTo>
                  <a:cubicBezTo>
                    <a:pt x="1" y="64"/>
                    <a:pt x="0" y="65"/>
                    <a:pt x="0" y="66"/>
                  </a:cubicBezTo>
                  <a:cubicBezTo>
                    <a:pt x="0" y="67"/>
                    <a:pt x="1" y="68"/>
                    <a:pt x="2" y="69"/>
                  </a:cubicBezTo>
                  <a:cubicBezTo>
                    <a:pt x="112" y="133"/>
                    <a:pt x="112" y="133"/>
                    <a:pt x="112" y="133"/>
                  </a:cubicBezTo>
                  <a:cubicBezTo>
                    <a:pt x="112" y="133"/>
                    <a:pt x="113" y="133"/>
                    <a:pt x="114" y="133"/>
                  </a:cubicBezTo>
                  <a:cubicBezTo>
                    <a:pt x="114" y="133"/>
                    <a:pt x="115" y="133"/>
                    <a:pt x="115" y="133"/>
                  </a:cubicBezTo>
                  <a:cubicBezTo>
                    <a:pt x="225" y="69"/>
                    <a:pt x="225" y="69"/>
                    <a:pt x="225" y="69"/>
                  </a:cubicBezTo>
                  <a:cubicBezTo>
                    <a:pt x="226" y="69"/>
                    <a:pt x="226" y="68"/>
                    <a:pt x="226" y="67"/>
                  </a:cubicBezTo>
                  <a:cubicBezTo>
                    <a:pt x="226" y="65"/>
                    <a:pt x="226" y="64"/>
                    <a:pt x="225" y="64"/>
                  </a:cubicBezTo>
                  <a:cubicBezTo>
                    <a:pt x="115" y="0"/>
                    <a:pt x="115" y="0"/>
                    <a:pt x="115" y="0"/>
                  </a:cubicBezTo>
                  <a:cubicBezTo>
                    <a:pt x="114" y="0"/>
                    <a:pt x="114" y="0"/>
                    <a:pt x="113" y="0"/>
                  </a:cubicBezTo>
                </a:path>
              </a:pathLst>
            </a:custGeom>
            <a:solidFill>
              <a:srgbClr val="E5F8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2" name="Freeform 40"/>
            <p:cNvSpPr>
              <a:spLocks/>
            </p:cNvSpPr>
            <p:nvPr/>
          </p:nvSpPr>
          <p:spPr bwMode="auto">
            <a:xfrm>
              <a:off x="2549" y="2488"/>
              <a:ext cx="136" cy="232"/>
            </a:xfrm>
            <a:custGeom>
              <a:avLst/>
              <a:gdLst>
                <a:gd name="T0" fmla="*/ 3 w 116"/>
                <a:gd name="T1" fmla="*/ 0 h 198"/>
                <a:gd name="T2" fmla="*/ 1 w 116"/>
                <a:gd name="T3" fmla="*/ 1 h 198"/>
                <a:gd name="T4" fmla="*/ 0 w 116"/>
                <a:gd name="T5" fmla="*/ 4 h 198"/>
                <a:gd name="T6" fmla="*/ 0 w 116"/>
                <a:gd name="T7" fmla="*/ 131 h 198"/>
                <a:gd name="T8" fmla="*/ 1 w 116"/>
                <a:gd name="T9" fmla="*/ 134 h 198"/>
                <a:gd name="T10" fmla="*/ 111 w 116"/>
                <a:gd name="T11" fmla="*/ 197 h 198"/>
                <a:gd name="T12" fmla="*/ 113 w 116"/>
                <a:gd name="T13" fmla="*/ 198 h 198"/>
                <a:gd name="T14" fmla="*/ 114 w 116"/>
                <a:gd name="T15" fmla="*/ 197 h 198"/>
                <a:gd name="T16" fmla="*/ 116 w 116"/>
                <a:gd name="T17" fmla="*/ 194 h 198"/>
                <a:gd name="T18" fmla="*/ 116 w 116"/>
                <a:gd name="T19" fmla="*/ 67 h 198"/>
                <a:gd name="T20" fmla="*/ 114 w 116"/>
                <a:gd name="T21" fmla="*/ 64 h 198"/>
                <a:gd name="T22" fmla="*/ 5 w 116"/>
                <a:gd name="T23" fmla="*/ 1 h 198"/>
                <a:gd name="T24" fmla="*/ 3 w 116"/>
                <a:gd name="T25"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98">
                  <a:moveTo>
                    <a:pt x="3" y="0"/>
                  </a:moveTo>
                  <a:cubicBezTo>
                    <a:pt x="2" y="0"/>
                    <a:pt x="2" y="0"/>
                    <a:pt x="1" y="1"/>
                  </a:cubicBezTo>
                  <a:cubicBezTo>
                    <a:pt x="0" y="1"/>
                    <a:pt x="0" y="2"/>
                    <a:pt x="0" y="4"/>
                  </a:cubicBezTo>
                  <a:cubicBezTo>
                    <a:pt x="0" y="131"/>
                    <a:pt x="0" y="131"/>
                    <a:pt x="0" y="131"/>
                  </a:cubicBezTo>
                  <a:cubicBezTo>
                    <a:pt x="0" y="132"/>
                    <a:pt x="0" y="133"/>
                    <a:pt x="1" y="134"/>
                  </a:cubicBezTo>
                  <a:cubicBezTo>
                    <a:pt x="111" y="197"/>
                    <a:pt x="111" y="197"/>
                    <a:pt x="111" y="197"/>
                  </a:cubicBezTo>
                  <a:cubicBezTo>
                    <a:pt x="112" y="197"/>
                    <a:pt x="112" y="198"/>
                    <a:pt x="113" y="198"/>
                  </a:cubicBezTo>
                  <a:cubicBezTo>
                    <a:pt x="113" y="198"/>
                    <a:pt x="114" y="197"/>
                    <a:pt x="114" y="197"/>
                  </a:cubicBezTo>
                  <a:cubicBezTo>
                    <a:pt x="115" y="197"/>
                    <a:pt x="116" y="196"/>
                    <a:pt x="116" y="194"/>
                  </a:cubicBezTo>
                  <a:cubicBezTo>
                    <a:pt x="116" y="67"/>
                    <a:pt x="116" y="67"/>
                    <a:pt x="116" y="67"/>
                  </a:cubicBezTo>
                  <a:cubicBezTo>
                    <a:pt x="116" y="66"/>
                    <a:pt x="115" y="65"/>
                    <a:pt x="114" y="64"/>
                  </a:cubicBezTo>
                  <a:cubicBezTo>
                    <a:pt x="5" y="1"/>
                    <a:pt x="5" y="1"/>
                    <a:pt x="5" y="1"/>
                  </a:cubicBezTo>
                  <a:cubicBezTo>
                    <a:pt x="4" y="0"/>
                    <a:pt x="3" y="0"/>
                    <a:pt x="3" y="0"/>
                  </a:cubicBezTo>
                </a:path>
              </a:pathLst>
            </a:custGeom>
            <a:solidFill>
              <a:srgbClr val="CCF1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3" name="Freeform 41"/>
            <p:cNvSpPr>
              <a:spLocks/>
            </p:cNvSpPr>
            <p:nvPr/>
          </p:nvSpPr>
          <p:spPr bwMode="auto">
            <a:xfrm>
              <a:off x="2714" y="2489"/>
              <a:ext cx="136" cy="231"/>
            </a:xfrm>
            <a:custGeom>
              <a:avLst/>
              <a:gdLst>
                <a:gd name="T0" fmla="*/ 113 w 116"/>
                <a:gd name="T1" fmla="*/ 0 h 197"/>
                <a:gd name="T2" fmla="*/ 111 w 116"/>
                <a:gd name="T3" fmla="*/ 1 h 197"/>
                <a:gd name="T4" fmla="*/ 1 w 116"/>
                <a:gd name="T5" fmla="*/ 64 h 197"/>
                <a:gd name="T6" fmla="*/ 0 w 116"/>
                <a:gd name="T7" fmla="*/ 67 h 197"/>
                <a:gd name="T8" fmla="*/ 0 w 116"/>
                <a:gd name="T9" fmla="*/ 193 h 197"/>
                <a:gd name="T10" fmla="*/ 1 w 116"/>
                <a:gd name="T11" fmla="*/ 196 h 197"/>
                <a:gd name="T12" fmla="*/ 3 w 116"/>
                <a:gd name="T13" fmla="*/ 197 h 197"/>
                <a:gd name="T14" fmla="*/ 5 w 116"/>
                <a:gd name="T15" fmla="*/ 196 h 197"/>
                <a:gd name="T16" fmla="*/ 114 w 116"/>
                <a:gd name="T17" fmla="*/ 133 h 197"/>
                <a:gd name="T18" fmla="*/ 116 w 116"/>
                <a:gd name="T19" fmla="*/ 130 h 197"/>
                <a:gd name="T20" fmla="*/ 116 w 116"/>
                <a:gd name="T21" fmla="*/ 3 h 197"/>
                <a:gd name="T22" fmla="*/ 114 w 116"/>
                <a:gd name="T23" fmla="*/ 1 h 197"/>
                <a:gd name="T24" fmla="*/ 113 w 116"/>
                <a:gd name="T2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97">
                  <a:moveTo>
                    <a:pt x="113" y="0"/>
                  </a:moveTo>
                  <a:cubicBezTo>
                    <a:pt x="112" y="0"/>
                    <a:pt x="112" y="0"/>
                    <a:pt x="111" y="1"/>
                  </a:cubicBezTo>
                  <a:cubicBezTo>
                    <a:pt x="1" y="64"/>
                    <a:pt x="1" y="64"/>
                    <a:pt x="1" y="64"/>
                  </a:cubicBezTo>
                  <a:cubicBezTo>
                    <a:pt x="0" y="65"/>
                    <a:pt x="0" y="66"/>
                    <a:pt x="0" y="67"/>
                  </a:cubicBezTo>
                  <a:cubicBezTo>
                    <a:pt x="0" y="193"/>
                    <a:pt x="0" y="193"/>
                    <a:pt x="0" y="193"/>
                  </a:cubicBezTo>
                  <a:cubicBezTo>
                    <a:pt x="0" y="195"/>
                    <a:pt x="0" y="196"/>
                    <a:pt x="1" y="196"/>
                  </a:cubicBezTo>
                  <a:cubicBezTo>
                    <a:pt x="2" y="196"/>
                    <a:pt x="2" y="197"/>
                    <a:pt x="3" y="197"/>
                  </a:cubicBezTo>
                  <a:cubicBezTo>
                    <a:pt x="3" y="197"/>
                    <a:pt x="4" y="196"/>
                    <a:pt x="5" y="196"/>
                  </a:cubicBezTo>
                  <a:cubicBezTo>
                    <a:pt x="114" y="133"/>
                    <a:pt x="114" y="133"/>
                    <a:pt x="114" y="133"/>
                  </a:cubicBezTo>
                  <a:cubicBezTo>
                    <a:pt x="115" y="132"/>
                    <a:pt x="116" y="131"/>
                    <a:pt x="116" y="130"/>
                  </a:cubicBezTo>
                  <a:cubicBezTo>
                    <a:pt x="116" y="3"/>
                    <a:pt x="116" y="3"/>
                    <a:pt x="116" y="3"/>
                  </a:cubicBezTo>
                  <a:cubicBezTo>
                    <a:pt x="116" y="2"/>
                    <a:pt x="115" y="1"/>
                    <a:pt x="114" y="1"/>
                  </a:cubicBezTo>
                  <a:cubicBezTo>
                    <a:pt x="114" y="0"/>
                    <a:pt x="113" y="0"/>
                    <a:pt x="113" y="0"/>
                  </a:cubicBezTo>
                </a:path>
              </a:pathLst>
            </a:custGeom>
            <a:solidFill>
              <a:srgbClr val="80DD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4" name="Freeform 42"/>
            <p:cNvSpPr>
              <a:spLocks/>
            </p:cNvSpPr>
            <p:nvPr/>
          </p:nvSpPr>
          <p:spPr bwMode="auto">
            <a:xfrm>
              <a:off x="818" y="2424"/>
              <a:ext cx="702" cy="492"/>
            </a:xfrm>
            <a:custGeom>
              <a:avLst/>
              <a:gdLst>
                <a:gd name="T0" fmla="*/ 0 w 599"/>
                <a:gd name="T1" fmla="*/ 398 h 420"/>
                <a:gd name="T2" fmla="*/ 22 w 599"/>
                <a:gd name="T3" fmla="*/ 420 h 420"/>
                <a:gd name="T4" fmla="*/ 577 w 599"/>
                <a:gd name="T5" fmla="*/ 420 h 420"/>
                <a:gd name="T6" fmla="*/ 599 w 599"/>
                <a:gd name="T7" fmla="*/ 398 h 420"/>
                <a:gd name="T8" fmla="*/ 599 w 599"/>
                <a:gd name="T9" fmla="*/ 0 h 420"/>
                <a:gd name="T10" fmla="*/ 0 w 599"/>
                <a:gd name="T11" fmla="*/ 0 h 420"/>
                <a:gd name="T12" fmla="*/ 0 w 599"/>
                <a:gd name="T13" fmla="*/ 398 h 420"/>
              </a:gdLst>
              <a:ahLst/>
              <a:cxnLst>
                <a:cxn ang="0">
                  <a:pos x="T0" y="T1"/>
                </a:cxn>
                <a:cxn ang="0">
                  <a:pos x="T2" y="T3"/>
                </a:cxn>
                <a:cxn ang="0">
                  <a:pos x="T4" y="T5"/>
                </a:cxn>
                <a:cxn ang="0">
                  <a:pos x="T6" y="T7"/>
                </a:cxn>
                <a:cxn ang="0">
                  <a:pos x="T8" y="T9"/>
                </a:cxn>
                <a:cxn ang="0">
                  <a:pos x="T10" y="T11"/>
                </a:cxn>
                <a:cxn ang="0">
                  <a:pos x="T12" y="T13"/>
                </a:cxn>
              </a:cxnLst>
              <a:rect l="0" t="0" r="r" b="b"/>
              <a:pathLst>
                <a:path w="599" h="420">
                  <a:moveTo>
                    <a:pt x="0" y="398"/>
                  </a:moveTo>
                  <a:cubicBezTo>
                    <a:pt x="0" y="410"/>
                    <a:pt x="10" y="420"/>
                    <a:pt x="22" y="420"/>
                  </a:cubicBezTo>
                  <a:cubicBezTo>
                    <a:pt x="577" y="420"/>
                    <a:pt x="577" y="420"/>
                    <a:pt x="577" y="420"/>
                  </a:cubicBezTo>
                  <a:cubicBezTo>
                    <a:pt x="589" y="420"/>
                    <a:pt x="599" y="410"/>
                    <a:pt x="599" y="398"/>
                  </a:cubicBezTo>
                  <a:cubicBezTo>
                    <a:pt x="599" y="0"/>
                    <a:pt x="599" y="0"/>
                    <a:pt x="599" y="0"/>
                  </a:cubicBezTo>
                  <a:cubicBezTo>
                    <a:pt x="0" y="0"/>
                    <a:pt x="0" y="0"/>
                    <a:pt x="0" y="0"/>
                  </a:cubicBezTo>
                  <a:cubicBezTo>
                    <a:pt x="0" y="398"/>
                    <a:pt x="0" y="398"/>
                    <a:pt x="0" y="398"/>
                  </a:cubicBezTo>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5" name="Freeform 43"/>
            <p:cNvSpPr>
              <a:spLocks/>
            </p:cNvSpPr>
            <p:nvPr/>
          </p:nvSpPr>
          <p:spPr bwMode="auto">
            <a:xfrm>
              <a:off x="818" y="2317"/>
              <a:ext cx="702" cy="107"/>
            </a:xfrm>
            <a:custGeom>
              <a:avLst/>
              <a:gdLst>
                <a:gd name="T0" fmla="*/ 577 w 599"/>
                <a:gd name="T1" fmla="*/ 0 h 91"/>
                <a:gd name="T2" fmla="*/ 22 w 599"/>
                <a:gd name="T3" fmla="*/ 0 h 91"/>
                <a:gd name="T4" fmla="*/ 0 w 599"/>
                <a:gd name="T5" fmla="*/ 22 h 91"/>
                <a:gd name="T6" fmla="*/ 0 w 599"/>
                <a:gd name="T7" fmla="*/ 91 h 91"/>
                <a:gd name="T8" fmla="*/ 599 w 599"/>
                <a:gd name="T9" fmla="*/ 91 h 91"/>
                <a:gd name="T10" fmla="*/ 599 w 599"/>
                <a:gd name="T11" fmla="*/ 22 h 91"/>
                <a:gd name="T12" fmla="*/ 577 w 599"/>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99" h="91">
                  <a:moveTo>
                    <a:pt x="577" y="0"/>
                  </a:moveTo>
                  <a:cubicBezTo>
                    <a:pt x="22" y="0"/>
                    <a:pt x="22" y="0"/>
                    <a:pt x="22" y="0"/>
                  </a:cubicBezTo>
                  <a:cubicBezTo>
                    <a:pt x="10" y="0"/>
                    <a:pt x="0" y="10"/>
                    <a:pt x="0" y="22"/>
                  </a:cubicBezTo>
                  <a:cubicBezTo>
                    <a:pt x="0" y="91"/>
                    <a:pt x="0" y="91"/>
                    <a:pt x="0" y="91"/>
                  </a:cubicBezTo>
                  <a:cubicBezTo>
                    <a:pt x="599" y="91"/>
                    <a:pt x="599" y="91"/>
                    <a:pt x="599" y="91"/>
                  </a:cubicBezTo>
                  <a:cubicBezTo>
                    <a:pt x="599" y="22"/>
                    <a:pt x="599" y="22"/>
                    <a:pt x="599" y="22"/>
                  </a:cubicBezTo>
                  <a:cubicBezTo>
                    <a:pt x="599" y="10"/>
                    <a:pt x="589" y="0"/>
                    <a:pt x="577" y="0"/>
                  </a:cubicBezTo>
                </a:path>
              </a:pathLst>
            </a:custGeom>
            <a:solidFill>
              <a:srgbClr val="8D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6" name="Rectangle 44"/>
            <p:cNvSpPr>
              <a:spLocks noChangeArrowheads="1"/>
            </p:cNvSpPr>
            <p:nvPr/>
          </p:nvSpPr>
          <p:spPr bwMode="auto">
            <a:xfrm>
              <a:off x="1025"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7" name="Rectangle 45"/>
            <p:cNvSpPr>
              <a:spLocks noChangeArrowheads="1"/>
            </p:cNvSpPr>
            <p:nvPr/>
          </p:nvSpPr>
          <p:spPr bwMode="auto">
            <a:xfrm>
              <a:off x="1025"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8" name="Rectangle 46"/>
            <p:cNvSpPr>
              <a:spLocks noChangeArrowheads="1"/>
            </p:cNvSpPr>
            <p:nvPr/>
          </p:nvSpPr>
          <p:spPr bwMode="auto">
            <a:xfrm>
              <a:off x="1025"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9" name="Rectangle 47"/>
            <p:cNvSpPr>
              <a:spLocks noChangeArrowheads="1"/>
            </p:cNvSpPr>
            <p:nvPr/>
          </p:nvSpPr>
          <p:spPr bwMode="auto">
            <a:xfrm>
              <a:off x="1025"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0" name="Rectangle 48"/>
            <p:cNvSpPr>
              <a:spLocks noChangeArrowheads="1"/>
            </p:cNvSpPr>
            <p:nvPr/>
          </p:nvSpPr>
          <p:spPr bwMode="auto">
            <a:xfrm>
              <a:off x="1025"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1" name="Rectangle 49"/>
            <p:cNvSpPr>
              <a:spLocks noChangeArrowheads="1"/>
            </p:cNvSpPr>
            <p:nvPr/>
          </p:nvSpPr>
          <p:spPr bwMode="auto">
            <a:xfrm>
              <a:off x="1025" y="2681"/>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2" name="Rectangle 50"/>
            <p:cNvSpPr>
              <a:spLocks noChangeArrowheads="1"/>
            </p:cNvSpPr>
            <p:nvPr/>
          </p:nvSpPr>
          <p:spPr bwMode="auto">
            <a:xfrm>
              <a:off x="1181"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3" name="Rectangle 51"/>
            <p:cNvSpPr>
              <a:spLocks noChangeArrowheads="1"/>
            </p:cNvSpPr>
            <p:nvPr/>
          </p:nvSpPr>
          <p:spPr bwMode="auto">
            <a:xfrm>
              <a:off x="1181"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4" name="Rectangle 52"/>
            <p:cNvSpPr>
              <a:spLocks noChangeArrowheads="1"/>
            </p:cNvSpPr>
            <p:nvPr/>
          </p:nvSpPr>
          <p:spPr bwMode="auto">
            <a:xfrm>
              <a:off x="1181"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5" name="Rectangle 53"/>
            <p:cNvSpPr>
              <a:spLocks noChangeArrowheads="1"/>
            </p:cNvSpPr>
            <p:nvPr/>
          </p:nvSpPr>
          <p:spPr bwMode="auto">
            <a:xfrm>
              <a:off x="1181"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6" name="Rectangle 54"/>
            <p:cNvSpPr>
              <a:spLocks noChangeArrowheads="1"/>
            </p:cNvSpPr>
            <p:nvPr/>
          </p:nvSpPr>
          <p:spPr bwMode="auto">
            <a:xfrm>
              <a:off x="1181"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7" name="Rectangle 55"/>
            <p:cNvSpPr>
              <a:spLocks noChangeArrowheads="1"/>
            </p:cNvSpPr>
            <p:nvPr/>
          </p:nvSpPr>
          <p:spPr bwMode="auto">
            <a:xfrm>
              <a:off x="870"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8" name="Rectangle 56"/>
            <p:cNvSpPr>
              <a:spLocks noChangeArrowheads="1"/>
            </p:cNvSpPr>
            <p:nvPr/>
          </p:nvSpPr>
          <p:spPr bwMode="auto">
            <a:xfrm>
              <a:off x="870"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9" name="Rectangle 57"/>
            <p:cNvSpPr>
              <a:spLocks noChangeArrowheads="1"/>
            </p:cNvSpPr>
            <p:nvPr/>
          </p:nvSpPr>
          <p:spPr bwMode="auto">
            <a:xfrm>
              <a:off x="870"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0" name="Rectangle 58"/>
            <p:cNvSpPr>
              <a:spLocks noChangeArrowheads="1"/>
            </p:cNvSpPr>
            <p:nvPr/>
          </p:nvSpPr>
          <p:spPr bwMode="auto">
            <a:xfrm>
              <a:off x="870"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1" name="Rectangle 59"/>
            <p:cNvSpPr>
              <a:spLocks noChangeArrowheads="1"/>
            </p:cNvSpPr>
            <p:nvPr/>
          </p:nvSpPr>
          <p:spPr bwMode="auto">
            <a:xfrm>
              <a:off x="870"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2" name="Rectangle 60"/>
            <p:cNvSpPr>
              <a:spLocks noChangeArrowheads="1"/>
            </p:cNvSpPr>
            <p:nvPr/>
          </p:nvSpPr>
          <p:spPr bwMode="auto">
            <a:xfrm>
              <a:off x="870" y="2681"/>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3" name="Rectangle 61"/>
            <p:cNvSpPr>
              <a:spLocks noChangeArrowheads="1"/>
            </p:cNvSpPr>
            <p:nvPr/>
          </p:nvSpPr>
          <p:spPr bwMode="auto">
            <a:xfrm>
              <a:off x="870"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4" name="Rectangle 62"/>
            <p:cNvSpPr>
              <a:spLocks noChangeArrowheads="1"/>
            </p:cNvSpPr>
            <p:nvPr/>
          </p:nvSpPr>
          <p:spPr bwMode="auto">
            <a:xfrm>
              <a:off x="870" y="2786"/>
              <a:ext cx="130"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5" name="Rectangle 63"/>
            <p:cNvSpPr>
              <a:spLocks noChangeArrowheads="1"/>
            </p:cNvSpPr>
            <p:nvPr/>
          </p:nvSpPr>
          <p:spPr bwMode="auto">
            <a:xfrm>
              <a:off x="1025"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6" name="Rectangle 64"/>
            <p:cNvSpPr>
              <a:spLocks noChangeArrowheads="1"/>
            </p:cNvSpPr>
            <p:nvPr/>
          </p:nvSpPr>
          <p:spPr bwMode="auto">
            <a:xfrm>
              <a:off x="1181"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7" name="Rectangle 65"/>
            <p:cNvSpPr>
              <a:spLocks noChangeArrowheads="1"/>
            </p:cNvSpPr>
            <p:nvPr/>
          </p:nvSpPr>
          <p:spPr bwMode="auto">
            <a:xfrm>
              <a:off x="1338"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8" name="Rectangle 66"/>
            <p:cNvSpPr>
              <a:spLocks noChangeArrowheads="1"/>
            </p:cNvSpPr>
            <p:nvPr/>
          </p:nvSpPr>
          <p:spPr bwMode="auto">
            <a:xfrm>
              <a:off x="1338"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9" name="Rectangle 67"/>
            <p:cNvSpPr>
              <a:spLocks noChangeArrowheads="1"/>
            </p:cNvSpPr>
            <p:nvPr/>
          </p:nvSpPr>
          <p:spPr bwMode="auto">
            <a:xfrm>
              <a:off x="1338"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0" name="Rectangle 68"/>
            <p:cNvSpPr>
              <a:spLocks noChangeArrowheads="1"/>
            </p:cNvSpPr>
            <p:nvPr/>
          </p:nvSpPr>
          <p:spPr bwMode="auto">
            <a:xfrm>
              <a:off x="1338"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1" name="Freeform 69"/>
            <p:cNvSpPr>
              <a:spLocks noEditPoints="1"/>
            </p:cNvSpPr>
            <p:nvPr/>
          </p:nvSpPr>
          <p:spPr bwMode="auto">
            <a:xfrm>
              <a:off x="840" y="2317"/>
              <a:ext cx="591" cy="0"/>
            </a:xfrm>
            <a:custGeom>
              <a:avLst/>
              <a:gdLst>
                <a:gd name="T0" fmla="*/ 140 w 504"/>
                <a:gd name="T1" fmla="*/ 5 w 504"/>
                <a:gd name="T2" fmla="*/ 0 w 504"/>
                <a:gd name="T3" fmla="*/ 3 w 504"/>
                <a:gd name="T4" fmla="*/ 140 w 504"/>
                <a:gd name="T5" fmla="*/ 140 w 504"/>
                <a:gd name="T6" fmla="*/ 504 w 504"/>
                <a:gd name="T7" fmla="*/ 159 w 504"/>
                <a:gd name="T8" fmla="*/ 159 w 504"/>
                <a:gd name="T9" fmla="*/ 503 w 504"/>
                <a:gd name="T10" fmla="*/ 504 w 50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504">
                  <a:moveTo>
                    <a:pt x="140" y="0"/>
                  </a:moveTo>
                  <a:cubicBezTo>
                    <a:pt x="5" y="0"/>
                    <a:pt x="5" y="0"/>
                    <a:pt x="5" y="0"/>
                  </a:cubicBezTo>
                  <a:cubicBezTo>
                    <a:pt x="3" y="0"/>
                    <a:pt x="1" y="0"/>
                    <a:pt x="0" y="0"/>
                  </a:cubicBezTo>
                  <a:cubicBezTo>
                    <a:pt x="1" y="0"/>
                    <a:pt x="2" y="0"/>
                    <a:pt x="3" y="0"/>
                  </a:cubicBezTo>
                  <a:cubicBezTo>
                    <a:pt x="140" y="0"/>
                    <a:pt x="140" y="0"/>
                    <a:pt x="140" y="0"/>
                  </a:cubicBezTo>
                  <a:cubicBezTo>
                    <a:pt x="140" y="0"/>
                    <a:pt x="140" y="0"/>
                    <a:pt x="140" y="0"/>
                  </a:cubicBezTo>
                  <a:moveTo>
                    <a:pt x="504" y="0"/>
                  </a:moveTo>
                  <a:cubicBezTo>
                    <a:pt x="159" y="0"/>
                    <a:pt x="159" y="0"/>
                    <a:pt x="159" y="0"/>
                  </a:cubicBezTo>
                  <a:cubicBezTo>
                    <a:pt x="159" y="0"/>
                    <a:pt x="159" y="0"/>
                    <a:pt x="159" y="0"/>
                  </a:cubicBezTo>
                  <a:cubicBezTo>
                    <a:pt x="503" y="0"/>
                    <a:pt x="503" y="0"/>
                    <a:pt x="503" y="0"/>
                  </a:cubicBezTo>
                  <a:cubicBezTo>
                    <a:pt x="504" y="0"/>
                    <a:pt x="504" y="0"/>
                    <a:pt x="504" y="0"/>
                  </a:cubicBezTo>
                </a:path>
              </a:pathLst>
            </a:custGeom>
            <a:solidFill>
              <a:srgbClr val="1C42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2" name="Freeform 70"/>
            <p:cNvSpPr>
              <a:spLocks/>
            </p:cNvSpPr>
            <p:nvPr/>
          </p:nvSpPr>
          <p:spPr bwMode="auto">
            <a:xfrm>
              <a:off x="1004" y="2317"/>
              <a:ext cx="23" cy="0"/>
            </a:xfrm>
            <a:custGeom>
              <a:avLst/>
              <a:gdLst>
                <a:gd name="T0" fmla="*/ 19 w 19"/>
                <a:gd name="T1" fmla="*/ 0 w 19"/>
                <a:gd name="T2" fmla="*/ 0 w 19"/>
                <a:gd name="T3" fmla="*/ 19 w 19"/>
                <a:gd name="T4" fmla="*/ 19 w 19"/>
              </a:gdLst>
              <a:ahLst/>
              <a:cxnLst>
                <a:cxn ang="0">
                  <a:pos x="T0" y="0"/>
                </a:cxn>
                <a:cxn ang="0">
                  <a:pos x="T1" y="0"/>
                </a:cxn>
                <a:cxn ang="0">
                  <a:pos x="T2" y="0"/>
                </a:cxn>
                <a:cxn ang="0">
                  <a:pos x="T3" y="0"/>
                </a:cxn>
                <a:cxn ang="0">
                  <a:pos x="T4" y="0"/>
                </a:cxn>
              </a:cxnLst>
              <a:rect l="0" t="0" r="r" b="b"/>
              <a:pathLst>
                <a:path w="19">
                  <a:moveTo>
                    <a:pt x="19" y="0"/>
                  </a:moveTo>
                  <a:cubicBezTo>
                    <a:pt x="0" y="0"/>
                    <a:pt x="0" y="0"/>
                    <a:pt x="0" y="0"/>
                  </a:cubicBezTo>
                  <a:cubicBezTo>
                    <a:pt x="0" y="0"/>
                    <a:pt x="0" y="0"/>
                    <a:pt x="0" y="0"/>
                  </a:cubicBezTo>
                  <a:cubicBezTo>
                    <a:pt x="19" y="0"/>
                    <a:pt x="19" y="0"/>
                    <a:pt x="19" y="0"/>
                  </a:cubicBezTo>
                  <a:cubicBezTo>
                    <a:pt x="19" y="0"/>
                    <a:pt x="19" y="0"/>
                    <a:pt x="19" y="0"/>
                  </a:cubicBezTo>
                </a:path>
              </a:pathLst>
            </a:custGeom>
            <a:solidFill>
              <a:srgbClr val="89CF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3" name="Freeform 71"/>
            <p:cNvSpPr>
              <a:spLocks/>
            </p:cNvSpPr>
            <p:nvPr/>
          </p:nvSpPr>
          <p:spPr bwMode="auto">
            <a:xfrm>
              <a:off x="842" y="2916"/>
              <a:ext cx="35" cy="0"/>
            </a:xfrm>
            <a:custGeom>
              <a:avLst/>
              <a:gdLst>
                <a:gd name="T0" fmla="*/ 0 w 30"/>
                <a:gd name="T1" fmla="*/ 4 w 30"/>
                <a:gd name="T2" fmla="*/ 30 w 30"/>
                <a:gd name="T3" fmla="*/ 30 w 30"/>
                <a:gd name="T4" fmla="*/ 2 w 30"/>
                <a:gd name="T5" fmla="*/ 0 w 30"/>
              </a:gdLst>
              <a:ahLst/>
              <a:cxnLst>
                <a:cxn ang="0">
                  <a:pos x="T0" y="0"/>
                </a:cxn>
                <a:cxn ang="0">
                  <a:pos x="T1" y="0"/>
                </a:cxn>
                <a:cxn ang="0">
                  <a:pos x="T2" y="0"/>
                </a:cxn>
                <a:cxn ang="0">
                  <a:pos x="T3" y="0"/>
                </a:cxn>
                <a:cxn ang="0">
                  <a:pos x="T4" y="0"/>
                </a:cxn>
                <a:cxn ang="0">
                  <a:pos x="T5" y="0"/>
                </a:cxn>
              </a:cxnLst>
              <a:rect l="0" t="0" r="r" b="b"/>
              <a:pathLst>
                <a:path w="30">
                  <a:moveTo>
                    <a:pt x="0" y="0"/>
                  </a:moveTo>
                  <a:cubicBezTo>
                    <a:pt x="1" y="0"/>
                    <a:pt x="2" y="0"/>
                    <a:pt x="4" y="0"/>
                  </a:cubicBezTo>
                  <a:cubicBezTo>
                    <a:pt x="30" y="0"/>
                    <a:pt x="30" y="0"/>
                    <a:pt x="30" y="0"/>
                  </a:cubicBezTo>
                  <a:cubicBezTo>
                    <a:pt x="30" y="0"/>
                    <a:pt x="30" y="0"/>
                    <a:pt x="30" y="0"/>
                  </a:cubicBezTo>
                  <a:cubicBezTo>
                    <a:pt x="2" y="0"/>
                    <a:pt x="2" y="0"/>
                    <a:pt x="2" y="0"/>
                  </a:cubicBezTo>
                  <a:cubicBezTo>
                    <a:pt x="1" y="0"/>
                    <a:pt x="0" y="0"/>
                    <a:pt x="0" y="0"/>
                  </a:cubicBezTo>
                </a:path>
              </a:pathLst>
            </a:custGeom>
            <a:solidFill>
              <a:srgbClr val="1C42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4" name="Freeform 72"/>
            <p:cNvSpPr>
              <a:spLocks noEditPoints="1"/>
            </p:cNvSpPr>
            <p:nvPr/>
          </p:nvSpPr>
          <p:spPr bwMode="auto">
            <a:xfrm>
              <a:off x="818" y="2424"/>
              <a:ext cx="513" cy="492"/>
            </a:xfrm>
            <a:custGeom>
              <a:avLst/>
              <a:gdLst>
                <a:gd name="T0" fmla="*/ 44 w 438"/>
                <a:gd name="T1" fmla="*/ 287 h 420"/>
                <a:gd name="T2" fmla="*/ 44 w 438"/>
                <a:gd name="T3" fmla="*/ 220 h 420"/>
                <a:gd name="T4" fmla="*/ 155 w 438"/>
                <a:gd name="T5" fmla="*/ 220 h 420"/>
                <a:gd name="T6" fmla="*/ 155 w 438"/>
                <a:gd name="T7" fmla="*/ 287 h 420"/>
                <a:gd name="T8" fmla="*/ 44 w 438"/>
                <a:gd name="T9" fmla="*/ 287 h 420"/>
                <a:gd name="T10" fmla="*/ 44 w 438"/>
                <a:gd name="T11" fmla="*/ 198 h 420"/>
                <a:gd name="T12" fmla="*/ 44 w 438"/>
                <a:gd name="T13" fmla="*/ 131 h 420"/>
                <a:gd name="T14" fmla="*/ 155 w 438"/>
                <a:gd name="T15" fmla="*/ 131 h 420"/>
                <a:gd name="T16" fmla="*/ 155 w 438"/>
                <a:gd name="T17" fmla="*/ 198 h 420"/>
                <a:gd name="T18" fmla="*/ 44 w 438"/>
                <a:gd name="T19" fmla="*/ 198 h 420"/>
                <a:gd name="T20" fmla="*/ 44 w 438"/>
                <a:gd name="T21" fmla="*/ 109 h 420"/>
                <a:gd name="T22" fmla="*/ 44 w 438"/>
                <a:gd name="T23" fmla="*/ 42 h 420"/>
                <a:gd name="T24" fmla="*/ 155 w 438"/>
                <a:gd name="T25" fmla="*/ 42 h 420"/>
                <a:gd name="T26" fmla="*/ 155 w 438"/>
                <a:gd name="T27" fmla="*/ 109 h 420"/>
                <a:gd name="T28" fmla="*/ 44 w 438"/>
                <a:gd name="T29" fmla="*/ 109 h 420"/>
                <a:gd name="T30" fmla="*/ 177 w 438"/>
                <a:gd name="T31" fmla="*/ 109 h 420"/>
                <a:gd name="T32" fmla="*/ 177 w 438"/>
                <a:gd name="T33" fmla="*/ 42 h 420"/>
                <a:gd name="T34" fmla="*/ 288 w 438"/>
                <a:gd name="T35" fmla="*/ 42 h 420"/>
                <a:gd name="T36" fmla="*/ 288 w 438"/>
                <a:gd name="T37" fmla="*/ 109 h 420"/>
                <a:gd name="T38" fmla="*/ 177 w 438"/>
                <a:gd name="T39" fmla="*/ 109 h 420"/>
                <a:gd name="T40" fmla="*/ 438 w 438"/>
                <a:gd name="T41" fmla="*/ 0 h 420"/>
                <a:gd name="T42" fmla="*/ 0 w 438"/>
                <a:gd name="T43" fmla="*/ 0 h 420"/>
                <a:gd name="T44" fmla="*/ 0 w 438"/>
                <a:gd name="T45" fmla="*/ 20 h 420"/>
                <a:gd name="T46" fmla="*/ 0 w 438"/>
                <a:gd name="T47" fmla="*/ 60 h 420"/>
                <a:gd name="T48" fmla="*/ 0 w 438"/>
                <a:gd name="T49" fmla="*/ 396 h 420"/>
                <a:gd name="T50" fmla="*/ 20 w 438"/>
                <a:gd name="T51" fmla="*/ 420 h 420"/>
                <a:gd name="T52" fmla="*/ 22 w 438"/>
                <a:gd name="T53" fmla="*/ 420 h 420"/>
                <a:gd name="T54" fmla="*/ 50 w 438"/>
                <a:gd name="T55" fmla="*/ 420 h 420"/>
                <a:gd name="T56" fmla="*/ 91 w 438"/>
                <a:gd name="T57" fmla="*/ 375 h 420"/>
                <a:gd name="T58" fmla="*/ 44 w 438"/>
                <a:gd name="T59" fmla="*/ 375 h 420"/>
                <a:gd name="T60" fmla="*/ 44 w 438"/>
                <a:gd name="T61" fmla="*/ 309 h 420"/>
                <a:gd name="T62" fmla="*/ 153 w 438"/>
                <a:gd name="T63" fmla="*/ 309 h 420"/>
                <a:gd name="T64" fmla="*/ 177 w 438"/>
                <a:gd name="T65" fmla="*/ 282 h 420"/>
                <a:gd name="T66" fmla="*/ 177 w 438"/>
                <a:gd name="T67" fmla="*/ 220 h 420"/>
                <a:gd name="T68" fmla="*/ 235 w 438"/>
                <a:gd name="T69" fmla="*/ 220 h 420"/>
                <a:gd name="T70" fmla="*/ 255 w 438"/>
                <a:gd name="T71" fmla="*/ 198 h 420"/>
                <a:gd name="T72" fmla="*/ 177 w 438"/>
                <a:gd name="T73" fmla="*/ 198 h 420"/>
                <a:gd name="T74" fmla="*/ 177 w 438"/>
                <a:gd name="T75" fmla="*/ 131 h 420"/>
                <a:gd name="T76" fmla="*/ 288 w 438"/>
                <a:gd name="T77" fmla="*/ 131 h 420"/>
                <a:gd name="T78" fmla="*/ 288 w 438"/>
                <a:gd name="T79" fmla="*/ 162 h 420"/>
                <a:gd name="T80" fmla="*/ 310 w 438"/>
                <a:gd name="T81" fmla="*/ 138 h 420"/>
                <a:gd name="T82" fmla="*/ 310 w 438"/>
                <a:gd name="T83" fmla="*/ 131 h 420"/>
                <a:gd name="T84" fmla="*/ 317 w 438"/>
                <a:gd name="T85" fmla="*/ 131 h 420"/>
                <a:gd name="T86" fmla="*/ 338 w 438"/>
                <a:gd name="T87" fmla="*/ 109 h 420"/>
                <a:gd name="T88" fmla="*/ 310 w 438"/>
                <a:gd name="T89" fmla="*/ 109 h 420"/>
                <a:gd name="T90" fmla="*/ 310 w 438"/>
                <a:gd name="T91" fmla="*/ 42 h 420"/>
                <a:gd name="T92" fmla="*/ 399 w 438"/>
                <a:gd name="T93" fmla="*/ 42 h 420"/>
                <a:gd name="T94" fmla="*/ 438 w 438"/>
                <a:gd name="T95"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8" h="420">
                  <a:moveTo>
                    <a:pt x="44" y="287"/>
                  </a:moveTo>
                  <a:cubicBezTo>
                    <a:pt x="44" y="220"/>
                    <a:pt x="44" y="220"/>
                    <a:pt x="44" y="220"/>
                  </a:cubicBezTo>
                  <a:cubicBezTo>
                    <a:pt x="155" y="220"/>
                    <a:pt x="155" y="220"/>
                    <a:pt x="155" y="220"/>
                  </a:cubicBezTo>
                  <a:cubicBezTo>
                    <a:pt x="155" y="287"/>
                    <a:pt x="155" y="287"/>
                    <a:pt x="155" y="287"/>
                  </a:cubicBezTo>
                  <a:cubicBezTo>
                    <a:pt x="44" y="287"/>
                    <a:pt x="44" y="287"/>
                    <a:pt x="44" y="287"/>
                  </a:cubicBezTo>
                  <a:moveTo>
                    <a:pt x="44" y="198"/>
                  </a:moveTo>
                  <a:cubicBezTo>
                    <a:pt x="44" y="131"/>
                    <a:pt x="44" y="131"/>
                    <a:pt x="44" y="131"/>
                  </a:cubicBezTo>
                  <a:cubicBezTo>
                    <a:pt x="155" y="131"/>
                    <a:pt x="155" y="131"/>
                    <a:pt x="155" y="131"/>
                  </a:cubicBezTo>
                  <a:cubicBezTo>
                    <a:pt x="155" y="198"/>
                    <a:pt x="155" y="198"/>
                    <a:pt x="155" y="198"/>
                  </a:cubicBezTo>
                  <a:cubicBezTo>
                    <a:pt x="44" y="198"/>
                    <a:pt x="44" y="198"/>
                    <a:pt x="44" y="198"/>
                  </a:cubicBezTo>
                  <a:moveTo>
                    <a:pt x="44" y="109"/>
                  </a:moveTo>
                  <a:cubicBezTo>
                    <a:pt x="44" y="42"/>
                    <a:pt x="44" y="42"/>
                    <a:pt x="44" y="42"/>
                  </a:cubicBezTo>
                  <a:cubicBezTo>
                    <a:pt x="155" y="42"/>
                    <a:pt x="155" y="42"/>
                    <a:pt x="155" y="42"/>
                  </a:cubicBezTo>
                  <a:cubicBezTo>
                    <a:pt x="155" y="109"/>
                    <a:pt x="155" y="109"/>
                    <a:pt x="155" y="109"/>
                  </a:cubicBezTo>
                  <a:cubicBezTo>
                    <a:pt x="44" y="109"/>
                    <a:pt x="44" y="109"/>
                    <a:pt x="44" y="109"/>
                  </a:cubicBezTo>
                  <a:moveTo>
                    <a:pt x="177" y="109"/>
                  </a:moveTo>
                  <a:cubicBezTo>
                    <a:pt x="177" y="42"/>
                    <a:pt x="177" y="42"/>
                    <a:pt x="177" y="42"/>
                  </a:cubicBezTo>
                  <a:cubicBezTo>
                    <a:pt x="288" y="42"/>
                    <a:pt x="288" y="42"/>
                    <a:pt x="288" y="42"/>
                  </a:cubicBezTo>
                  <a:cubicBezTo>
                    <a:pt x="288" y="109"/>
                    <a:pt x="288" y="109"/>
                    <a:pt x="288" y="109"/>
                  </a:cubicBezTo>
                  <a:cubicBezTo>
                    <a:pt x="177" y="109"/>
                    <a:pt x="177" y="109"/>
                    <a:pt x="177" y="109"/>
                  </a:cubicBezTo>
                  <a:moveTo>
                    <a:pt x="438" y="0"/>
                  </a:moveTo>
                  <a:cubicBezTo>
                    <a:pt x="0" y="0"/>
                    <a:pt x="0" y="0"/>
                    <a:pt x="0" y="0"/>
                  </a:cubicBezTo>
                  <a:cubicBezTo>
                    <a:pt x="0" y="20"/>
                    <a:pt x="0" y="20"/>
                    <a:pt x="0" y="20"/>
                  </a:cubicBezTo>
                  <a:cubicBezTo>
                    <a:pt x="0" y="60"/>
                    <a:pt x="0" y="60"/>
                    <a:pt x="0" y="60"/>
                  </a:cubicBezTo>
                  <a:cubicBezTo>
                    <a:pt x="0" y="396"/>
                    <a:pt x="0" y="396"/>
                    <a:pt x="0" y="396"/>
                  </a:cubicBezTo>
                  <a:cubicBezTo>
                    <a:pt x="0" y="408"/>
                    <a:pt x="8" y="418"/>
                    <a:pt x="20" y="420"/>
                  </a:cubicBezTo>
                  <a:cubicBezTo>
                    <a:pt x="20" y="420"/>
                    <a:pt x="21" y="420"/>
                    <a:pt x="22" y="420"/>
                  </a:cubicBezTo>
                  <a:cubicBezTo>
                    <a:pt x="50" y="420"/>
                    <a:pt x="50" y="420"/>
                    <a:pt x="50" y="420"/>
                  </a:cubicBezTo>
                  <a:cubicBezTo>
                    <a:pt x="91" y="375"/>
                    <a:pt x="91" y="375"/>
                    <a:pt x="91" y="375"/>
                  </a:cubicBezTo>
                  <a:cubicBezTo>
                    <a:pt x="44" y="375"/>
                    <a:pt x="44" y="375"/>
                    <a:pt x="44" y="375"/>
                  </a:cubicBezTo>
                  <a:cubicBezTo>
                    <a:pt x="44" y="309"/>
                    <a:pt x="44" y="309"/>
                    <a:pt x="44" y="309"/>
                  </a:cubicBezTo>
                  <a:cubicBezTo>
                    <a:pt x="153" y="309"/>
                    <a:pt x="153" y="309"/>
                    <a:pt x="153" y="309"/>
                  </a:cubicBezTo>
                  <a:cubicBezTo>
                    <a:pt x="177" y="282"/>
                    <a:pt x="177" y="282"/>
                    <a:pt x="177" y="282"/>
                  </a:cubicBezTo>
                  <a:cubicBezTo>
                    <a:pt x="177" y="220"/>
                    <a:pt x="177" y="220"/>
                    <a:pt x="177" y="220"/>
                  </a:cubicBezTo>
                  <a:cubicBezTo>
                    <a:pt x="235" y="220"/>
                    <a:pt x="235" y="220"/>
                    <a:pt x="235" y="220"/>
                  </a:cubicBezTo>
                  <a:cubicBezTo>
                    <a:pt x="255" y="198"/>
                    <a:pt x="255" y="198"/>
                    <a:pt x="255" y="198"/>
                  </a:cubicBezTo>
                  <a:cubicBezTo>
                    <a:pt x="177" y="198"/>
                    <a:pt x="177" y="198"/>
                    <a:pt x="177" y="198"/>
                  </a:cubicBezTo>
                  <a:cubicBezTo>
                    <a:pt x="177" y="131"/>
                    <a:pt x="177" y="131"/>
                    <a:pt x="177" y="131"/>
                  </a:cubicBezTo>
                  <a:cubicBezTo>
                    <a:pt x="288" y="131"/>
                    <a:pt x="288" y="131"/>
                    <a:pt x="288" y="131"/>
                  </a:cubicBezTo>
                  <a:cubicBezTo>
                    <a:pt x="288" y="162"/>
                    <a:pt x="288" y="162"/>
                    <a:pt x="288" y="162"/>
                  </a:cubicBezTo>
                  <a:cubicBezTo>
                    <a:pt x="310" y="138"/>
                    <a:pt x="310" y="138"/>
                    <a:pt x="310" y="138"/>
                  </a:cubicBezTo>
                  <a:cubicBezTo>
                    <a:pt x="310" y="131"/>
                    <a:pt x="310" y="131"/>
                    <a:pt x="310" y="131"/>
                  </a:cubicBezTo>
                  <a:cubicBezTo>
                    <a:pt x="317" y="131"/>
                    <a:pt x="317" y="131"/>
                    <a:pt x="317" y="131"/>
                  </a:cubicBezTo>
                  <a:cubicBezTo>
                    <a:pt x="338" y="109"/>
                    <a:pt x="338" y="109"/>
                    <a:pt x="338" y="109"/>
                  </a:cubicBezTo>
                  <a:cubicBezTo>
                    <a:pt x="310" y="109"/>
                    <a:pt x="310" y="109"/>
                    <a:pt x="310" y="109"/>
                  </a:cubicBezTo>
                  <a:cubicBezTo>
                    <a:pt x="310" y="42"/>
                    <a:pt x="310" y="42"/>
                    <a:pt x="310" y="42"/>
                  </a:cubicBezTo>
                  <a:cubicBezTo>
                    <a:pt x="399" y="42"/>
                    <a:pt x="399" y="42"/>
                    <a:pt x="399" y="42"/>
                  </a:cubicBezTo>
                  <a:cubicBezTo>
                    <a:pt x="438" y="0"/>
                    <a:pt x="438" y="0"/>
                    <a:pt x="438" y="0"/>
                  </a:cubicBezTo>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5" name="Freeform 73"/>
            <p:cNvSpPr>
              <a:spLocks/>
            </p:cNvSpPr>
            <p:nvPr/>
          </p:nvSpPr>
          <p:spPr bwMode="auto">
            <a:xfrm>
              <a:off x="818" y="2317"/>
              <a:ext cx="611" cy="107"/>
            </a:xfrm>
            <a:custGeom>
              <a:avLst/>
              <a:gdLst>
                <a:gd name="T0" fmla="*/ 522 w 522"/>
                <a:gd name="T1" fmla="*/ 0 h 91"/>
                <a:gd name="T2" fmla="*/ 178 w 522"/>
                <a:gd name="T3" fmla="*/ 0 h 91"/>
                <a:gd name="T4" fmla="*/ 159 w 522"/>
                <a:gd name="T5" fmla="*/ 0 h 91"/>
                <a:gd name="T6" fmla="*/ 22 w 522"/>
                <a:gd name="T7" fmla="*/ 0 h 91"/>
                <a:gd name="T8" fmla="*/ 19 w 522"/>
                <a:gd name="T9" fmla="*/ 0 h 91"/>
                <a:gd name="T10" fmla="*/ 0 w 522"/>
                <a:gd name="T11" fmla="*/ 24 h 91"/>
                <a:gd name="T12" fmla="*/ 0 w 522"/>
                <a:gd name="T13" fmla="*/ 91 h 91"/>
                <a:gd name="T14" fmla="*/ 438 w 522"/>
                <a:gd name="T15" fmla="*/ 91 h 91"/>
                <a:gd name="T16" fmla="*/ 522 w 522"/>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2" h="91">
                  <a:moveTo>
                    <a:pt x="522" y="0"/>
                  </a:moveTo>
                  <a:cubicBezTo>
                    <a:pt x="178" y="0"/>
                    <a:pt x="178" y="0"/>
                    <a:pt x="178" y="0"/>
                  </a:cubicBezTo>
                  <a:cubicBezTo>
                    <a:pt x="159" y="0"/>
                    <a:pt x="159" y="0"/>
                    <a:pt x="159" y="0"/>
                  </a:cubicBezTo>
                  <a:cubicBezTo>
                    <a:pt x="22" y="0"/>
                    <a:pt x="22" y="0"/>
                    <a:pt x="22" y="0"/>
                  </a:cubicBezTo>
                  <a:cubicBezTo>
                    <a:pt x="21" y="0"/>
                    <a:pt x="20" y="0"/>
                    <a:pt x="19" y="0"/>
                  </a:cubicBezTo>
                  <a:cubicBezTo>
                    <a:pt x="8" y="3"/>
                    <a:pt x="0" y="12"/>
                    <a:pt x="0" y="24"/>
                  </a:cubicBezTo>
                  <a:cubicBezTo>
                    <a:pt x="0" y="91"/>
                    <a:pt x="0" y="91"/>
                    <a:pt x="0" y="91"/>
                  </a:cubicBezTo>
                  <a:cubicBezTo>
                    <a:pt x="438" y="91"/>
                    <a:pt x="438" y="91"/>
                    <a:pt x="438" y="91"/>
                  </a:cubicBezTo>
                  <a:cubicBezTo>
                    <a:pt x="522" y="0"/>
                    <a:pt x="522" y="0"/>
                    <a:pt x="522" y="0"/>
                  </a:cubicBezTo>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6" name="Freeform 74"/>
            <p:cNvSpPr>
              <a:spLocks/>
            </p:cNvSpPr>
            <p:nvPr/>
          </p:nvSpPr>
          <p:spPr bwMode="auto">
            <a:xfrm>
              <a:off x="1025" y="2577"/>
              <a:ext cx="130" cy="79"/>
            </a:xfrm>
            <a:custGeom>
              <a:avLst/>
              <a:gdLst>
                <a:gd name="T0" fmla="*/ 130 w 130"/>
                <a:gd name="T1" fmla="*/ 0 h 79"/>
                <a:gd name="T2" fmla="*/ 0 w 130"/>
                <a:gd name="T3" fmla="*/ 0 h 79"/>
                <a:gd name="T4" fmla="*/ 0 w 130"/>
                <a:gd name="T5" fmla="*/ 79 h 79"/>
                <a:gd name="T6" fmla="*/ 92 w 130"/>
                <a:gd name="T7" fmla="*/ 79 h 79"/>
                <a:gd name="T8" fmla="*/ 130 w 130"/>
                <a:gd name="T9" fmla="*/ 36 h 79"/>
                <a:gd name="T10" fmla="*/ 130 w 130"/>
                <a:gd name="T11" fmla="*/ 0 h 79"/>
              </a:gdLst>
              <a:ahLst/>
              <a:cxnLst>
                <a:cxn ang="0">
                  <a:pos x="T0" y="T1"/>
                </a:cxn>
                <a:cxn ang="0">
                  <a:pos x="T2" y="T3"/>
                </a:cxn>
                <a:cxn ang="0">
                  <a:pos x="T4" y="T5"/>
                </a:cxn>
                <a:cxn ang="0">
                  <a:pos x="T6" y="T7"/>
                </a:cxn>
                <a:cxn ang="0">
                  <a:pos x="T8" y="T9"/>
                </a:cxn>
                <a:cxn ang="0">
                  <a:pos x="T10" y="T11"/>
                </a:cxn>
              </a:cxnLst>
              <a:rect l="0" t="0" r="r" b="b"/>
              <a:pathLst>
                <a:path w="130" h="79">
                  <a:moveTo>
                    <a:pt x="130" y="0"/>
                  </a:moveTo>
                  <a:lnTo>
                    <a:pt x="0" y="0"/>
                  </a:lnTo>
                  <a:lnTo>
                    <a:pt x="0" y="79"/>
                  </a:lnTo>
                  <a:lnTo>
                    <a:pt x="92" y="79"/>
                  </a:lnTo>
                  <a:lnTo>
                    <a:pt x="130" y="36"/>
                  </a:lnTo>
                  <a:lnTo>
                    <a:pt x="13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7" name="Freeform 75"/>
            <p:cNvSpPr>
              <a:spLocks/>
            </p:cNvSpPr>
            <p:nvPr/>
          </p:nvSpPr>
          <p:spPr bwMode="auto">
            <a:xfrm>
              <a:off x="1025" y="2577"/>
              <a:ext cx="130" cy="79"/>
            </a:xfrm>
            <a:custGeom>
              <a:avLst/>
              <a:gdLst>
                <a:gd name="T0" fmla="*/ 130 w 130"/>
                <a:gd name="T1" fmla="*/ 0 h 79"/>
                <a:gd name="T2" fmla="*/ 0 w 130"/>
                <a:gd name="T3" fmla="*/ 0 h 79"/>
                <a:gd name="T4" fmla="*/ 0 w 130"/>
                <a:gd name="T5" fmla="*/ 79 h 79"/>
                <a:gd name="T6" fmla="*/ 92 w 130"/>
                <a:gd name="T7" fmla="*/ 79 h 79"/>
                <a:gd name="T8" fmla="*/ 130 w 130"/>
                <a:gd name="T9" fmla="*/ 36 h 79"/>
                <a:gd name="T10" fmla="*/ 130 w 130"/>
                <a:gd name="T11" fmla="*/ 0 h 79"/>
              </a:gdLst>
              <a:ahLst/>
              <a:cxnLst>
                <a:cxn ang="0">
                  <a:pos x="T0" y="T1"/>
                </a:cxn>
                <a:cxn ang="0">
                  <a:pos x="T2" y="T3"/>
                </a:cxn>
                <a:cxn ang="0">
                  <a:pos x="T4" y="T5"/>
                </a:cxn>
                <a:cxn ang="0">
                  <a:pos x="T6" y="T7"/>
                </a:cxn>
                <a:cxn ang="0">
                  <a:pos x="T8" y="T9"/>
                </a:cxn>
                <a:cxn ang="0">
                  <a:pos x="T10" y="T11"/>
                </a:cxn>
              </a:cxnLst>
              <a:rect l="0" t="0" r="r" b="b"/>
              <a:pathLst>
                <a:path w="130" h="79">
                  <a:moveTo>
                    <a:pt x="130" y="0"/>
                  </a:moveTo>
                  <a:lnTo>
                    <a:pt x="0" y="0"/>
                  </a:lnTo>
                  <a:lnTo>
                    <a:pt x="0" y="79"/>
                  </a:lnTo>
                  <a:lnTo>
                    <a:pt x="92" y="79"/>
                  </a:lnTo>
                  <a:lnTo>
                    <a:pt x="130" y="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8" name="Rectangle 76"/>
            <p:cNvSpPr>
              <a:spLocks noChangeArrowheads="1"/>
            </p:cNvSpPr>
            <p:nvPr/>
          </p:nvSpPr>
          <p:spPr bwMode="auto">
            <a:xfrm>
              <a:off x="1025"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9" name="Rectangle 77"/>
            <p:cNvSpPr>
              <a:spLocks noChangeArrowheads="1"/>
            </p:cNvSpPr>
            <p:nvPr/>
          </p:nvSpPr>
          <p:spPr bwMode="auto">
            <a:xfrm>
              <a:off x="1025"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0" name="Freeform 78"/>
            <p:cNvSpPr>
              <a:spLocks/>
            </p:cNvSpPr>
            <p:nvPr/>
          </p:nvSpPr>
          <p:spPr bwMode="auto">
            <a:xfrm>
              <a:off x="1025" y="2681"/>
              <a:ext cx="68" cy="73"/>
            </a:xfrm>
            <a:custGeom>
              <a:avLst/>
              <a:gdLst>
                <a:gd name="T0" fmla="*/ 68 w 68"/>
                <a:gd name="T1" fmla="*/ 0 h 73"/>
                <a:gd name="T2" fmla="*/ 0 w 68"/>
                <a:gd name="T3" fmla="*/ 0 h 73"/>
                <a:gd name="T4" fmla="*/ 0 w 68"/>
                <a:gd name="T5" fmla="*/ 73 h 73"/>
                <a:gd name="T6" fmla="*/ 68 w 68"/>
                <a:gd name="T7" fmla="*/ 0 h 73"/>
              </a:gdLst>
              <a:ahLst/>
              <a:cxnLst>
                <a:cxn ang="0">
                  <a:pos x="T0" y="T1"/>
                </a:cxn>
                <a:cxn ang="0">
                  <a:pos x="T2" y="T3"/>
                </a:cxn>
                <a:cxn ang="0">
                  <a:pos x="T4" y="T5"/>
                </a:cxn>
                <a:cxn ang="0">
                  <a:pos x="T6" y="T7"/>
                </a:cxn>
              </a:cxnLst>
              <a:rect l="0" t="0" r="r" b="b"/>
              <a:pathLst>
                <a:path w="68" h="73">
                  <a:moveTo>
                    <a:pt x="68" y="0"/>
                  </a:moveTo>
                  <a:lnTo>
                    <a:pt x="0" y="0"/>
                  </a:lnTo>
                  <a:lnTo>
                    <a:pt x="0" y="73"/>
                  </a:lnTo>
                  <a:lnTo>
                    <a:pt x="68" y="0"/>
                  </a:lnTo>
                  <a:close/>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1" name="Freeform 79"/>
            <p:cNvSpPr>
              <a:spLocks/>
            </p:cNvSpPr>
            <p:nvPr/>
          </p:nvSpPr>
          <p:spPr bwMode="auto">
            <a:xfrm>
              <a:off x="1025" y="2681"/>
              <a:ext cx="68" cy="73"/>
            </a:xfrm>
            <a:custGeom>
              <a:avLst/>
              <a:gdLst>
                <a:gd name="T0" fmla="*/ 68 w 68"/>
                <a:gd name="T1" fmla="*/ 0 h 73"/>
                <a:gd name="T2" fmla="*/ 0 w 68"/>
                <a:gd name="T3" fmla="*/ 0 h 73"/>
                <a:gd name="T4" fmla="*/ 0 w 68"/>
                <a:gd name="T5" fmla="*/ 73 h 73"/>
                <a:gd name="T6" fmla="*/ 68 w 68"/>
                <a:gd name="T7" fmla="*/ 0 h 73"/>
              </a:gdLst>
              <a:ahLst/>
              <a:cxnLst>
                <a:cxn ang="0">
                  <a:pos x="T0" y="T1"/>
                </a:cxn>
                <a:cxn ang="0">
                  <a:pos x="T2" y="T3"/>
                </a:cxn>
                <a:cxn ang="0">
                  <a:pos x="T4" y="T5"/>
                </a:cxn>
                <a:cxn ang="0">
                  <a:pos x="T6" y="T7"/>
                </a:cxn>
              </a:cxnLst>
              <a:rect l="0" t="0" r="r" b="b"/>
              <a:pathLst>
                <a:path w="68" h="73">
                  <a:moveTo>
                    <a:pt x="68" y="0"/>
                  </a:moveTo>
                  <a:lnTo>
                    <a:pt x="0" y="0"/>
                  </a:lnTo>
                  <a:lnTo>
                    <a:pt x="0" y="73"/>
                  </a:lnTo>
                  <a:lnTo>
                    <a:pt x="6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2" name="Freeform 80"/>
            <p:cNvSpPr>
              <a:spLocks/>
            </p:cNvSpPr>
            <p:nvPr/>
          </p:nvSpPr>
          <p:spPr bwMode="auto">
            <a:xfrm>
              <a:off x="1181" y="2577"/>
              <a:ext cx="8" cy="8"/>
            </a:xfrm>
            <a:custGeom>
              <a:avLst/>
              <a:gdLst>
                <a:gd name="T0" fmla="*/ 8 w 8"/>
                <a:gd name="T1" fmla="*/ 0 h 8"/>
                <a:gd name="T2" fmla="*/ 0 w 8"/>
                <a:gd name="T3" fmla="*/ 0 h 8"/>
                <a:gd name="T4" fmla="*/ 0 w 8"/>
                <a:gd name="T5" fmla="*/ 8 h 8"/>
                <a:gd name="T6" fmla="*/ 8 w 8"/>
                <a:gd name="T7" fmla="*/ 0 h 8"/>
              </a:gdLst>
              <a:ahLst/>
              <a:cxnLst>
                <a:cxn ang="0">
                  <a:pos x="T0" y="T1"/>
                </a:cxn>
                <a:cxn ang="0">
                  <a:pos x="T2" y="T3"/>
                </a:cxn>
                <a:cxn ang="0">
                  <a:pos x="T4" y="T5"/>
                </a:cxn>
                <a:cxn ang="0">
                  <a:pos x="T6" y="T7"/>
                </a:cxn>
              </a:cxnLst>
              <a:rect l="0" t="0" r="r" b="b"/>
              <a:pathLst>
                <a:path w="8" h="8">
                  <a:moveTo>
                    <a:pt x="8" y="0"/>
                  </a:moveTo>
                  <a:lnTo>
                    <a:pt x="0" y="0"/>
                  </a:lnTo>
                  <a:lnTo>
                    <a:pt x="0" y="8"/>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3" name="Freeform 81"/>
            <p:cNvSpPr>
              <a:spLocks/>
            </p:cNvSpPr>
            <p:nvPr/>
          </p:nvSpPr>
          <p:spPr bwMode="auto">
            <a:xfrm>
              <a:off x="1181" y="2577"/>
              <a:ext cx="8" cy="8"/>
            </a:xfrm>
            <a:custGeom>
              <a:avLst/>
              <a:gdLst>
                <a:gd name="T0" fmla="*/ 8 w 8"/>
                <a:gd name="T1" fmla="*/ 0 h 8"/>
                <a:gd name="T2" fmla="*/ 0 w 8"/>
                <a:gd name="T3" fmla="*/ 0 h 8"/>
                <a:gd name="T4" fmla="*/ 0 w 8"/>
                <a:gd name="T5" fmla="*/ 8 h 8"/>
                <a:gd name="T6" fmla="*/ 8 w 8"/>
                <a:gd name="T7" fmla="*/ 0 h 8"/>
              </a:gdLst>
              <a:ahLst/>
              <a:cxnLst>
                <a:cxn ang="0">
                  <a:pos x="T0" y="T1"/>
                </a:cxn>
                <a:cxn ang="0">
                  <a:pos x="T2" y="T3"/>
                </a:cxn>
                <a:cxn ang="0">
                  <a:pos x="T4" y="T5"/>
                </a:cxn>
                <a:cxn ang="0">
                  <a:pos x="T6" y="T7"/>
                </a:cxn>
              </a:cxnLst>
              <a:rect l="0" t="0" r="r" b="b"/>
              <a:pathLst>
                <a:path w="8" h="8">
                  <a:moveTo>
                    <a:pt x="8" y="0"/>
                  </a:moveTo>
                  <a:lnTo>
                    <a:pt x="0" y="0"/>
                  </a:lnTo>
                  <a:lnTo>
                    <a:pt x="0"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4" name="Freeform 82"/>
            <p:cNvSpPr>
              <a:spLocks/>
            </p:cNvSpPr>
            <p:nvPr/>
          </p:nvSpPr>
          <p:spPr bwMode="auto">
            <a:xfrm>
              <a:off x="1181" y="2473"/>
              <a:ext cx="104" cy="78"/>
            </a:xfrm>
            <a:custGeom>
              <a:avLst/>
              <a:gdLst>
                <a:gd name="T0" fmla="*/ 104 w 104"/>
                <a:gd name="T1" fmla="*/ 0 h 78"/>
                <a:gd name="T2" fmla="*/ 0 w 104"/>
                <a:gd name="T3" fmla="*/ 0 h 78"/>
                <a:gd name="T4" fmla="*/ 0 w 104"/>
                <a:gd name="T5" fmla="*/ 78 h 78"/>
                <a:gd name="T6" fmla="*/ 33 w 104"/>
                <a:gd name="T7" fmla="*/ 78 h 78"/>
                <a:gd name="T8" fmla="*/ 104 w 104"/>
                <a:gd name="T9" fmla="*/ 0 h 78"/>
              </a:gdLst>
              <a:ahLst/>
              <a:cxnLst>
                <a:cxn ang="0">
                  <a:pos x="T0" y="T1"/>
                </a:cxn>
                <a:cxn ang="0">
                  <a:pos x="T2" y="T3"/>
                </a:cxn>
                <a:cxn ang="0">
                  <a:pos x="T4" y="T5"/>
                </a:cxn>
                <a:cxn ang="0">
                  <a:pos x="T6" y="T7"/>
                </a:cxn>
                <a:cxn ang="0">
                  <a:pos x="T8" y="T9"/>
                </a:cxn>
              </a:cxnLst>
              <a:rect l="0" t="0" r="r" b="b"/>
              <a:pathLst>
                <a:path w="104" h="78">
                  <a:moveTo>
                    <a:pt x="104" y="0"/>
                  </a:moveTo>
                  <a:lnTo>
                    <a:pt x="0" y="0"/>
                  </a:lnTo>
                  <a:lnTo>
                    <a:pt x="0" y="78"/>
                  </a:lnTo>
                  <a:lnTo>
                    <a:pt x="33" y="78"/>
                  </a:lnTo>
                  <a:lnTo>
                    <a:pt x="1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5" name="Freeform 83"/>
            <p:cNvSpPr>
              <a:spLocks/>
            </p:cNvSpPr>
            <p:nvPr/>
          </p:nvSpPr>
          <p:spPr bwMode="auto">
            <a:xfrm>
              <a:off x="1181" y="2473"/>
              <a:ext cx="104" cy="78"/>
            </a:xfrm>
            <a:custGeom>
              <a:avLst/>
              <a:gdLst>
                <a:gd name="T0" fmla="*/ 104 w 104"/>
                <a:gd name="T1" fmla="*/ 0 h 78"/>
                <a:gd name="T2" fmla="*/ 0 w 104"/>
                <a:gd name="T3" fmla="*/ 0 h 78"/>
                <a:gd name="T4" fmla="*/ 0 w 104"/>
                <a:gd name="T5" fmla="*/ 78 h 78"/>
                <a:gd name="T6" fmla="*/ 33 w 104"/>
                <a:gd name="T7" fmla="*/ 78 h 78"/>
                <a:gd name="T8" fmla="*/ 104 w 104"/>
                <a:gd name="T9" fmla="*/ 0 h 78"/>
              </a:gdLst>
              <a:ahLst/>
              <a:cxnLst>
                <a:cxn ang="0">
                  <a:pos x="T0" y="T1"/>
                </a:cxn>
                <a:cxn ang="0">
                  <a:pos x="T2" y="T3"/>
                </a:cxn>
                <a:cxn ang="0">
                  <a:pos x="T4" y="T5"/>
                </a:cxn>
                <a:cxn ang="0">
                  <a:pos x="T6" y="T7"/>
                </a:cxn>
                <a:cxn ang="0">
                  <a:pos x="T8" y="T9"/>
                </a:cxn>
              </a:cxnLst>
              <a:rect l="0" t="0" r="r" b="b"/>
              <a:pathLst>
                <a:path w="104" h="78">
                  <a:moveTo>
                    <a:pt x="104" y="0"/>
                  </a:moveTo>
                  <a:lnTo>
                    <a:pt x="0" y="0"/>
                  </a:lnTo>
                  <a:lnTo>
                    <a:pt x="0" y="78"/>
                  </a:lnTo>
                  <a:lnTo>
                    <a:pt x="33" y="78"/>
                  </a:lnTo>
                  <a:lnTo>
                    <a:pt x="1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6" name="Rectangle 84"/>
            <p:cNvSpPr>
              <a:spLocks noChangeArrowheads="1"/>
            </p:cNvSpPr>
            <p:nvPr/>
          </p:nvSpPr>
          <p:spPr bwMode="auto">
            <a:xfrm>
              <a:off x="870"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7" name="Rectangle 85"/>
            <p:cNvSpPr>
              <a:spLocks noChangeArrowheads="1"/>
            </p:cNvSpPr>
            <p:nvPr/>
          </p:nvSpPr>
          <p:spPr bwMode="auto">
            <a:xfrm>
              <a:off x="870"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8" name="Rectangle 86"/>
            <p:cNvSpPr>
              <a:spLocks noChangeArrowheads="1"/>
            </p:cNvSpPr>
            <p:nvPr/>
          </p:nvSpPr>
          <p:spPr bwMode="auto">
            <a:xfrm>
              <a:off x="870"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9" name="Rectangle 87"/>
            <p:cNvSpPr>
              <a:spLocks noChangeArrowheads="1"/>
            </p:cNvSpPr>
            <p:nvPr/>
          </p:nvSpPr>
          <p:spPr bwMode="auto">
            <a:xfrm>
              <a:off x="870"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0" name="Rectangle 88"/>
            <p:cNvSpPr>
              <a:spLocks noChangeArrowheads="1"/>
            </p:cNvSpPr>
            <p:nvPr/>
          </p:nvSpPr>
          <p:spPr bwMode="auto">
            <a:xfrm>
              <a:off x="870" y="2681"/>
              <a:ext cx="130" cy="79"/>
            </a:xfrm>
            <a:prstGeom prst="rect">
              <a:avLst/>
            </a:prstGeom>
            <a:solidFill>
              <a:srgbClr val="99CC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1" name="Rectangle 89"/>
            <p:cNvSpPr>
              <a:spLocks noChangeArrowheads="1"/>
            </p:cNvSpPr>
            <p:nvPr/>
          </p:nvSpPr>
          <p:spPr bwMode="auto">
            <a:xfrm>
              <a:off x="870" y="2681"/>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2" name="Freeform 90"/>
            <p:cNvSpPr>
              <a:spLocks/>
            </p:cNvSpPr>
            <p:nvPr/>
          </p:nvSpPr>
          <p:spPr bwMode="auto">
            <a:xfrm>
              <a:off x="870" y="2786"/>
              <a:ext cx="127" cy="77"/>
            </a:xfrm>
            <a:custGeom>
              <a:avLst/>
              <a:gdLst>
                <a:gd name="T0" fmla="*/ 127 w 127"/>
                <a:gd name="T1" fmla="*/ 0 h 77"/>
                <a:gd name="T2" fmla="*/ 0 w 127"/>
                <a:gd name="T3" fmla="*/ 0 h 77"/>
                <a:gd name="T4" fmla="*/ 0 w 127"/>
                <a:gd name="T5" fmla="*/ 77 h 77"/>
                <a:gd name="T6" fmla="*/ 55 w 127"/>
                <a:gd name="T7" fmla="*/ 77 h 77"/>
                <a:gd name="T8" fmla="*/ 127 w 127"/>
                <a:gd name="T9" fmla="*/ 0 h 77"/>
              </a:gdLst>
              <a:ahLst/>
              <a:cxnLst>
                <a:cxn ang="0">
                  <a:pos x="T0" y="T1"/>
                </a:cxn>
                <a:cxn ang="0">
                  <a:pos x="T2" y="T3"/>
                </a:cxn>
                <a:cxn ang="0">
                  <a:pos x="T4" y="T5"/>
                </a:cxn>
                <a:cxn ang="0">
                  <a:pos x="T6" y="T7"/>
                </a:cxn>
                <a:cxn ang="0">
                  <a:pos x="T8" y="T9"/>
                </a:cxn>
              </a:cxnLst>
              <a:rect l="0" t="0" r="r" b="b"/>
              <a:pathLst>
                <a:path w="127" h="77">
                  <a:moveTo>
                    <a:pt x="127" y="0"/>
                  </a:moveTo>
                  <a:lnTo>
                    <a:pt x="0" y="0"/>
                  </a:lnTo>
                  <a:lnTo>
                    <a:pt x="0" y="77"/>
                  </a:lnTo>
                  <a:lnTo>
                    <a:pt x="55" y="77"/>
                  </a:lnTo>
                  <a:lnTo>
                    <a:pt x="127" y="0"/>
                  </a:lnTo>
                  <a:close/>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3" name="Freeform 91"/>
            <p:cNvSpPr>
              <a:spLocks/>
            </p:cNvSpPr>
            <p:nvPr/>
          </p:nvSpPr>
          <p:spPr bwMode="auto">
            <a:xfrm>
              <a:off x="870" y="2786"/>
              <a:ext cx="127" cy="77"/>
            </a:xfrm>
            <a:custGeom>
              <a:avLst/>
              <a:gdLst>
                <a:gd name="T0" fmla="*/ 127 w 127"/>
                <a:gd name="T1" fmla="*/ 0 h 77"/>
                <a:gd name="T2" fmla="*/ 0 w 127"/>
                <a:gd name="T3" fmla="*/ 0 h 77"/>
                <a:gd name="T4" fmla="*/ 0 w 127"/>
                <a:gd name="T5" fmla="*/ 77 h 77"/>
                <a:gd name="T6" fmla="*/ 55 w 127"/>
                <a:gd name="T7" fmla="*/ 77 h 77"/>
                <a:gd name="T8" fmla="*/ 127 w 127"/>
                <a:gd name="T9" fmla="*/ 0 h 77"/>
              </a:gdLst>
              <a:ahLst/>
              <a:cxnLst>
                <a:cxn ang="0">
                  <a:pos x="T0" y="T1"/>
                </a:cxn>
                <a:cxn ang="0">
                  <a:pos x="T2" y="T3"/>
                </a:cxn>
                <a:cxn ang="0">
                  <a:pos x="T4" y="T5"/>
                </a:cxn>
                <a:cxn ang="0">
                  <a:pos x="T6" y="T7"/>
                </a:cxn>
                <a:cxn ang="0">
                  <a:pos x="T8" y="T9"/>
                </a:cxn>
              </a:cxnLst>
              <a:rect l="0" t="0" r="r" b="b"/>
              <a:pathLst>
                <a:path w="127" h="77">
                  <a:moveTo>
                    <a:pt x="127" y="0"/>
                  </a:moveTo>
                  <a:lnTo>
                    <a:pt x="0" y="0"/>
                  </a:lnTo>
                  <a:lnTo>
                    <a:pt x="0" y="77"/>
                  </a:lnTo>
                  <a:lnTo>
                    <a:pt x="55" y="77"/>
                  </a:lnTo>
                  <a:lnTo>
                    <a:pt x="1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5" name="Rectangle 93"/>
            <p:cNvSpPr>
              <a:spLocks noChangeArrowheads="1"/>
            </p:cNvSpPr>
            <p:nvPr/>
          </p:nvSpPr>
          <p:spPr bwMode="auto">
            <a:xfrm>
              <a:off x="1849" y="1862"/>
              <a:ext cx="236"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6598" b="1" dirty="0">
                  <a:solidFill>
                    <a:srgbClr val="FFFFFF"/>
                  </a:solidFill>
                  <a:latin typeface="Segoe UI Semibold" panose="020B0702040204020203" pitchFamily="34" charset="0"/>
                </a:rPr>
                <a:t>?</a:t>
              </a:r>
              <a:endParaRPr lang="en-US" altLang="en-US" sz="7998" dirty="0">
                <a:solidFill>
                  <a:srgbClr val="00B0F0"/>
                </a:solidFill>
              </a:endParaRPr>
            </a:p>
          </p:txBody>
        </p:sp>
      </p:grpSp>
    </p:spTree>
    <p:extLst>
      <p:ext uri="{BB962C8B-B14F-4D97-AF65-F5344CB8AC3E}">
        <p14:creationId xmlns:p14="http://schemas.microsoft.com/office/powerpoint/2010/main" val="4241758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1850" y="1709738"/>
            <a:ext cx="10515600" cy="4189038"/>
          </a:xfrm>
        </p:spPr>
        <p:txBody>
          <a:bodyPr>
            <a:normAutofit fontScale="90000"/>
          </a:bodyPr>
          <a:lstStyle/>
          <a:p>
            <a:pPr algn="ctr"/>
            <a:r>
              <a:rPr lang="en-US" dirty="0" smtClean="0"/>
              <a:t>Looking for people in NYC to work with </a:t>
            </a:r>
            <a:r>
              <a:rPr lang="en-US" dirty="0" err="1" smtClean="0"/>
              <a:t>DataDog</a:t>
            </a:r>
            <a:r>
              <a:rPr lang="en-US" dirty="0" smtClean="0"/>
              <a:t> sponsored meetups.</a:t>
            </a:r>
            <a:br>
              <a:rPr lang="en-US" dirty="0" smtClean="0"/>
            </a:br>
            <a:r>
              <a:rPr lang="en-US" dirty="0"/>
              <a:t/>
            </a:r>
            <a:br>
              <a:rPr lang="en-US" dirty="0"/>
            </a:br>
            <a:r>
              <a:rPr lang="en-US" sz="5300" dirty="0" smtClean="0"/>
              <a:t>(others coming, please reach out to us)</a:t>
            </a:r>
            <a:r>
              <a:rPr lang="en-US" dirty="0"/>
              <a:t/>
            </a:r>
            <a:br>
              <a:rPr lang="en-US" dirty="0"/>
            </a:br>
            <a:endParaRPr lang="en-US" dirty="0"/>
          </a:p>
        </p:txBody>
      </p:sp>
    </p:spTree>
    <p:extLst>
      <p:ext uri="{BB962C8B-B14F-4D97-AF65-F5344CB8AC3E}">
        <p14:creationId xmlns:p14="http://schemas.microsoft.com/office/powerpoint/2010/main" val="10023701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1850" y="1709738"/>
            <a:ext cx="10515600" cy="4189038"/>
          </a:xfrm>
        </p:spPr>
        <p:txBody>
          <a:bodyPr>
            <a:normAutofit fontScale="90000"/>
          </a:bodyPr>
          <a:lstStyle/>
          <a:p>
            <a:pPr algn="ctr"/>
            <a:r>
              <a:rPr lang="en-US" dirty="0"/>
              <a:t>“By working together on a shared library of QuickStart Templates we can help one another deliver better results faster.”</a:t>
            </a:r>
            <a:br>
              <a:rPr lang="en-US" dirty="0"/>
            </a:br>
            <a:endParaRPr lang="en-US" dirty="0"/>
          </a:p>
        </p:txBody>
      </p:sp>
    </p:spTree>
    <p:extLst>
      <p:ext uri="{BB962C8B-B14F-4D97-AF65-F5344CB8AC3E}">
        <p14:creationId xmlns:p14="http://schemas.microsoft.com/office/powerpoint/2010/main" val="6955189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Resources</a:t>
            </a:r>
            <a:endParaRPr lang="en-US" dirty="0"/>
          </a:p>
        </p:txBody>
      </p:sp>
      <p:sp>
        <p:nvSpPr>
          <p:cNvPr id="5" name="Content Placeholder 4"/>
          <p:cNvSpPr>
            <a:spLocks noGrp="1"/>
          </p:cNvSpPr>
          <p:nvPr>
            <p:ph idx="1"/>
          </p:nvPr>
        </p:nvSpPr>
        <p:spPr/>
        <p:txBody>
          <a:bodyPr/>
          <a:lstStyle/>
          <a:p>
            <a:r>
              <a:rPr lang="en-US" dirty="0" smtClean="0"/>
              <a:t>Azure QuickStart Templates</a:t>
            </a:r>
          </a:p>
          <a:p>
            <a:pPr lvl="1"/>
            <a:r>
              <a:rPr lang="en-US" dirty="0">
                <a:hlinkClick r:id="rId2"/>
              </a:rPr>
              <a:t>https://</a:t>
            </a:r>
            <a:r>
              <a:rPr lang="en-US" dirty="0" smtClean="0">
                <a:hlinkClick r:id="rId2"/>
              </a:rPr>
              <a:t>github.com/Azure/azure-quickstart-templates</a:t>
            </a:r>
            <a:endParaRPr lang="en-US" dirty="0" smtClean="0"/>
          </a:p>
          <a:p>
            <a:pPr lvl="1"/>
            <a:r>
              <a:rPr lang="en-US" dirty="0">
                <a:hlinkClick r:id="rId3"/>
              </a:rPr>
              <a:t>http://azure.microsoft.com/en-us/documentation/templates/</a:t>
            </a:r>
            <a:endParaRPr lang="en-US" dirty="0" smtClean="0"/>
          </a:p>
          <a:p>
            <a:r>
              <a:rPr lang="en-US" dirty="0" smtClean="0"/>
              <a:t>ARM Template Documentation</a:t>
            </a:r>
          </a:p>
          <a:p>
            <a:pPr lvl="1"/>
            <a:r>
              <a:rPr lang="en-US" dirty="0">
                <a:hlinkClick r:id="rId4"/>
              </a:rPr>
              <a:t>https://msdn.microsoft.com/en-us/library/azure/dn835138.aspx</a:t>
            </a:r>
            <a:endParaRPr lang="en-US" dirty="0"/>
          </a:p>
          <a:p>
            <a:r>
              <a:rPr lang="en-US" dirty="0"/>
              <a:t>Azure Resource Explorer</a:t>
            </a:r>
          </a:p>
          <a:p>
            <a:pPr lvl="1"/>
            <a:r>
              <a:rPr lang="en-US" dirty="0">
                <a:hlinkClick r:id="rId5"/>
              </a:rPr>
              <a:t>https://resources.azure.com</a:t>
            </a:r>
            <a:r>
              <a:rPr lang="en-US" dirty="0" smtClean="0">
                <a:hlinkClick r:id="rId5"/>
              </a:rPr>
              <a:t>/</a:t>
            </a:r>
            <a:endParaRPr lang="en-US" dirty="0" smtClean="0"/>
          </a:p>
          <a:p>
            <a:r>
              <a:rPr lang="en-US" dirty="0" smtClean="0"/>
              <a:t>“</a:t>
            </a:r>
            <a:r>
              <a:rPr lang="en-US" dirty="0"/>
              <a:t>Azure Resource Manager DevOps Jumpstart”</a:t>
            </a:r>
          </a:p>
          <a:p>
            <a:pPr lvl="1"/>
            <a:r>
              <a:rPr lang="en-US" dirty="0" smtClean="0">
                <a:hlinkClick r:id="rId6"/>
              </a:rPr>
              <a:t>https</a:t>
            </a:r>
            <a:r>
              <a:rPr lang="en-US" dirty="0">
                <a:hlinkClick r:id="rId6"/>
              </a:rPr>
              <a:t>://www.microsoftvirtualacademy.com/en-US/training-courses/azure-resource-manager-devops-jump-start-8413</a:t>
            </a:r>
            <a:endParaRPr lang="en-US" dirty="0"/>
          </a:p>
          <a:p>
            <a:endParaRPr lang="en-US" dirty="0"/>
          </a:p>
        </p:txBody>
      </p:sp>
    </p:spTree>
    <p:extLst>
      <p:ext uri="{BB962C8B-B14F-4D97-AF65-F5344CB8AC3E}">
        <p14:creationId xmlns:p14="http://schemas.microsoft.com/office/powerpoint/2010/main" val="4026892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7113588" y="3341688"/>
            <a:ext cx="5078412" cy="2473325"/>
          </a:xfrm>
        </p:spPr>
        <p:txBody>
          <a:bodyPr>
            <a:normAutofit/>
          </a:bodyPr>
          <a:lstStyle/>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Tightly coupled containers of multiple resources of similar </a:t>
            </a:r>
            <a:b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b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or different types</a:t>
            </a:r>
          </a:p>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Every resource *must* exist in one and only one resource group</a:t>
            </a:r>
          </a:p>
          <a:p>
            <a:pPr marL="399896" indent="-399896">
              <a:buFont typeface="Wingdings" panose="05000000000000000000" pitchFamily="2" charset="2"/>
              <a:buChar char="à"/>
            </a:pPr>
            <a:r>
              <a:rPr lang="en-US" sz="2400" dirty="0">
                <a:gradFill>
                  <a:gsLst>
                    <a:gs pos="0">
                      <a:schemeClr val="tx1"/>
                    </a:gs>
                    <a:gs pos="100000">
                      <a:schemeClr val="tx1"/>
                    </a:gs>
                  </a:gsLst>
                  <a:lin ang="5400000" scaled="0"/>
                </a:gradFill>
                <a:latin typeface="Segoe UI Light" panose="020B0502040204020203" pitchFamily="34" charset="0"/>
                <a:cs typeface="Segoe UI Light" panose="020B0502040204020203" pitchFamily="34" charset="0"/>
              </a:rPr>
              <a:t>Resource groups can span regions</a:t>
            </a:r>
            <a:endParaRPr lang="en-US" dirty="0">
              <a:gradFill>
                <a:gsLst>
                  <a:gs pos="0">
                    <a:schemeClr val="tx1"/>
                  </a:gs>
                  <a:gs pos="100000">
                    <a:schemeClr val="tx1"/>
                  </a:gs>
                </a:gsLst>
                <a:lin ang="5400000" scaled="0"/>
              </a:gradFill>
            </a:endParaRPr>
          </a:p>
        </p:txBody>
      </p:sp>
      <p:grpSp>
        <p:nvGrpSpPr>
          <p:cNvPr id="5" name="Group 4"/>
          <p:cNvGrpSpPr>
            <a:grpSpLocks noChangeAspect="1"/>
          </p:cNvGrpSpPr>
          <p:nvPr/>
        </p:nvGrpSpPr>
        <p:grpSpPr bwMode="auto">
          <a:xfrm>
            <a:off x="644484" y="1061121"/>
            <a:ext cx="4946836" cy="4724648"/>
            <a:chOff x="405" y="668"/>
            <a:chExt cx="3117" cy="2977"/>
          </a:xfrm>
        </p:grpSpPr>
        <p:sp>
          <p:nvSpPr>
            <p:cNvPr id="6" name="AutoShape 3"/>
            <p:cNvSpPr>
              <a:spLocks noChangeAspect="1" noChangeArrowheads="1" noTextEdit="1"/>
            </p:cNvSpPr>
            <p:nvPr/>
          </p:nvSpPr>
          <p:spPr bwMode="auto">
            <a:xfrm>
              <a:off x="406" y="668"/>
              <a:ext cx="3116" cy="2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 name="Freeform 5"/>
            <p:cNvSpPr>
              <a:spLocks/>
            </p:cNvSpPr>
            <p:nvPr/>
          </p:nvSpPr>
          <p:spPr bwMode="auto">
            <a:xfrm>
              <a:off x="412" y="676"/>
              <a:ext cx="3102" cy="2962"/>
            </a:xfrm>
            <a:custGeom>
              <a:avLst/>
              <a:gdLst>
                <a:gd name="T0" fmla="*/ 2649 w 2649"/>
                <a:gd name="T1" fmla="*/ 2496 h 2529"/>
                <a:gd name="T2" fmla="*/ 2616 w 2649"/>
                <a:gd name="T3" fmla="*/ 2529 h 2529"/>
                <a:gd name="T4" fmla="*/ 33 w 2649"/>
                <a:gd name="T5" fmla="*/ 2529 h 2529"/>
                <a:gd name="T6" fmla="*/ 0 w 2649"/>
                <a:gd name="T7" fmla="*/ 2496 h 2529"/>
                <a:gd name="T8" fmla="*/ 0 w 2649"/>
                <a:gd name="T9" fmla="*/ 33 h 2529"/>
                <a:gd name="T10" fmla="*/ 33 w 2649"/>
                <a:gd name="T11" fmla="*/ 0 h 2529"/>
                <a:gd name="T12" fmla="*/ 2616 w 2649"/>
                <a:gd name="T13" fmla="*/ 0 h 2529"/>
                <a:gd name="T14" fmla="*/ 2649 w 2649"/>
                <a:gd name="T15" fmla="*/ 33 h 2529"/>
                <a:gd name="T16" fmla="*/ 2649 w 2649"/>
                <a:gd name="T17" fmla="*/ 2496 h 2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9" h="2529">
                  <a:moveTo>
                    <a:pt x="2649" y="2496"/>
                  </a:moveTo>
                  <a:cubicBezTo>
                    <a:pt x="2649" y="2514"/>
                    <a:pt x="2634" y="2529"/>
                    <a:pt x="2616" y="2529"/>
                  </a:cubicBezTo>
                  <a:cubicBezTo>
                    <a:pt x="33" y="2529"/>
                    <a:pt x="33" y="2529"/>
                    <a:pt x="33" y="2529"/>
                  </a:cubicBezTo>
                  <a:cubicBezTo>
                    <a:pt x="15" y="2529"/>
                    <a:pt x="0" y="2514"/>
                    <a:pt x="0" y="2496"/>
                  </a:cubicBezTo>
                  <a:cubicBezTo>
                    <a:pt x="0" y="33"/>
                    <a:pt x="0" y="33"/>
                    <a:pt x="0" y="33"/>
                  </a:cubicBezTo>
                  <a:cubicBezTo>
                    <a:pt x="0" y="14"/>
                    <a:pt x="15" y="0"/>
                    <a:pt x="33" y="0"/>
                  </a:cubicBezTo>
                  <a:cubicBezTo>
                    <a:pt x="2616" y="0"/>
                    <a:pt x="2616" y="0"/>
                    <a:pt x="2616" y="0"/>
                  </a:cubicBezTo>
                  <a:cubicBezTo>
                    <a:pt x="2634" y="0"/>
                    <a:pt x="2649" y="14"/>
                    <a:pt x="2649" y="33"/>
                  </a:cubicBezTo>
                  <a:cubicBezTo>
                    <a:pt x="2649" y="2496"/>
                    <a:pt x="2649" y="2496"/>
                    <a:pt x="2649" y="2496"/>
                  </a:cubicBezTo>
                </a:path>
              </a:pathLst>
            </a:custGeom>
            <a:solidFill>
              <a:srgbClr val="022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 name="Freeform 6"/>
            <p:cNvSpPr>
              <a:spLocks/>
            </p:cNvSpPr>
            <p:nvPr/>
          </p:nvSpPr>
          <p:spPr bwMode="auto">
            <a:xfrm>
              <a:off x="405" y="669"/>
              <a:ext cx="3116" cy="2976"/>
            </a:xfrm>
            <a:custGeom>
              <a:avLst/>
              <a:gdLst>
                <a:gd name="T0" fmla="*/ 2655 w 2661"/>
                <a:gd name="T1" fmla="*/ 2502 h 2541"/>
                <a:gd name="T2" fmla="*/ 2649 w 2661"/>
                <a:gd name="T3" fmla="*/ 2502 h 2541"/>
                <a:gd name="T4" fmla="*/ 2641 w 2661"/>
                <a:gd name="T5" fmla="*/ 2521 h 2541"/>
                <a:gd name="T6" fmla="*/ 2622 w 2661"/>
                <a:gd name="T7" fmla="*/ 2529 h 2541"/>
                <a:gd name="T8" fmla="*/ 39 w 2661"/>
                <a:gd name="T9" fmla="*/ 2529 h 2541"/>
                <a:gd name="T10" fmla="*/ 20 w 2661"/>
                <a:gd name="T11" fmla="*/ 2521 h 2541"/>
                <a:gd name="T12" fmla="*/ 12 w 2661"/>
                <a:gd name="T13" fmla="*/ 2502 h 2541"/>
                <a:gd name="T14" fmla="*/ 12 w 2661"/>
                <a:gd name="T15" fmla="*/ 39 h 2541"/>
                <a:gd name="T16" fmla="*/ 20 w 2661"/>
                <a:gd name="T17" fmla="*/ 20 h 2541"/>
                <a:gd name="T18" fmla="*/ 39 w 2661"/>
                <a:gd name="T19" fmla="*/ 12 h 2541"/>
                <a:gd name="T20" fmla="*/ 2622 w 2661"/>
                <a:gd name="T21" fmla="*/ 12 h 2541"/>
                <a:gd name="T22" fmla="*/ 2641 w 2661"/>
                <a:gd name="T23" fmla="*/ 20 h 2541"/>
                <a:gd name="T24" fmla="*/ 2649 w 2661"/>
                <a:gd name="T25" fmla="*/ 39 h 2541"/>
                <a:gd name="T26" fmla="*/ 2649 w 2661"/>
                <a:gd name="T27" fmla="*/ 2502 h 2541"/>
                <a:gd name="T28" fmla="*/ 2655 w 2661"/>
                <a:gd name="T29" fmla="*/ 2502 h 2541"/>
                <a:gd name="T30" fmla="*/ 2661 w 2661"/>
                <a:gd name="T31" fmla="*/ 2502 h 2541"/>
                <a:gd name="T32" fmla="*/ 2661 w 2661"/>
                <a:gd name="T33" fmla="*/ 39 h 2541"/>
                <a:gd name="T34" fmla="*/ 2622 w 2661"/>
                <a:gd name="T35" fmla="*/ 0 h 2541"/>
                <a:gd name="T36" fmla="*/ 39 w 2661"/>
                <a:gd name="T37" fmla="*/ 0 h 2541"/>
                <a:gd name="T38" fmla="*/ 0 w 2661"/>
                <a:gd name="T39" fmla="*/ 39 h 2541"/>
                <a:gd name="T40" fmla="*/ 0 w 2661"/>
                <a:gd name="T41" fmla="*/ 2502 h 2541"/>
                <a:gd name="T42" fmla="*/ 39 w 2661"/>
                <a:gd name="T43" fmla="*/ 2541 h 2541"/>
                <a:gd name="T44" fmla="*/ 2622 w 2661"/>
                <a:gd name="T45" fmla="*/ 2541 h 2541"/>
                <a:gd name="T46" fmla="*/ 2661 w 2661"/>
                <a:gd name="T47" fmla="*/ 2502 h 2541"/>
                <a:gd name="T48" fmla="*/ 2655 w 2661"/>
                <a:gd name="T49" fmla="*/ 2502 h 2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61" h="2541">
                  <a:moveTo>
                    <a:pt x="2655" y="2502"/>
                  </a:moveTo>
                  <a:cubicBezTo>
                    <a:pt x="2649" y="2502"/>
                    <a:pt x="2649" y="2502"/>
                    <a:pt x="2649" y="2502"/>
                  </a:cubicBezTo>
                  <a:cubicBezTo>
                    <a:pt x="2649" y="2509"/>
                    <a:pt x="2646" y="2516"/>
                    <a:pt x="2641" y="2521"/>
                  </a:cubicBezTo>
                  <a:cubicBezTo>
                    <a:pt x="2636" y="2526"/>
                    <a:pt x="2629" y="2529"/>
                    <a:pt x="2622" y="2529"/>
                  </a:cubicBezTo>
                  <a:cubicBezTo>
                    <a:pt x="39" y="2529"/>
                    <a:pt x="39" y="2529"/>
                    <a:pt x="39" y="2529"/>
                  </a:cubicBezTo>
                  <a:cubicBezTo>
                    <a:pt x="32" y="2529"/>
                    <a:pt x="25" y="2526"/>
                    <a:pt x="20" y="2521"/>
                  </a:cubicBezTo>
                  <a:cubicBezTo>
                    <a:pt x="15" y="2516"/>
                    <a:pt x="12" y="2509"/>
                    <a:pt x="12" y="2502"/>
                  </a:cubicBezTo>
                  <a:cubicBezTo>
                    <a:pt x="12" y="39"/>
                    <a:pt x="12" y="39"/>
                    <a:pt x="12" y="39"/>
                  </a:cubicBezTo>
                  <a:cubicBezTo>
                    <a:pt x="12" y="31"/>
                    <a:pt x="15" y="25"/>
                    <a:pt x="20" y="20"/>
                  </a:cubicBezTo>
                  <a:cubicBezTo>
                    <a:pt x="25" y="15"/>
                    <a:pt x="32" y="12"/>
                    <a:pt x="39" y="12"/>
                  </a:cubicBezTo>
                  <a:cubicBezTo>
                    <a:pt x="2622" y="12"/>
                    <a:pt x="2622" y="12"/>
                    <a:pt x="2622" y="12"/>
                  </a:cubicBezTo>
                  <a:cubicBezTo>
                    <a:pt x="2629" y="12"/>
                    <a:pt x="2636" y="15"/>
                    <a:pt x="2641" y="20"/>
                  </a:cubicBezTo>
                  <a:cubicBezTo>
                    <a:pt x="2646" y="25"/>
                    <a:pt x="2649" y="31"/>
                    <a:pt x="2649" y="39"/>
                  </a:cubicBezTo>
                  <a:cubicBezTo>
                    <a:pt x="2649" y="2502"/>
                    <a:pt x="2649" y="2502"/>
                    <a:pt x="2649" y="2502"/>
                  </a:cubicBezTo>
                  <a:cubicBezTo>
                    <a:pt x="2655" y="2502"/>
                    <a:pt x="2655" y="2502"/>
                    <a:pt x="2655" y="2502"/>
                  </a:cubicBezTo>
                  <a:cubicBezTo>
                    <a:pt x="2661" y="2502"/>
                    <a:pt x="2661" y="2502"/>
                    <a:pt x="2661" y="2502"/>
                  </a:cubicBezTo>
                  <a:cubicBezTo>
                    <a:pt x="2661" y="39"/>
                    <a:pt x="2661" y="39"/>
                    <a:pt x="2661" y="39"/>
                  </a:cubicBezTo>
                  <a:cubicBezTo>
                    <a:pt x="2661" y="17"/>
                    <a:pt x="2643" y="0"/>
                    <a:pt x="2622" y="0"/>
                  </a:cubicBezTo>
                  <a:cubicBezTo>
                    <a:pt x="39" y="0"/>
                    <a:pt x="39" y="0"/>
                    <a:pt x="39" y="0"/>
                  </a:cubicBezTo>
                  <a:cubicBezTo>
                    <a:pt x="18" y="0"/>
                    <a:pt x="0" y="17"/>
                    <a:pt x="0" y="39"/>
                  </a:cubicBezTo>
                  <a:cubicBezTo>
                    <a:pt x="0" y="2502"/>
                    <a:pt x="0" y="2502"/>
                    <a:pt x="0" y="2502"/>
                  </a:cubicBezTo>
                  <a:cubicBezTo>
                    <a:pt x="0" y="2523"/>
                    <a:pt x="18" y="2541"/>
                    <a:pt x="39" y="2541"/>
                  </a:cubicBezTo>
                  <a:cubicBezTo>
                    <a:pt x="2622" y="2541"/>
                    <a:pt x="2622" y="2541"/>
                    <a:pt x="2622" y="2541"/>
                  </a:cubicBezTo>
                  <a:cubicBezTo>
                    <a:pt x="2643" y="2541"/>
                    <a:pt x="2661" y="2523"/>
                    <a:pt x="2661" y="2502"/>
                  </a:cubicBezTo>
                  <a:lnTo>
                    <a:pt x="2655" y="25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 name="Freeform 7"/>
            <p:cNvSpPr>
              <a:spLocks/>
            </p:cNvSpPr>
            <p:nvPr/>
          </p:nvSpPr>
          <p:spPr bwMode="auto">
            <a:xfrm>
              <a:off x="999" y="1251"/>
              <a:ext cx="1928" cy="1927"/>
            </a:xfrm>
            <a:custGeom>
              <a:avLst/>
              <a:gdLst>
                <a:gd name="T0" fmla="*/ 878 w 1647"/>
                <a:gd name="T1" fmla="*/ 19 h 1645"/>
                <a:gd name="T2" fmla="*/ 1628 w 1647"/>
                <a:gd name="T3" fmla="*/ 821 h 1645"/>
                <a:gd name="T4" fmla="*/ 1392 w 1647"/>
                <a:gd name="T5" fmla="*/ 1390 h 1645"/>
                <a:gd name="T6" fmla="*/ 823 w 1647"/>
                <a:gd name="T7" fmla="*/ 1626 h 1645"/>
                <a:gd name="T8" fmla="*/ 255 w 1647"/>
                <a:gd name="T9" fmla="*/ 1390 h 1645"/>
                <a:gd name="T10" fmla="*/ 19 w 1647"/>
                <a:gd name="T11" fmla="*/ 821 h 1645"/>
                <a:gd name="T12" fmla="*/ 54 w 1647"/>
                <a:gd name="T13" fmla="*/ 587 h 1645"/>
                <a:gd name="T14" fmla="*/ 35 w 1647"/>
                <a:gd name="T15" fmla="*/ 581 h 1645"/>
                <a:gd name="T16" fmla="*/ 0 w 1647"/>
                <a:gd name="T17" fmla="*/ 821 h 1645"/>
                <a:gd name="T18" fmla="*/ 823 w 1647"/>
                <a:gd name="T19" fmla="*/ 1645 h 1645"/>
                <a:gd name="T20" fmla="*/ 1647 w 1647"/>
                <a:gd name="T21" fmla="*/ 821 h 1645"/>
                <a:gd name="T22" fmla="*/ 879 w 1647"/>
                <a:gd name="T23" fmla="*/ 0 h 1645"/>
                <a:gd name="T24" fmla="*/ 878 w 1647"/>
                <a:gd name="T25" fmla="*/ 19 h 1645"/>
                <a:gd name="T26" fmla="*/ 878 w 1647"/>
                <a:gd name="T27" fmla="*/ 19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7" h="1645">
                  <a:moveTo>
                    <a:pt x="878" y="19"/>
                  </a:moveTo>
                  <a:cubicBezTo>
                    <a:pt x="1297" y="46"/>
                    <a:pt x="1628" y="395"/>
                    <a:pt x="1628" y="821"/>
                  </a:cubicBezTo>
                  <a:cubicBezTo>
                    <a:pt x="1628" y="1043"/>
                    <a:pt x="1538" y="1245"/>
                    <a:pt x="1392" y="1390"/>
                  </a:cubicBezTo>
                  <a:cubicBezTo>
                    <a:pt x="1247" y="1536"/>
                    <a:pt x="1046" y="1626"/>
                    <a:pt x="823" y="1626"/>
                  </a:cubicBezTo>
                  <a:cubicBezTo>
                    <a:pt x="601" y="1626"/>
                    <a:pt x="400" y="1536"/>
                    <a:pt x="255" y="1390"/>
                  </a:cubicBezTo>
                  <a:cubicBezTo>
                    <a:pt x="109" y="1245"/>
                    <a:pt x="19" y="1043"/>
                    <a:pt x="19" y="821"/>
                  </a:cubicBezTo>
                  <a:cubicBezTo>
                    <a:pt x="19" y="740"/>
                    <a:pt x="31" y="661"/>
                    <a:pt x="54" y="587"/>
                  </a:cubicBezTo>
                  <a:cubicBezTo>
                    <a:pt x="35" y="581"/>
                    <a:pt x="35" y="581"/>
                    <a:pt x="35" y="581"/>
                  </a:cubicBezTo>
                  <a:cubicBezTo>
                    <a:pt x="12" y="657"/>
                    <a:pt x="0" y="738"/>
                    <a:pt x="0" y="821"/>
                  </a:cubicBezTo>
                  <a:cubicBezTo>
                    <a:pt x="0" y="1276"/>
                    <a:pt x="369" y="1645"/>
                    <a:pt x="823" y="1645"/>
                  </a:cubicBezTo>
                  <a:cubicBezTo>
                    <a:pt x="1278" y="1645"/>
                    <a:pt x="1647" y="1276"/>
                    <a:pt x="1647" y="821"/>
                  </a:cubicBezTo>
                  <a:cubicBezTo>
                    <a:pt x="1647" y="385"/>
                    <a:pt x="1308" y="28"/>
                    <a:pt x="879" y="0"/>
                  </a:cubicBezTo>
                  <a:cubicBezTo>
                    <a:pt x="878" y="19"/>
                    <a:pt x="878" y="19"/>
                    <a:pt x="878" y="19"/>
                  </a:cubicBezTo>
                  <a:cubicBezTo>
                    <a:pt x="878" y="19"/>
                    <a:pt x="878" y="19"/>
                    <a:pt x="878" y="19"/>
                  </a:cubicBezTo>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 name="Freeform 8"/>
            <p:cNvSpPr>
              <a:spLocks/>
            </p:cNvSpPr>
            <p:nvPr/>
          </p:nvSpPr>
          <p:spPr bwMode="auto">
            <a:xfrm>
              <a:off x="1962" y="1219"/>
              <a:ext cx="80" cy="89"/>
            </a:xfrm>
            <a:custGeom>
              <a:avLst/>
              <a:gdLst>
                <a:gd name="T0" fmla="*/ 76 w 80"/>
                <a:gd name="T1" fmla="*/ 89 h 89"/>
                <a:gd name="T2" fmla="*/ 0 w 80"/>
                <a:gd name="T3" fmla="*/ 41 h 89"/>
                <a:gd name="T4" fmla="*/ 80 w 80"/>
                <a:gd name="T5" fmla="*/ 0 h 89"/>
                <a:gd name="T6" fmla="*/ 76 w 80"/>
                <a:gd name="T7" fmla="*/ 89 h 89"/>
              </a:gdLst>
              <a:ahLst/>
              <a:cxnLst>
                <a:cxn ang="0">
                  <a:pos x="T0" y="T1"/>
                </a:cxn>
                <a:cxn ang="0">
                  <a:pos x="T2" y="T3"/>
                </a:cxn>
                <a:cxn ang="0">
                  <a:pos x="T4" y="T5"/>
                </a:cxn>
                <a:cxn ang="0">
                  <a:pos x="T6" y="T7"/>
                </a:cxn>
              </a:cxnLst>
              <a:rect l="0" t="0" r="r" b="b"/>
              <a:pathLst>
                <a:path w="80" h="89">
                  <a:moveTo>
                    <a:pt x="76" y="89"/>
                  </a:moveTo>
                  <a:lnTo>
                    <a:pt x="0" y="41"/>
                  </a:lnTo>
                  <a:lnTo>
                    <a:pt x="80" y="0"/>
                  </a:lnTo>
                  <a:lnTo>
                    <a:pt x="76" y="89"/>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1" name="Freeform 9"/>
            <p:cNvSpPr>
              <a:spLocks/>
            </p:cNvSpPr>
            <p:nvPr/>
          </p:nvSpPr>
          <p:spPr bwMode="auto">
            <a:xfrm>
              <a:off x="1003" y="1891"/>
              <a:ext cx="94" cy="93"/>
            </a:xfrm>
            <a:custGeom>
              <a:avLst/>
              <a:gdLst>
                <a:gd name="T0" fmla="*/ 74 w 80"/>
                <a:gd name="T1" fmla="*/ 51 h 80"/>
                <a:gd name="T2" fmla="*/ 51 w 80"/>
                <a:gd name="T3" fmla="*/ 6 h 80"/>
                <a:gd name="T4" fmla="*/ 6 w 80"/>
                <a:gd name="T5" fmla="*/ 29 h 80"/>
                <a:gd name="T6" fmla="*/ 29 w 80"/>
                <a:gd name="T7" fmla="*/ 74 h 80"/>
                <a:gd name="T8" fmla="*/ 74 w 80"/>
                <a:gd name="T9" fmla="*/ 51 h 80"/>
              </a:gdLst>
              <a:ahLst/>
              <a:cxnLst>
                <a:cxn ang="0">
                  <a:pos x="T0" y="T1"/>
                </a:cxn>
                <a:cxn ang="0">
                  <a:pos x="T2" y="T3"/>
                </a:cxn>
                <a:cxn ang="0">
                  <a:pos x="T4" y="T5"/>
                </a:cxn>
                <a:cxn ang="0">
                  <a:pos x="T6" y="T7"/>
                </a:cxn>
                <a:cxn ang="0">
                  <a:pos x="T8" y="T9"/>
                </a:cxn>
              </a:cxnLst>
              <a:rect l="0" t="0" r="r" b="b"/>
              <a:pathLst>
                <a:path w="80" h="80">
                  <a:moveTo>
                    <a:pt x="74" y="51"/>
                  </a:moveTo>
                  <a:cubicBezTo>
                    <a:pt x="80" y="32"/>
                    <a:pt x="70" y="12"/>
                    <a:pt x="51" y="6"/>
                  </a:cubicBezTo>
                  <a:cubicBezTo>
                    <a:pt x="32" y="0"/>
                    <a:pt x="12" y="10"/>
                    <a:pt x="6" y="29"/>
                  </a:cubicBezTo>
                  <a:cubicBezTo>
                    <a:pt x="0" y="47"/>
                    <a:pt x="10" y="68"/>
                    <a:pt x="29" y="74"/>
                  </a:cubicBezTo>
                  <a:cubicBezTo>
                    <a:pt x="48" y="80"/>
                    <a:pt x="68" y="70"/>
                    <a:pt x="74" y="51"/>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2" name="Freeform 10"/>
            <p:cNvSpPr>
              <a:spLocks/>
            </p:cNvSpPr>
            <p:nvPr/>
          </p:nvSpPr>
          <p:spPr bwMode="auto">
            <a:xfrm>
              <a:off x="757" y="1125"/>
              <a:ext cx="824" cy="728"/>
            </a:xfrm>
            <a:custGeom>
              <a:avLst/>
              <a:gdLst>
                <a:gd name="T0" fmla="*/ 540 w 703"/>
                <a:gd name="T1" fmla="*/ 558 h 622"/>
                <a:gd name="T2" fmla="*/ 352 w 703"/>
                <a:gd name="T3" fmla="*/ 622 h 622"/>
                <a:gd name="T4" fmla="*/ 104 w 703"/>
                <a:gd name="T5" fmla="*/ 500 h 622"/>
                <a:gd name="T6" fmla="*/ 162 w 703"/>
                <a:gd name="T7" fmla="*/ 64 h 622"/>
                <a:gd name="T8" fmla="*/ 351 w 703"/>
                <a:gd name="T9" fmla="*/ 0 h 622"/>
                <a:gd name="T10" fmla="*/ 598 w 703"/>
                <a:gd name="T11" fmla="*/ 122 h 622"/>
                <a:gd name="T12" fmla="*/ 540 w 703"/>
                <a:gd name="T13" fmla="*/ 558 h 622"/>
              </a:gdLst>
              <a:ahLst/>
              <a:cxnLst>
                <a:cxn ang="0">
                  <a:pos x="T0" y="T1"/>
                </a:cxn>
                <a:cxn ang="0">
                  <a:pos x="T2" y="T3"/>
                </a:cxn>
                <a:cxn ang="0">
                  <a:pos x="T4" y="T5"/>
                </a:cxn>
                <a:cxn ang="0">
                  <a:pos x="T6" y="T7"/>
                </a:cxn>
                <a:cxn ang="0">
                  <a:pos x="T8" y="T9"/>
                </a:cxn>
                <a:cxn ang="0">
                  <a:pos x="T10" y="T11"/>
                </a:cxn>
                <a:cxn ang="0">
                  <a:pos x="T12" y="T13"/>
                </a:cxn>
              </a:cxnLst>
              <a:rect l="0" t="0" r="r" b="b"/>
              <a:pathLst>
                <a:path w="703" h="622">
                  <a:moveTo>
                    <a:pt x="540" y="558"/>
                  </a:moveTo>
                  <a:cubicBezTo>
                    <a:pt x="484" y="601"/>
                    <a:pt x="418" y="622"/>
                    <a:pt x="352" y="622"/>
                  </a:cubicBezTo>
                  <a:cubicBezTo>
                    <a:pt x="258" y="622"/>
                    <a:pt x="166" y="580"/>
                    <a:pt x="104" y="500"/>
                  </a:cubicBezTo>
                  <a:cubicBezTo>
                    <a:pt x="0" y="364"/>
                    <a:pt x="26" y="169"/>
                    <a:pt x="162" y="64"/>
                  </a:cubicBezTo>
                  <a:cubicBezTo>
                    <a:pt x="219" y="21"/>
                    <a:pt x="285" y="0"/>
                    <a:pt x="351" y="0"/>
                  </a:cubicBezTo>
                  <a:cubicBezTo>
                    <a:pt x="445" y="0"/>
                    <a:pt x="537" y="42"/>
                    <a:pt x="598" y="122"/>
                  </a:cubicBezTo>
                  <a:cubicBezTo>
                    <a:pt x="703" y="259"/>
                    <a:pt x="677" y="454"/>
                    <a:pt x="540" y="558"/>
                  </a:cubicBez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3" name="Freeform 11"/>
            <p:cNvSpPr>
              <a:spLocks/>
            </p:cNvSpPr>
            <p:nvPr/>
          </p:nvSpPr>
          <p:spPr bwMode="auto">
            <a:xfrm>
              <a:off x="757" y="1125"/>
              <a:ext cx="824" cy="728"/>
            </a:xfrm>
            <a:custGeom>
              <a:avLst/>
              <a:gdLst>
                <a:gd name="T0" fmla="*/ 540 w 703"/>
                <a:gd name="T1" fmla="*/ 558 h 622"/>
                <a:gd name="T2" fmla="*/ 352 w 703"/>
                <a:gd name="T3" fmla="*/ 622 h 622"/>
                <a:gd name="T4" fmla="*/ 104 w 703"/>
                <a:gd name="T5" fmla="*/ 500 h 622"/>
                <a:gd name="T6" fmla="*/ 162 w 703"/>
                <a:gd name="T7" fmla="*/ 64 h 622"/>
                <a:gd name="T8" fmla="*/ 351 w 703"/>
                <a:gd name="T9" fmla="*/ 0 h 622"/>
                <a:gd name="T10" fmla="*/ 598 w 703"/>
                <a:gd name="T11" fmla="*/ 122 h 622"/>
                <a:gd name="T12" fmla="*/ 540 w 703"/>
                <a:gd name="T13" fmla="*/ 558 h 622"/>
              </a:gdLst>
              <a:ahLst/>
              <a:cxnLst>
                <a:cxn ang="0">
                  <a:pos x="T0" y="T1"/>
                </a:cxn>
                <a:cxn ang="0">
                  <a:pos x="T2" y="T3"/>
                </a:cxn>
                <a:cxn ang="0">
                  <a:pos x="T4" y="T5"/>
                </a:cxn>
                <a:cxn ang="0">
                  <a:pos x="T6" y="T7"/>
                </a:cxn>
                <a:cxn ang="0">
                  <a:pos x="T8" y="T9"/>
                </a:cxn>
                <a:cxn ang="0">
                  <a:pos x="T10" y="T11"/>
                </a:cxn>
                <a:cxn ang="0">
                  <a:pos x="T12" y="T13"/>
                </a:cxn>
              </a:cxnLst>
              <a:rect l="0" t="0" r="r" b="b"/>
              <a:pathLst>
                <a:path w="703" h="622">
                  <a:moveTo>
                    <a:pt x="540" y="558"/>
                  </a:moveTo>
                  <a:cubicBezTo>
                    <a:pt x="484" y="601"/>
                    <a:pt x="418" y="622"/>
                    <a:pt x="352" y="622"/>
                  </a:cubicBezTo>
                  <a:cubicBezTo>
                    <a:pt x="258" y="622"/>
                    <a:pt x="166" y="580"/>
                    <a:pt x="104" y="500"/>
                  </a:cubicBezTo>
                  <a:cubicBezTo>
                    <a:pt x="0" y="364"/>
                    <a:pt x="26" y="169"/>
                    <a:pt x="162" y="64"/>
                  </a:cubicBezTo>
                  <a:cubicBezTo>
                    <a:pt x="219" y="21"/>
                    <a:pt x="285" y="0"/>
                    <a:pt x="351" y="0"/>
                  </a:cubicBezTo>
                  <a:cubicBezTo>
                    <a:pt x="445" y="0"/>
                    <a:pt x="537" y="42"/>
                    <a:pt x="598" y="122"/>
                  </a:cubicBezTo>
                  <a:cubicBezTo>
                    <a:pt x="703" y="259"/>
                    <a:pt x="677" y="454"/>
                    <a:pt x="540" y="558"/>
                  </a:cubicBez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4" name="Freeform 12"/>
            <p:cNvSpPr>
              <a:spLocks/>
            </p:cNvSpPr>
            <p:nvPr/>
          </p:nvSpPr>
          <p:spPr bwMode="auto">
            <a:xfrm>
              <a:off x="857" y="1234"/>
              <a:ext cx="99" cy="262"/>
            </a:xfrm>
            <a:custGeom>
              <a:avLst/>
              <a:gdLst>
                <a:gd name="T0" fmla="*/ 54 w 85"/>
                <a:gd name="T1" fmla="*/ 224 h 224"/>
                <a:gd name="T2" fmla="*/ 85 w 85"/>
                <a:gd name="T3" fmla="*/ 172 h 224"/>
                <a:gd name="T4" fmla="*/ 44 w 85"/>
                <a:gd name="T5" fmla="*/ 0 h 224"/>
                <a:gd name="T6" fmla="*/ 10 w 85"/>
                <a:gd name="T7" fmla="*/ 41 h 224"/>
                <a:gd name="T8" fmla="*/ 54 w 85"/>
                <a:gd name="T9" fmla="*/ 224 h 224"/>
              </a:gdLst>
              <a:ahLst/>
              <a:cxnLst>
                <a:cxn ang="0">
                  <a:pos x="T0" y="T1"/>
                </a:cxn>
                <a:cxn ang="0">
                  <a:pos x="T2" y="T3"/>
                </a:cxn>
                <a:cxn ang="0">
                  <a:pos x="T4" y="T5"/>
                </a:cxn>
                <a:cxn ang="0">
                  <a:pos x="T6" y="T7"/>
                </a:cxn>
                <a:cxn ang="0">
                  <a:pos x="T8" y="T9"/>
                </a:cxn>
              </a:cxnLst>
              <a:rect l="0" t="0" r="r" b="b"/>
              <a:pathLst>
                <a:path w="85" h="224">
                  <a:moveTo>
                    <a:pt x="54" y="224"/>
                  </a:moveTo>
                  <a:cubicBezTo>
                    <a:pt x="63" y="207"/>
                    <a:pt x="73" y="189"/>
                    <a:pt x="85" y="172"/>
                  </a:cubicBezTo>
                  <a:cubicBezTo>
                    <a:pt x="36" y="94"/>
                    <a:pt x="38" y="30"/>
                    <a:pt x="44" y="0"/>
                  </a:cubicBezTo>
                  <a:cubicBezTo>
                    <a:pt x="31" y="13"/>
                    <a:pt x="20" y="27"/>
                    <a:pt x="10" y="41"/>
                  </a:cubicBezTo>
                  <a:cubicBezTo>
                    <a:pt x="0" y="81"/>
                    <a:pt x="0" y="146"/>
                    <a:pt x="54" y="2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5" name="Freeform 13"/>
            <p:cNvSpPr>
              <a:spLocks/>
            </p:cNvSpPr>
            <p:nvPr/>
          </p:nvSpPr>
          <p:spPr bwMode="auto">
            <a:xfrm>
              <a:off x="980" y="1508"/>
              <a:ext cx="490" cy="243"/>
            </a:xfrm>
            <a:custGeom>
              <a:avLst/>
              <a:gdLst>
                <a:gd name="T0" fmla="*/ 88 w 419"/>
                <a:gd name="T1" fmla="*/ 54 h 208"/>
                <a:gd name="T2" fmla="*/ 29 w 419"/>
                <a:gd name="T3" fmla="*/ 0 h 208"/>
                <a:gd name="T4" fmla="*/ 0 w 419"/>
                <a:gd name="T5" fmla="*/ 49 h 208"/>
                <a:gd name="T6" fmla="*/ 54 w 419"/>
                <a:gd name="T7" fmla="*/ 97 h 208"/>
                <a:gd name="T8" fmla="*/ 379 w 419"/>
                <a:gd name="T9" fmla="*/ 208 h 208"/>
                <a:gd name="T10" fmla="*/ 419 w 419"/>
                <a:gd name="T11" fmla="*/ 159 h 208"/>
                <a:gd name="T12" fmla="*/ 88 w 419"/>
                <a:gd name="T13" fmla="*/ 54 h 208"/>
              </a:gdLst>
              <a:ahLst/>
              <a:cxnLst>
                <a:cxn ang="0">
                  <a:pos x="T0" y="T1"/>
                </a:cxn>
                <a:cxn ang="0">
                  <a:pos x="T2" y="T3"/>
                </a:cxn>
                <a:cxn ang="0">
                  <a:pos x="T4" y="T5"/>
                </a:cxn>
                <a:cxn ang="0">
                  <a:pos x="T6" y="T7"/>
                </a:cxn>
                <a:cxn ang="0">
                  <a:pos x="T8" y="T9"/>
                </a:cxn>
                <a:cxn ang="0">
                  <a:pos x="T10" y="T11"/>
                </a:cxn>
                <a:cxn ang="0">
                  <a:pos x="T12" y="T13"/>
                </a:cxn>
              </a:cxnLst>
              <a:rect l="0" t="0" r="r" b="b"/>
              <a:pathLst>
                <a:path w="419" h="208">
                  <a:moveTo>
                    <a:pt x="88" y="54"/>
                  </a:moveTo>
                  <a:cubicBezTo>
                    <a:pt x="65" y="36"/>
                    <a:pt x="46" y="17"/>
                    <a:pt x="29" y="0"/>
                  </a:cubicBezTo>
                  <a:cubicBezTo>
                    <a:pt x="18" y="16"/>
                    <a:pt x="8" y="33"/>
                    <a:pt x="0" y="49"/>
                  </a:cubicBezTo>
                  <a:cubicBezTo>
                    <a:pt x="15" y="65"/>
                    <a:pt x="33" y="81"/>
                    <a:pt x="54" y="97"/>
                  </a:cubicBezTo>
                  <a:cubicBezTo>
                    <a:pt x="181" y="198"/>
                    <a:pt x="308" y="208"/>
                    <a:pt x="379" y="208"/>
                  </a:cubicBezTo>
                  <a:cubicBezTo>
                    <a:pt x="384" y="208"/>
                    <a:pt x="406" y="177"/>
                    <a:pt x="419" y="159"/>
                  </a:cubicBezTo>
                  <a:cubicBezTo>
                    <a:pt x="387" y="165"/>
                    <a:pt x="251" y="183"/>
                    <a:pt x="88"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6" name="Freeform 14"/>
            <p:cNvSpPr>
              <a:spLocks/>
            </p:cNvSpPr>
            <p:nvPr/>
          </p:nvSpPr>
          <p:spPr bwMode="auto">
            <a:xfrm>
              <a:off x="1175" y="1324"/>
              <a:ext cx="348" cy="292"/>
            </a:xfrm>
            <a:custGeom>
              <a:avLst/>
              <a:gdLst>
                <a:gd name="T0" fmla="*/ 0 w 297"/>
                <a:gd name="T1" fmla="*/ 26 h 249"/>
                <a:gd name="T2" fmla="*/ 289 w 297"/>
                <a:gd name="T3" fmla="*/ 249 h 249"/>
                <a:gd name="T4" fmla="*/ 297 w 297"/>
                <a:gd name="T5" fmla="*/ 223 h 249"/>
                <a:gd name="T6" fmla="*/ 43 w 297"/>
                <a:gd name="T7" fmla="*/ 0 h 249"/>
                <a:gd name="T8" fmla="*/ 0 w 297"/>
                <a:gd name="T9" fmla="*/ 26 h 249"/>
              </a:gdLst>
              <a:ahLst/>
              <a:cxnLst>
                <a:cxn ang="0">
                  <a:pos x="T0" y="T1"/>
                </a:cxn>
                <a:cxn ang="0">
                  <a:pos x="T2" y="T3"/>
                </a:cxn>
                <a:cxn ang="0">
                  <a:pos x="T4" y="T5"/>
                </a:cxn>
                <a:cxn ang="0">
                  <a:pos x="T6" y="T7"/>
                </a:cxn>
                <a:cxn ang="0">
                  <a:pos x="T8" y="T9"/>
                </a:cxn>
              </a:cxnLst>
              <a:rect l="0" t="0" r="r" b="b"/>
              <a:pathLst>
                <a:path w="297" h="249">
                  <a:moveTo>
                    <a:pt x="0" y="26"/>
                  </a:moveTo>
                  <a:cubicBezTo>
                    <a:pt x="116" y="134"/>
                    <a:pt x="254" y="225"/>
                    <a:pt x="289" y="249"/>
                  </a:cubicBezTo>
                  <a:cubicBezTo>
                    <a:pt x="293" y="240"/>
                    <a:pt x="295" y="232"/>
                    <a:pt x="297" y="223"/>
                  </a:cubicBezTo>
                  <a:cubicBezTo>
                    <a:pt x="260" y="195"/>
                    <a:pt x="161" y="118"/>
                    <a:pt x="43" y="0"/>
                  </a:cubicBezTo>
                  <a:cubicBezTo>
                    <a:pt x="29" y="8"/>
                    <a:pt x="15" y="16"/>
                    <a:pt x="0"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7" name="Freeform 15"/>
            <p:cNvSpPr>
              <a:spLocks/>
            </p:cNvSpPr>
            <p:nvPr/>
          </p:nvSpPr>
          <p:spPr bwMode="auto">
            <a:xfrm>
              <a:off x="1008" y="1141"/>
              <a:ext cx="150" cy="145"/>
            </a:xfrm>
            <a:custGeom>
              <a:avLst/>
              <a:gdLst>
                <a:gd name="T0" fmla="*/ 128 w 128"/>
                <a:gd name="T1" fmla="*/ 96 h 124"/>
                <a:gd name="T2" fmla="*/ 41 w 128"/>
                <a:gd name="T3" fmla="*/ 0 h 124"/>
                <a:gd name="T4" fmla="*/ 0 w 128"/>
                <a:gd name="T5" fmla="*/ 17 h 124"/>
                <a:gd name="T6" fmla="*/ 84 w 128"/>
                <a:gd name="T7" fmla="*/ 124 h 124"/>
                <a:gd name="T8" fmla="*/ 128 w 128"/>
                <a:gd name="T9" fmla="*/ 96 h 124"/>
              </a:gdLst>
              <a:ahLst/>
              <a:cxnLst>
                <a:cxn ang="0">
                  <a:pos x="T0" y="T1"/>
                </a:cxn>
                <a:cxn ang="0">
                  <a:pos x="T2" y="T3"/>
                </a:cxn>
                <a:cxn ang="0">
                  <a:pos x="T4" y="T5"/>
                </a:cxn>
                <a:cxn ang="0">
                  <a:pos x="T6" y="T7"/>
                </a:cxn>
                <a:cxn ang="0">
                  <a:pos x="T8" y="T9"/>
                </a:cxn>
              </a:cxnLst>
              <a:rect l="0" t="0" r="r" b="b"/>
              <a:pathLst>
                <a:path w="128" h="124">
                  <a:moveTo>
                    <a:pt x="128" y="96"/>
                  </a:moveTo>
                  <a:cubicBezTo>
                    <a:pt x="100" y="67"/>
                    <a:pt x="71" y="35"/>
                    <a:pt x="41" y="0"/>
                  </a:cubicBezTo>
                  <a:cubicBezTo>
                    <a:pt x="27" y="5"/>
                    <a:pt x="13" y="11"/>
                    <a:pt x="0" y="17"/>
                  </a:cubicBezTo>
                  <a:cubicBezTo>
                    <a:pt x="22" y="53"/>
                    <a:pt x="51" y="89"/>
                    <a:pt x="84" y="124"/>
                  </a:cubicBezTo>
                  <a:cubicBezTo>
                    <a:pt x="99" y="113"/>
                    <a:pt x="113" y="104"/>
                    <a:pt x="128" y="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8" name="Freeform 16"/>
            <p:cNvSpPr>
              <a:spLocks/>
            </p:cNvSpPr>
            <p:nvPr/>
          </p:nvSpPr>
          <p:spPr bwMode="auto">
            <a:xfrm>
              <a:off x="870" y="1496"/>
              <a:ext cx="110" cy="277"/>
            </a:xfrm>
            <a:custGeom>
              <a:avLst/>
              <a:gdLst>
                <a:gd name="T0" fmla="*/ 43 w 94"/>
                <a:gd name="T1" fmla="*/ 0 h 236"/>
                <a:gd name="T2" fmla="*/ 0 w 94"/>
                <a:gd name="T3" fmla="*/ 173 h 236"/>
                <a:gd name="T4" fmla="*/ 6 w 94"/>
                <a:gd name="T5" fmla="*/ 185 h 236"/>
                <a:gd name="T6" fmla="*/ 58 w 94"/>
                <a:gd name="T7" fmla="*/ 236 h 236"/>
                <a:gd name="T8" fmla="*/ 94 w 94"/>
                <a:gd name="T9" fmla="*/ 59 h 236"/>
                <a:gd name="T10" fmla="*/ 43 w 94"/>
                <a:gd name="T11" fmla="*/ 0 h 236"/>
              </a:gdLst>
              <a:ahLst/>
              <a:cxnLst>
                <a:cxn ang="0">
                  <a:pos x="T0" y="T1"/>
                </a:cxn>
                <a:cxn ang="0">
                  <a:pos x="T2" y="T3"/>
                </a:cxn>
                <a:cxn ang="0">
                  <a:pos x="T4" y="T5"/>
                </a:cxn>
                <a:cxn ang="0">
                  <a:pos x="T6" y="T7"/>
                </a:cxn>
                <a:cxn ang="0">
                  <a:pos x="T8" y="T9"/>
                </a:cxn>
                <a:cxn ang="0">
                  <a:pos x="T10" y="T11"/>
                </a:cxn>
              </a:cxnLst>
              <a:rect l="0" t="0" r="r" b="b"/>
              <a:pathLst>
                <a:path w="94" h="236">
                  <a:moveTo>
                    <a:pt x="43" y="0"/>
                  </a:moveTo>
                  <a:cubicBezTo>
                    <a:pt x="13" y="61"/>
                    <a:pt x="3" y="123"/>
                    <a:pt x="0" y="173"/>
                  </a:cubicBezTo>
                  <a:cubicBezTo>
                    <a:pt x="3" y="177"/>
                    <a:pt x="3" y="181"/>
                    <a:pt x="6" y="185"/>
                  </a:cubicBezTo>
                  <a:cubicBezTo>
                    <a:pt x="21" y="204"/>
                    <a:pt x="40" y="222"/>
                    <a:pt x="58" y="236"/>
                  </a:cubicBezTo>
                  <a:cubicBezTo>
                    <a:pt x="55" y="195"/>
                    <a:pt x="59" y="129"/>
                    <a:pt x="94" y="59"/>
                  </a:cubicBezTo>
                  <a:cubicBezTo>
                    <a:pt x="73" y="39"/>
                    <a:pt x="57" y="19"/>
                    <a:pt x="4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9" name="Freeform 17"/>
            <p:cNvSpPr>
              <a:spLocks/>
            </p:cNvSpPr>
            <p:nvPr/>
          </p:nvSpPr>
          <p:spPr bwMode="auto">
            <a:xfrm>
              <a:off x="920" y="1286"/>
              <a:ext cx="255" cy="279"/>
            </a:xfrm>
            <a:custGeom>
              <a:avLst/>
              <a:gdLst>
                <a:gd name="T0" fmla="*/ 159 w 218"/>
                <a:gd name="T1" fmla="*/ 0 h 238"/>
                <a:gd name="T2" fmla="*/ 73 w 218"/>
                <a:gd name="T3" fmla="*/ 75 h 238"/>
                <a:gd name="T4" fmla="*/ 31 w 218"/>
                <a:gd name="T5" fmla="*/ 127 h 238"/>
                <a:gd name="T6" fmla="*/ 31 w 218"/>
                <a:gd name="T7" fmla="*/ 127 h 238"/>
                <a:gd name="T8" fmla="*/ 0 w 218"/>
                <a:gd name="T9" fmla="*/ 179 h 238"/>
                <a:gd name="T10" fmla="*/ 51 w 218"/>
                <a:gd name="T11" fmla="*/ 238 h 238"/>
                <a:gd name="T12" fmla="*/ 80 w 218"/>
                <a:gd name="T13" fmla="*/ 189 h 238"/>
                <a:gd name="T14" fmla="*/ 80 w 218"/>
                <a:gd name="T15" fmla="*/ 189 h 238"/>
                <a:gd name="T16" fmla="*/ 137 w 218"/>
                <a:gd name="T17" fmla="*/ 124 h 238"/>
                <a:gd name="T18" fmla="*/ 218 w 218"/>
                <a:gd name="T19" fmla="*/ 58 h 238"/>
                <a:gd name="T20" fmla="*/ 159 w 218"/>
                <a:gd name="T21"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38">
                  <a:moveTo>
                    <a:pt x="159" y="0"/>
                  </a:moveTo>
                  <a:cubicBezTo>
                    <a:pt x="131" y="19"/>
                    <a:pt x="102" y="44"/>
                    <a:pt x="73" y="75"/>
                  </a:cubicBezTo>
                  <a:cubicBezTo>
                    <a:pt x="57" y="92"/>
                    <a:pt x="43" y="109"/>
                    <a:pt x="31" y="127"/>
                  </a:cubicBezTo>
                  <a:cubicBezTo>
                    <a:pt x="31" y="127"/>
                    <a:pt x="31" y="127"/>
                    <a:pt x="31" y="127"/>
                  </a:cubicBezTo>
                  <a:cubicBezTo>
                    <a:pt x="19" y="144"/>
                    <a:pt x="9" y="162"/>
                    <a:pt x="0" y="179"/>
                  </a:cubicBezTo>
                  <a:cubicBezTo>
                    <a:pt x="14" y="198"/>
                    <a:pt x="30" y="218"/>
                    <a:pt x="51" y="238"/>
                  </a:cubicBezTo>
                  <a:cubicBezTo>
                    <a:pt x="59" y="222"/>
                    <a:pt x="69" y="205"/>
                    <a:pt x="80" y="189"/>
                  </a:cubicBezTo>
                  <a:cubicBezTo>
                    <a:pt x="80" y="189"/>
                    <a:pt x="80" y="189"/>
                    <a:pt x="80" y="189"/>
                  </a:cubicBezTo>
                  <a:cubicBezTo>
                    <a:pt x="96" y="167"/>
                    <a:pt x="114" y="145"/>
                    <a:pt x="137" y="124"/>
                  </a:cubicBezTo>
                  <a:cubicBezTo>
                    <a:pt x="166" y="97"/>
                    <a:pt x="193" y="76"/>
                    <a:pt x="218" y="58"/>
                  </a:cubicBezTo>
                  <a:cubicBezTo>
                    <a:pt x="198" y="39"/>
                    <a:pt x="178" y="20"/>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0" name="Freeform 18"/>
            <p:cNvSpPr>
              <a:spLocks/>
            </p:cNvSpPr>
            <p:nvPr/>
          </p:nvSpPr>
          <p:spPr bwMode="auto">
            <a:xfrm>
              <a:off x="1106" y="1200"/>
              <a:ext cx="348" cy="154"/>
            </a:xfrm>
            <a:custGeom>
              <a:avLst/>
              <a:gdLst>
                <a:gd name="T0" fmla="*/ 252 w 297"/>
                <a:gd name="T1" fmla="*/ 8 h 132"/>
                <a:gd name="T2" fmla="*/ 44 w 297"/>
                <a:gd name="T3" fmla="*/ 47 h 132"/>
                <a:gd name="T4" fmla="*/ 44 w 297"/>
                <a:gd name="T5" fmla="*/ 46 h 132"/>
                <a:gd name="T6" fmla="*/ 0 w 297"/>
                <a:gd name="T7" fmla="*/ 74 h 132"/>
                <a:gd name="T8" fmla="*/ 59 w 297"/>
                <a:gd name="T9" fmla="*/ 132 h 132"/>
                <a:gd name="T10" fmla="*/ 102 w 297"/>
                <a:gd name="T11" fmla="*/ 106 h 132"/>
                <a:gd name="T12" fmla="*/ 102 w 297"/>
                <a:gd name="T13" fmla="*/ 106 h 132"/>
                <a:gd name="T14" fmla="*/ 297 w 297"/>
                <a:gd name="T15" fmla="*/ 54 h 132"/>
                <a:gd name="T16" fmla="*/ 252 w 297"/>
                <a:gd name="T17"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32">
                  <a:moveTo>
                    <a:pt x="252" y="8"/>
                  </a:moveTo>
                  <a:cubicBezTo>
                    <a:pt x="204" y="0"/>
                    <a:pt x="130" y="1"/>
                    <a:pt x="44" y="47"/>
                  </a:cubicBezTo>
                  <a:cubicBezTo>
                    <a:pt x="44" y="46"/>
                    <a:pt x="44" y="46"/>
                    <a:pt x="44" y="46"/>
                  </a:cubicBezTo>
                  <a:cubicBezTo>
                    <a:pt x="30" y="54"/>
                    <a:pt x="15" y="63"/>
                    <a:pt x="0" y="74"/>
                  </a:cubicBezTo>
                  <a:cubicBezTo>
                    <a:pt x="19" y="94"/>
                    <a:pt x="39" y="113"/>
                    <a:pt x="59" y="132"/>
                  </a:cubicBezTo>
                  <a:cubicBezTo>
                    <a:pt x="74" y="122"/>
                    <a:pt x="88" y="114"/>
                    <a:pt x="102" y="106"/>
                  </a:cubicBezTo>
                  <a:cubicBezTo>
                    <a:pt x="102" y="106"/>
                    <a:pt x="102" y="106"/>
                    <a:pt x="102" y="106"/>
                  </a:cubicBezTo>
                  <a:cubicBezTo>
                    <a:pt x="216" y="45"/>
                    <a:pt x="297" y="54"/>
                    <a:pt x="297" y="54"/>
                  </a:cubicBezTo>
                  <a:cubicBezTo>
                    <a:pt x="284" y="36"/>
                    <a:pt x="268" y="21"/>
                    <a:pt x="25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1" name="Freeform 19"/>
            <p:cNvSpPr>
              <a:spLocks/>
            </p:cNvSpPr>
            <p:nvPr/>
          </p:nvSpPr>
          <p:spPr bwMode="auto">
            <a:xfrm>
              <a:off x="1297" y="1418"/>
              <a:ext cx="177" cy="176"/>
            </a:xfrm>
            <a:custGeom>
              <a:avLst/>
              <a:gdLst>
                <a:gd name="T0" fmla="*/ 35 w 151"/>
                <a:gd name="T1" fmla="*/ 22 h 151"/>
                <a:gd name="T2" fmla="*/ 22 w 151"/>
                <a:gd name="T3" fmla="*/ 116 h 151"/>
                <a:gd name="T4" fmla="*/ 116 w 151"/>
                <a:gd name="T5" fmla="*/ 128 h 151"/>
                <a:gd name="T6" fmla="*/ 129 w 151"/>
                <a:gd name="T7" fmla="*/ 35 h 151"/>
                <a:gd name="T8" fmla="*/ 35 w 151"/>
                <a:gd name="T9" fmla="*/ 22 h 151"/>
              </a:gdLst>
              <a:ahLst/>
              <a:cxnLst>
                <a:cxn ang="0">
                  <a:pos x="T0" y="T1"/>
                </a:cxn>
                <a:cxn ang="0">
                  <a:pos x="T2" y="T3"/>
                </a:cxn>
                <a:cxn ang="0">
                  <a:pos x="T4" y="T5"/>
                </a:cxn>
                <a:cxn ang="0">
                  <a:pos x="T6" y="T7"/>
                </a:cxn>
                <a:cxn ang="0">
                  <a:pos x="T8" y="T9"/>
                </a:cxn>
              </a:cxnLst>
              <a:rect l="0" t="0" r="r" b="b"/>
              <a:pathLst>
                <a:path w="151" h="151">
                  <a:moveTo>
                    <a:pt x="35" y="22"/>
                  </a:moveTo>
                  <a:cubicBezTo>
                    <a:pt x="6" y="45"/>
                    <a:pt x="0" y="86"/>
                    <a:pt x="22" y="116"/>
                  </a:cubicBezTo>
                  <a:cubicBezTo>
                    <a:pt x="45" y="145"/>
                    <a:pt x="87" y="151"/>
                    <a:pt x="116" y="128"/>
                  </a:cubicBezTo>
                  <a:cubicBezTo>
                    <a:pt x="145" y="106"/>
                    <a:pt x="151" y="64"/>
                    <a:pt x="129" y="35"/>
                  </a:cubicBezTo>
                  <a:cubicBezTo>
                    <a:pt x="106" y="5"/>
                    <a:pt x="64" y="0"/>
                    <a:pt x="35"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2" name="Freeform 20"/>
            <p:cNvSpPr>
              <a:spLocks/>
            </p:cNvSpPr>
            <p:nvPr/>
          </p:nvSpPr>
          <p:spPr bwMode="auto">
            <a:xfrm>
              <a:off x="1139" y="1614"/>
              <a:ext cx="163" cy="164"/>
            </a:xfrm>
            <a:custGeom>
              <a:avLst/>
              <a:gdLst>
                <a:gd name="T0" fmla="*/ 32 w 139"/>
                <a:gd name="T1" fmla="*/ 21 h 140"/>
                <a:gd name="T2" fmla="*/ 20 w 139"/>
                <a:gd name="T3" fmla="*/ 108 h 140"/>
                <a:gd name="T4" fmla="*/ 107 w 139"/>
                <a:gd name="T5" fmla="*/ 119 h 140"/>
                <a:gd name="T6" fmla="*/ 119 w 139"/>
                <a:gd name="T7" fmla="*/ 33 h 140"/>
                <a:gd name="T8" fmla="*/ 32 w 139"/>
                <a:gd name="T9" fmla="*/ 21 h 140"/>
              </a:gdLst>
              <a:ahLst/>
              <a:cxnLst>
                <a:cxn ang="0">
                  <a:pos x="T0" y="T1"/>
                </a:cxn>
                <a:cxn ang="0">
                  <a:pos x="T2" y="T3"/>
                </a:cxn>
                <a:cxn ang="0">
                  <a:pos x="T4" y="T5"/>
                </a:cxn>
                <a:cxn ang="0">
                  <a:pos x="T6" y="T7"/>
                </a:cxn>
                <a:cxn ang="0">
                  <a:pos x="T8" y="T9"/>
                </a:cxn>
              </a:cxnLst>
              <a:rect l="0" t="0" r="r" b="b"/>
              <a:pathLst>
                <a:path w="139" h="140">
                  <a:moveTo>
                    <a:pt x="32" y="21"/>
                  </a:moveTo>
                  <a:cubicBezTo>
                    <a:pt x="5" y="42"/>
                    <a:pt x="0" y="81"/>
                    <a:pt x="20" y="108"/>
                  </a:cubicBezTo>
                  <a:cubicBezTo>
                    <a:pt x="41" y="135"/>
                    <a:pt x="80" y="140"/>
                    <a:pt x="107" y="119"/>
                  </a:cubicBezTo>
                  <a:cubicBezTo>
                    <a:pt x="134" y="98"/>
                    <a:pt x="139" y="60"/>
                    <a:pt x="119" y="33"/>
                  </a:cubicBezTo>
                  <a:cubicBezTo>
                    <a:pt x="98" y="5"/>
                    <a:pt x="59" y="0"/>
                    <a:pt x="32"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3" name="Freeform 21"/>
            <p:cNvSpPr>
              <a:spLocks/>
            </p:cNvSpPr>
            <p:nvPr/>
          </p:nvSpPr>
          <p:spPr bwMode="auto">
            <a:xfrm>
              <a:off x="846" y="1371"/>
              <a:ext cx="249" cy="249"/>
            </a:xfrm>
            <a:custGeom>
              <a:avLst/>
              <a:gdLst>
                <a:gd name="T0" fmla="*/ 49 w 212"/>
                <a:gd name="T1" fmla="*/ 32 h 213"/>
                <a:gd name="T2" fmla="*/ 31 w 212"/>
                <a:gd name="T3" fmla="*/ 163 h 213"/>
                <a:gd name="T4" fmla="*/ 163 w 212"/>
                <a:gd name="T5" fmla="*/ 181 h 213"/>
                <a:gd name="T6" fmla="*/ 181 w 212"/>
                <a:gd name="T7" fmla="*/ 49 h 213"/>
                <a:gd name="T8" fmla="*/ 49 w 212"/>
                <a:gd name="T9" fmla="*/ 32 h 213"/>
              </a:gdLst>
              <a:ahLst/>
              <a:cxnLst>
                <a:cxn ang="0">
                  <a:pos x="T0" y="T1"/>
                </a:cxn>
                <a:cxn ang="0">
                  <a:pos x="T2" y="T3"/>
                </a:cxn>
                <a:cxn ang="0">
                  <a:pos x="T4" y="T5"/>
                </a:cxn>
                <a:cxn ang="0">
                  <a:pos x="T6" y="T7"/>
                </a:cxn>
                <a:cxn ang="0">
                  <a:pos x="T8" y="T9"/>
                </a:cxn>
              </a:cxnLst>
              <a:rect l="0" t="0" r="r" b="b"/>
              <a:pathLst>
                <a:path w="212" h="213">
                  <a:moveTo>
                    <a:pt x="49" y="32"/>
                  </a:moveTo>
                  <a:cubicBezTo>
                    <a:pt x="8" y="63"/>
                    <a:pt x="0" y="122"/>
                    <a:pt x="31" y="163"/>
                  </a:cubicBezTo>
                  <a:cubicBezTo>
                    <a:pt x="63" y="205"/>
                    <a:pt x="122" y="213"/>
                    <a:pt x="163" y="181"/>
                  </a:cubicBezTo>
                  <a:cubicBezTo>
                    <a:pt x="204" y="149"/>
                    <a:pt x="212" y="91"/>
                    <a:pt x="181" y="49"/>
                  </a:cubicBezTo>
                  <a:cubicBezTo>
                    <a:pt x="149" y="8"/>
                    <a:pt x="90" y="0"/>
                    <a:pt x="49"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4" name="Freeform 22"/>
            <p:cNvSpPr>
              <a:spLocks/>
            </p:cNvSpPr>
            <p:nvPr/>
          </p:nvSpPr>
          <p:spPr bwMode="auto">
            <a:xfrm>
              <a:off x="2428" y="1228"/>
              <a:ext cx="272" cy="622"/>
            </a:xfrm>
            <a:custGeom>
              <a:avLst/>
              <a:gdLst>
                <a:gd name="T0" fmla="*/ 0 w 232"/>
                <a:gd name="T1" fmla="*/ 0 h 531"/>
                <a:gd name="T2" fmla="*/ 0 w 232"/>
                <a:gd name="T3" fmla="*/ 447 h 531"/>
                <a:gd name="T4" fmla="*/ 232 w 232"/>
                <a:gd name="T5" fmla="*/ 531 h 531"/>
                <a:gd name="T6" fmla="*/ 232 w 232"/>
                <a:gd name="T7" fmla="*/ 0 h 531"/>
                <a:gd name="T8" fmla="*/ 0 w 232"/>
                <a:gd name="T9" fmla="*/ 0 h 531"/>
              </a:gdLst>
              <a:ahLst/>
              <a:cxnLst>
                <a:cxn ang="0">
                  <a:pos x="T0" y="T1"/>
                </a:cxn>
                <a:cxn ang="0">
                  <a:pos x="T2" y="T3"/>
                </a:cxn>
                <a:cxn ang="0">
                  <a:pos x="T4" y="T5"/>
                </a:cxn>
                <a:cxn ang="0">
                  <a:pos x="T6" y="T7"/>
                </a:cxn>
                <a:cxn ang="0">
                  <a:pos x="T8" y="T9"/>
                </a:cxn>
              </a:cxnLst>
              <a:rect l="0" t="0" r="r" b="b"/>
              <a:pathLst>
                <a:path w="232" h="531">
                  <a:moveTo>
                    <a:pt x="0" y="0"/>
                  </a:moveTo>
                  <a:cubicBezTo>
                    <a:pt x="0" y="447"/>
                    <a:pt x="0" y="447"/>
                    <a:pt x="0" y="447"/>
                  </a:cubicBezTo>
                  <a:cubicBezTo>
                    <a:pt x="0" y="493"/>
                    <a:pt x="104" y="531"/>
                    <a:pt x="232" y="531"/>
                  </a:cubicBezTo>
                  <a:cubicBezTo>
                    <a:pt x="232" y="0"/>
                    <a:pt x="232" y="0"/>
                    <a:pt x="232" y="0"/>
                  </a:cubicBezTo>
                  <a:lnTo>
                    <a:pt x="0"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5" name="Freeform 23"/>
            <p:cNvSpPr>
              <a:spLocks/>
            </p:cNvSpPr>
            <p:nvPr/>
          </p:nvSpPr>
          <p:spPr bwMode="auto">
            <a:xfrm>
              <a:off x="2697" y="1228"/>
              <a:ext cx="275" cy="622"/>
            </a:xfrm>
            <a:custGeom>
              <a:avLst/>
              <a:gdLst>
                <a:gd name="T0" fmla="*/ 0 w 235"/>
                <a:gd name="T1" fmla="*/ 531 h 531"/>
                <a:gd name="T2" fmla="*/ 3 w 235"/>
                <a:gd name="T3" fmla="*/ 531 h 531"/>
                <a:gd name="T4" fmla="*/ 235 w 235"/>
                <a:gd name="T5" fmla="*/ 447 h 531"/>
                <a:gd name="T6" fmla="*/ 235 w 235"/>
                <a:gd name="T7" fmla="*/ 0 h 531"/>
                <a:gd name="T8" fmla="*/ 0 w 235"/>
                <a:gd name="T9" fmla="*/ 0 h 531"/>
                <a:gd name="T10" fmla="*/ 0 w 235"/>
                <a:gd name="T11" fmla="*/ 531 h 531"/>
              </a:gdLst>
              <a:ahLst/>
              <a:cxnLst>
                <a:cxn ang="0">
                  <a:pos x="T0" y="T1"/>
                </a:cxn>
                <a:cxn ang="0">
                  <a:pos x="T2" y="T3"/>
                </a:cxn>
                <a:cxn ang="0">
                  <a:pos x="T4" y="T5"/>
                </a:cxn>
                <a:cxn ang="0">
                  <a:pos x="T6" y="T7"/>
                </a:cxn>
                <a:cxn ang="0">
                  <a:pos x="T8" y="T9"/>
                </a:cxn>
                <a:cxn ang="0">
                  <a:pos x="T10" y="T11"/>
                </a:cxn>
              </a:cxnLst>
              <a:rect l="0" t="0" r="r" b="b"/>
              <a:pathLst>
                <a:path w="235" h="531">
                  <a:moveTo>
                    <a:pt x="0" y="531"/>
                  </a:moveTo>
                  <a:cubicBezTo>
                    <a:pt x="3" y="531"/>
                    <a:pt x="3" y="531"/>
                    <a:pt x="3" y="531"/>
                  </a:cubicBezTo>
                  <a:cubicBezTo>
                    <a:pt x="131" y="531"/>
                    <a:pt x="235" y="493"/>
                    <a:pt x="235" y="447"/>
                  </a:cubicBezTo>
                  <a:cubicBezTo>
                    <a:pt x="235" y="0"/>
                    <a:pt x="235" y="0"/>
                    <a:pt x="235" y="0"/>
                  </a:cubicBezTo>
                  <a:cubicBezTo>
                    <a:pt x="0" y="0"/>
                    <a:pt x="0" y="0"/>
                    <a:pt x="0" y="0"/>
                  </a:cubicBezTo>
                  <a:lnTo>
                    <a:pt x="0" y="531"/>
                  </a:ln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6" name="Oval 24"/>
            <p:cNvSpPr>
              <a:spLocks noChangeArrowheads="1"/>
            </p:cNvSpPr>
            <p:nvPr/>
          </p:nvSpPr>
          <p:spPr bwMode="auto">
            <a:xfrm>
              <a:off x="2428" y="1130"/>
              <a:ext cx="544" cy="19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7" name="Oval 25"/>
            <p:cNvSpPr>
              <a:spLocks noChangeArrowheads="1"/>
            </p:cNvSpPr>
            <p:nvPr/>
          </p:nvSpPr>
          <p:spPr bwMode="auto">
            <a:xfrm>
              <a:off x="2483" y="1156"/>
              <a:ext cx="434" cy="130"/>
            </a:xfrm>
            <a:prstGeom prst="ellipse">
              <a:avLst/>
            </a:prstGeom>
            <a:solidFill>
              <a:srgbClr val="85B3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8" name="Freeform 26"/>
            <p:cNvSpPr>
              <a:spLocks/>
            </p:cNvSpPr>
            <p:nvPr/>
          </p:nvSpPr>
          <p:spPr bwMode="auto">
            <a:xfrm>
              <a:off x="2483" y="1156"/>
              <a:ext cx="434" cy="106"/>
            </a:xfrm>
            <a:custGeom>
              <a:avLst/>
              <a:gdLst>
                <a:gd name="T0" fmla="*/ 331 w 370"/>
                <a:gd name="T1" fmla="*/ 90 h 90"/>
                <a:gd name="T2" fmla="*/ 370 w 370"/>
                <a:gd name="T3" fmla="*/ 56 h 90"/>
                <a:gd name="T4" fmla="*/ 185 w 370"/>
                <a:gd name="T5" fmla="*/ 0 h 90"/>
                <a:gd name="T6" fmla="*/ 0 w 370"/>
                <a:gd name="T7" fmla="*/ 56 h 90"/>
                <a:gd name="T8" fmla="*/ 39 w 370"/>
                <a:gd name="T9" fmla="*/ 90 h 90"/>
                <a:gd name="T10" fmla="*/ 185 w 370"/>
                <a:gd name="T11" fmla="*/ 68 h 90"/>
                <a:gd name="T12" fmla="*/ 331 w 370"/>
                <a:gd name="T13" fmla="*/ 90 h 90"/>
              </a:gdLst>
              <a:ahLst/>
              <a:cxnLst>
                <a:cxn ang="0">
                  <a:pos x="T0" y="T1"/>
                </a:cxn>
                <a:cxn ang="0">
                  <a:pos x="T2" y="T3"/>
                </a:cxn>
                <a:cxn ang="0">
                  <a:pos x="T4" y="T5"/>
                </a:cxn>
                <a:cxn ang="0">
                  <a:pos x="T6" y="T7"/>
                </a:cxn>
                <a:cxn ang="0">
                  <a:pos x="T8" y="T9"/>
                </a:cxn>
                <a:cxn ang="0">
                  <a:pos x="T10" y="T11"/>
                </a:cxn>
                <a:cxn ang="0">
                  <a:pos x="T12" y="T13"/>
                </a:cxn>
              </a:cxnLst>
              <a:rect l="0" t="0" r="r" b="b"/>
              <a:pathLst>
                <a:path w="370" h="90">
                  <a:moveTo>
                    <a:pt x="331" y="90"/>
                  </a:moveTo>
                  <a:cubicBezTo>
                    <a:pt x="355" y="80"/>
                    <a:pt x="370" y="69"/>
                    <a:pt x="370" y="56"/>
                  </a:cubicBezTo>
                  <a:cubicBezTo>
                    <a:pt x="370" y="25"/>
                    <a:pt x="287" y="0"/>
                    <a:pt x="185" y="0"/>
                  </a:cubicBezTo>
                  <a:cubicBezTo>
                    <a:pt x="83" y="0"/>
                    <a:pt x="0" y="25"/>
                    <a:pt x="0" y="56"/>
                  </a:cubicBezTo>
                  <a:cubicBezTo>
                    <a:pt x="0" y="69"/>
                    <a:pt x="15" y="80"/>
                    <a:pt x="39" y="90"/>
                  </a:cubicBezTo>
                  <a:cubicBezTo>
                    <a:pt x="73" y="77"/>
                    <a:pt x="125" y="68"/>
                    <a:pt x="185" y="68"/>
                  </a:cubicBezTo>
                  <a:cubicBezTo>
                    <a:pt x="244" y="68"/>
                    <a:pt x="297" y="77"/>
                    <a:pt x="331" y="90"/>
                  </a:cubicBezTo>
                  <a:close/>
                </a:path>
              </a:pathLst>
            </a:cu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29" name="Freeform 27"/>
            <p:cNvSpPr>
              <a:spLocks noEditPoints="1"/>
            </p:cNvSpPr>
            <p:nvPr/>
          </p:nvSpPr>
          <p:spPr bwMode="auto">
            <a:xfrm>
              <a:off x="2502" y="1448"/>
              <a:ext cx="396" cy="223"/>
            </a:xfrm>
            <a:custGeom>
              <a:avLst/>
              <a:gdLst>
                <a:gd name="T0" fmla="*/ 319 w 338"/>
                <a:gd name="T1" fmla="*/ 174 h 190"/>
                <a:gd name="T2" fmla="*/ 268 w 338"/>
                <a:gd name="T3" fmla="*/ 190 h 190"/>
                <a:gd name="T4" fmla="*/ 195 w 338"/>
                <a:gd name="T5" fmla="*/ 190 h 190"/>
                <a:gd name="T6" fmla="*/ 195 w 338"/>
                <a:gd name="T7" fmla="*/ 0 h 190"/>
                <a:gd name="T8" fmla="*/ 264 w 338"/>
                <a:gd name="T9" fmla="*/ 0 h 190"/>
                <a:gd name="T10" fmla="*/ 314 w 338"/>
                <a:gd name="T11" fmla="*/ 12 h 190"/>
                <a:gd name="T12" fmla="*/ 330 w 338"/>
                <a:gd name="T13" fmla="*/ 44 h 190"/>
                <a:gd name="T14" fmla="*/ 318 w 338"/>
                <a:gd name="T15" fmla="*/ 73 h 190"/>
                <a:gd name="T16" fmla="*/ 293 w 338"/>
                <a:gd name="T17" fmla="*/ 87 h 190"/>
                <a:gd name="T18" fmla="*/ 293 w 338"/>
                <a:gd name="T19" fmla="*/ 87 h 190"/>
                <a:gd name="T20" fmla="*/ 326 w 338"/>
                <a:gd name="T21" fmla="*/ 103 h 190"/>
                <a:gd name="T22" fmla="*/ 338 w 338"/>
                <a:gd name="T23" fmla="*/ 133 h 190"/>
                <a:gd name="T24" fmla="*/ 319 w 338"/>
                <a:gd name="T25" fmla="*/ 174 h 190"/>
                <a:gd name="T26" fmla="*/ 141 w 338"/>
                <a:gd name="T27" fmla="*/ 163 h 190"/>
                <a:gd name="T28" fmla="*/ 68 w 338"/>
                <a:gd name="T29" fmla="*/ 190 h 190"/>
                <a:gd name="T30" fmla="*/ 0 w 338"/>
                <a:gd name="T31" fmla="*/ 190 h 190"/>
                <a:gd name="T32" fmla="*/ 0 w 338"/>
                <a:gd name="T33" fmla="*/ 0 h 190"/>
                <a:gd name="T34" fmla="*/ 68 w 338"/>
                <a:gd name="T35" fmla="*/ 0 h 190"/>
                <a:gd name="T36" fmla="*/ 169 w 338"/>
                <a:gd name="T37" fmla="*/ 92 h 190"/>
                <a:gd name="T38" fmla="*/ 141 w 338"/>
                <a:gd name="T39" fmla="*/ 16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8" h="190">
                  <a:moveTo>
                    <a:pt x="319" y="174"/>
                  </a:moveTo>
                  <a:cubicBezTo>
                    <a:pt x="306" y="185"/>
                    <a:pt x="290" y="190"/>
                    <a:pt x="268" y="190"/>
                  </a:cubicBezTo>
                  <a:cubicBezTo>
                    <a:pt x="195" y="190"/>
                    <a:pt x="195" y="190"/>
                    <a:pt x="195" y="190"/>
                  </a:cubicBezTo>
                  <a:cubicBezTo>
                    <a:pt x="195" y="0"/>
                    <a:pt x="195" y="0"/>
                    <a:pt x="195" y="0"/>
                  </a:cubicBezTo>
                  <a:cubicBezTo>
                    <a:pt x="264" y="0"/>
                    <a:pt x="264" y="0"/>
                    <a:pt x="264" y="0"/>
                  </a:cubicBezTo>
                  <a:cubicBezTo>
                    <a:pt x="286" y="0"/>
                    <a:pt x="302" y="3"/>
                    <a:pt x="314" y="12"/>
                  </a:cubicBezTo>
                  <a:cubicBezTo>
                    <a:pt x="325" y="19"/>
                    <a:pt x="330" y="30"/>
                    <a:pt x="330" y="44"/>
                  </a:cubicBezTo>
                  <a:cubicBezTo>
                    <a:pt x="330" y="55"/>
                    <a:pt x="326" y="64"/>
                    <a:pt x="318" y="73"/>
                  </a:cubicBezTo>
                  <a:cubicBezTo>
                    <a:pt x="311" y="79"/>
                    <a:pt x="303" y="84"/>
                    <a:pt x="293" y="87"/>
                  </a:cubicBezTo>
                  <a:cubicBezTo>
                    <a:pt x="293" y="87"/>
                    <a:pt x="293" y="87"/>
                    <a:pt x="293" y="87"/>
                  </a:cubicBezTo>
                  <a:cubicBezTo>
                    <a:pt x="307" y="89"/>
                    <a:pt x="318" y="94"/>
                    <a:pt x="326" y="103"/>
                  </a:cubicBezTo>
                  <a:cubicBezTo>
                    <a:pt x="334" y="111"/>
                    <a:pt x="338" y="121"/>
                    <a:pt x="338" y="133"/>
                  </a:cubicBezTo>
                  <a:cubicBezTo>
                    <a:pt x="338" y="150"/>
                    <a:pt x="331" y="164"/>
                    <a:pt x="319" y="174"/>
                  </a:cubicBezTo>
                  <a:close/>
                  <a:moveTo>
                    <a:pt x="141" y="163"/>
                  </a:moveTo>
                  <a:cubicBezTo>
                    <a:pt x="123" y="181"/>
                    <a:pt x="98" y="190"/>
                    <a:pt x="68" y="190"/>
                  </a:cubicBezTo>
                  <a:cubicBezTo>
                    <a:pt x="0" y="190"/>
                    <a:pt x="0" y="190"/>
                    <a:pt x="0" y="190"/>
                  </a:cubicBezTo>
                  <a:cubicBezTo>
                    <a:pt x="0" y="0"/>
                    <a:pt x="0" y="0"/>
                    <a:pt x="0" y="0"/>
                  </a:cubicBezTo>
                  <a:cubicBezTo>
                    <a:pt x="68" y="0"/>
                    <a:pt x="68" y="0"/>
                    <a:pt x="68" y="0"/>
                  </a:cubicBezTo>
                  <a:cubicBezTo>
                    <a:pt x="135" y="0"/>
                    <a:pt x="169" y="30"/>
                    <a:pt x="169" y="92"/>
                  </a:cubicBezTo>
                  <a:cubicBezTo>
                    <a:pt x="169" y="122"/>
                    <a:pt x="160" y="145"/>
                    <a:pt x="141" y="1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0" name="Freeform 28"/>
            <p:cNvSpPr>
              <a:spLocks/>
            </p:cNvSpPr>
            <p:nvPr/>
          </p:nvSpPr>
          <p:spPr bwMode="auto">
            <a:xfrm>
              <a:off x="2552" y="1488"/>
              <a:ext cx="95" cy="142"/>
            </a:xfrm>
            <a:custGeom>
              <a:avLst/>
              <a:gdLst>
                <a:gd name="T0" fmla="*/ 21 w 81"/>
                <a:gd name="T1" fmla="*/ 0 h 121"/>
                <a:gd name="T2" fmla="*/ 0 w 81"/>
                <a:gd name="T3" fmla="*/ 0 h 121"/>
                <a:gd name="T4" fmla="*/ 0 w 81"/>
                <a:gd name="T5" fmla="*/ 121 h 121"/>
                <a:gd name="T6" fmla="*/ 21 w 81"/>
                <a:gd name="T7" fmla="*/ 121 h 121"/>
                <a:gd name="T8" fmla="*/ 65 w 81"/>
                <a:gd name="T9" fmla="*/ 104 h 121"/>
                <a:gd name="T10" fmla="*/ 81 w 81"/>
                <a:gd name="T11" fmla="*/ 59 h 121"/>
                <a:gd name="T12" fmla="*/ 66 w 81"/>
                <a:gd name="T13" fmla="*/ 16 h 121"/>
                <a:gd name="T14" fmla="*/ 21 w 81"/>
                <a:gd name="T15" fmla="*/ 0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121">
                  <a:moveTo>
                    <a:pt x="21" y="0"/>
                  </a:moveTo>
                  <a:cubicBezTo>
                    <a:pt x="0" y="0"/>
                    <a:pt x="0" y="0"/>
                    <a:pt x="0" y="0"/>
                  </a:cubicBezTo>
                  <a:cubicBezTo>
                    <a:pt x="0" y="121"/>
                    <a:pt x="0" y="121"/>
                    <a:pt x="0" y="121"/>
                  </a:cubicBezTo>
                  <a:cubicBezTo>
                    <a:pt x="21" y="121"/>
                    <a:pt x="21" y="121"/>
                    <a:pt x="21" y="121"/>
                  </a:cubicBezTo>
                  <a:cubicBezTo>
                    <a:pt x="40" y="121"/>
                    <a:pt x="55" y="115"/>
                    <a:pt x="65" y="104"/>
                  </a:cubicBezTo>
                  <a:cubicBezTo>
                    <a:pt x="76" y="93"/>
                    <a:pt x="81" y="78"/>
                    <a:pt x="81" y="59"/>
                  </a:cubicBezTo>
                  <a:cubicBezTo>
                    <a:pt x="81" y="41"/>
                    <a:pt x="76" y="27"/>
                    <a:pt x="66" y="16"/>
                  </a:cubicBezTo>
                  <a:cubicBezTo>
                    <a:pt x="55" y="6"/>
                    <a:pt x="40" y="0"/>
                    <a:pt x="21" y="0"/>
                  </a:cubicBez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1" name="Freeform 29"/>
            <p:cNvSpPr>
              <a:spLocks/>
            </p:cNvSpPr>
            <p:nvPr/>
          </p:nvSpPr>
          <p:spPr bwMode="auto">
            <a:xfrm>
              <a:off x="2781" y="1484"/>
              <a:ext cx="55" cy="53"/>
            </a:xfrm>
            <a:custGeom>
              <a:avLst/>
              <a:gdLst>
                <a:gd name="T0" fmla="*/ 39 w 47"/>
                <a:gd name="T1" fmla="*/ 39 h 45"/>
                <a:gd name="T2" fmla="*/ 47 w 47"/>
                <a:gd name="T3" fmla="*/ 21 h 45"/>
                <a:gd name="T4" fmla="*/ 16 w 47"/>
                <a:gd name="T5" fmla="*/ 0 h 45"/>
                <a:gd name="T6" fmla="*/ 0 w 47"/>
                <a:gd name="T7" fmla="*/ 0 h 45"/>
                <a:gd name="T8" fmla="*/ 0 w 47"/>
                <a:gd name="T9" fmla="*/ 45 h 45"/>
                <a:gd name="T10" fmla="*/ 19 w 47"/>
                <a:gd name="T11" fmla="*/ 45 h 45"/>
                <a:gd name="T12" fmla="*/ 39 w 47"/>
                <a:gd name="T13" fmla="*/ 39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39" y="39"/>
                  </a:moveTo>
                  <a:cubicBezTo>
                    <a:pt x="44" y="34"/>
                    <a:pt x="47" y="28"/>
                    <a:pt x="47" y="21"/>
                  </a:cubicBezTo>
                  <a:cubicBezTo>
                    <a:pt x="47" y="7"/>
                    <a:pt x="37" y="0"/>
                    <a:pt x="16" y="0"/>
                  </a:cubicBezTo>
                  <a:cubicBezTo>
                    <a:pt x="0" y="0"/>
                    <a:pt x="0" y="0"/>
                    <a:pt x="0" y="0"/>
                  </a:cubicBezTo>
                  <a:cubicBezTo>
                    <a:pt x="0" y="45"/>
                    <a:pt x="0" y="45"/>
                    <a:pt x="0" y="45"/>
                  </a:cubicBezTo>
                  <a:cubicBezTo>
                    <a:pt x="19" y="45"/>
                    <a:pt x="19" y="45"/>
                    <a:pt x="19" y="45"/>
                  </a:cubicBezTo>
                  <a:cubicBezTo>
                    <a:pt x="27" y="45"/>
                    <a:pt x="34" y="43"/>
                    <a:pt x="39" y="39"/>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2" name="Freeform 30"/>
            <p:cNvSpPr>
              <a:spLocks/>
            </p:cNvSpPr>
            <p:nvPr/>
          </p:nvSpPr>
          <p:spPr bwMode="auto">
            <a:xfrm>
              <a:off x="2780" y="1575"/>
              <a:ext cx="65" cy="58"/>
            </a:xfrm>
            <a:custGeom>
              <a:avLst/>
              <a:gdLst>
                <a:gd name="T0" fmla="*/ 47 w 56"/>
                <a:gd name="T1" fmla="*/ 6 h 50"/>
                <a:gd name="T2" fmla="*/ 24 w 56"/>
                <a:gd name="T3" fmla="*/ 0 h 50"/>
                <a:gd name="T4" fmla="*/ 0 w 56"/>
                <a:gd name="T5" fmla="*/ 0 h 50"/>
                <a:gd name="T6" fmla="*/ 0 w 56"/>
                <a:gd name="T7" fmla="*/ 50 h 50"/>
                <a:gd name="T8" fmla="*/ 24 w 56"/>
                <a:gd name="T9" fmla="*/ 50 h 50"/>
                <a:gd name="T10" fmla="*/ 47 w 56"/>
                <a:gd name="T11" fmla="*/ 43 h 50"/>
                <a:gd name="T12" fmla="*/ 56 w 56"/>
                <a:gd name="T13" fmla="*/ 24 h 50"/>
                <a:gd name="T14" fmla="*/ 47 w 56"/>
                <a:gd name="T15" fmla="*/ 6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50">
                  <a:moveTo>
                    <a:pt x="47" y="6"/>
                  </a:moveTo>
                  <a:cubicBezTo>
                    <a:pt x="42" y="2"/>
                    <a:pt x="34" y="0"/>
                    <a:pt x="24" y="0"/>
                  </a:cubicBezTo>
                  <a:cubicBezTo>
                    <a:pt x="0" y="0"/>
                    <a:pt x="0" y="0"/>
                    <a:pt x="0" y="0"/>
                  </a:cubicBezTo>
                  <a:cubicBezTo>
                    <a:pt x="0" y="50"/>
                    <a:pt x="0" y="50"/>
                    <a:pt x="0" y="50"/>
                  </a:cubicBezTo>
                  <a:cubicBezTo>
                    <a:pt x="24" y="50"/>
                    <a:pt x="24" y="50"/>
                    <a:pt x="24" y="50"/>
                  </a:cubicBezTo>
                  <a:cubicBezTo>
                    <a:pt x="34" y="50"/>
                    <a:pt x="42" y="48"/>
                    <a:pt x="47" y="43"/>
                  </a:cubicBezTo>
                  <a:cubicBezTo>
                    <a:pt x="53" y="38"/>
                    <a:pt x="56" y="32"/>
                    <a:pt x="56" y="24"/>
                  </a:cubicBezTo>
                  <a:cubicBezTo>
                    <a:pt x="56" y="17"/>
                    <a:pt x="53" y="11"/>
                    <a:pt x="47" y="6"/>
                  </a:cubicBezTo>
                  <a:close/>
                </a:path>
              </a:pathLst>
            </a:custGeom>
            <a:solidFill>
              <a:srgbClr val="29C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3" name="Freeform 31"/>
            <p:cNvSpPr>
              <a:spLocks/>
            </p:cNvSpPr>
            <p:nvPr/>
          </p:nvSpPr>
          <p:spPr bwMode="auto">
            <a:xfrm>
              <a:off x="2460" y="2814"/>
              <a:ext cx="479" cy="140"/>
            </a:xfrm>
            <a:custGeom>
              <a:avLst/>
              <a:gdLst>
                <a:gd name="T0" fmla="*/ 298 w 409"/>
                <a:gd name="T1" fmla="*/ 0 h 120"/>
                <a:gd name="T2" fmla="*/ 283 w 409"/>
                <a:gd name="T3" fmla="*/ 0 h 120"/>
                <a:gd name="T4" fmla="*/ 135 w 409"/>
                <a:gd name="T5" fmla="*/ 0 h 120"/>
                <a:gd name="T6" fmla="*/ 128 w 409"/>
                <a:gd name="T7" fmla="*/ 0 h 120"/>
                <a:gd name="T8" fmla="*/ 0 w 409"/>
                <a:gd name="T9" fmla="*/ 82 h 120"/>
                <a:gd name="T10" fmla="*/ 0 w 409"/>
                <a:gd name="T11" fmla="*/ 120 h 120"/>
                <a:gd name="T12" fmla="*/ 153 w 409"/>
                <a:gd name="T13" fmla="*/ 120 h 120"/>
                <a:gd name="T14" fmla="*/ 265 w 409"/>
                <a:gd name="T15" fmla="*/ 120 h 120"/>
                <a:gd name="T16" fmla="*/ 409 w 409"/>
                <a:gd name="T17" fmla="*/ 120 h 120"/>
                <a:gd name="T18" fmla="*/ 409 w 409"/>
                <a:gd name="T19" fmla="*/ 82 h 120"/>
                <a:gd name="T20" fmla="*/ 298 w 409"/>
                <a:gd name="T2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20">
                  <a:moveTo>
                    <a:pt x="298" y="0"/>
                  </a:moveTo>
                  <a:cubicBezTo>
                    <a:pt x="283" y="0"/>
                    <a:pt x="283" y="0"/>
                    <a:pt x="283" y="0"/>
                  </a:cubicBezTo>
                  <a:cubicBezTo>
                    <a:pt x="135" y="0"/>
                    <a:pt x="135" y="0"/>
                    <a:pt x="135" y="0"/>
                  </a:cubicBezTo>
                  <a:cubicBezTo>
                    <a:pt x="128" y="0"/>
                    <a:pt x="128" y="0"/>
                    <a:pt x="128" y="0"/>
                  </a:cubicBezTo>
                  <a:cubicBezTo>
                    <a:pt x="148" y="72"/>
                    <a:pt x="121" y="82"/>
                    <a:pt x="0" y="82"/>
                  </a:cubicBezTo>
                  <a:cubicBezTo>
                    <a:pt x="0" y="120"/>
                    <a:pt x="0" y="120"/>
                    <a:pt x="0" y="120"/>
                  </a:cubicBezTo>
                  <a:cubicBezTo>
                    <a:pt x="153" y="120"/>
                    <a:pt x="153" y="120"/>
                    <a:pt x="153" y="120"/>
                  </a:cubicBezTo>
                  <a:cubicBezTo>
                    <a:pt x="265" y="120"/>
                    <a:pt x="265" y="120"/>
                    <a:pt x="265" y="120"/>
                  </a:cubicBezTo>
                  <a:cubicBezTo>
                    <a:pt x="409" y="120"/>
                    <a:pt x="409" y="120"/>
                    <a:pt x="409" y="120"/>
                  </a:cubicBezTo>
                  <a:cubicBezTo>
                    <a:pt x="409" y="82"/>
                    <a:pt x="409" y="82"/>
                    <a:pt x="409" y="82"/>
                  </a:cubicBezTo>
                  <a:cubicBezTo>
                    <a:pt x="289" y="82"/>
                    <a:pt x="277" y="72"/>
                    <a:pt x="298" y="0"/>
                  </a:cubicBez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4" name="Freeform 32"/>
            <p:cNvSpPr>
              <a:spLocks noEditPoints="1"/>
            </p:cNvSpPr>
            <p:nvPr/>
          </p:nvSpPr>
          <p:spPr bwMode="auto">
            <a:xfrm>
              <a:off x="2334" y="2278"/>
              <a:ext cx="733" cy="536"/>
            </a:xfrm>
            <a:custGeom>
              <a:avLst/>
              <a:gdLst>
                <a:gd name="T0" fmla="*/ 588 w 626"/>
                <a:gd name="T1" fmla="*/ 0 h 457"/>
                <a:gd name="T2" fmla="*/ 34 w 626"/>
                <a:gd name="T3" fmla="*/ 0 h 457"/>
                <a:gd name="T4" fmla="*/ 0 w 626"/>
                <a:gd name="T5" fmla="*/ 35 h 457"/>
                <a:gd name="T6" fmla="*/ 0 w 626"/>
                <a:gd name="T7" fmla="*/ 422 h 457"/>
                <a:gd name="T8" fmla="*/ 34 w 626"/>
                <a:gd name="T9" fmla="*/ 457 h 457"/>
                <a:gd name="T10" fmla="*/ 588 w 626"/>
                <a:gd name="T11" fmla="*/ 457 h 457"/>
                <a:gd name="T12" fmla="*/ 626 w 626"/>
                <a:gd name="T13" fmla="*/ 422 h 457"/>
                <a:gd name="T14" fmla="*/ 626 w 626"/>
                <a:gd name="T15" fmla="*/ 35 h 457"/>
                <a:gd name="T16" fmla="*/ 588 w 626"/>
                <a:gd name="T17" fmla="*/ 0 h 457"/>
                <a:gd name="T18" fmla="*/ 578 w 626"/>
                <a:gd name="T19" fmla="*/ 48 h 457"/>
                <a:gd name="T20" fmla="*/ 578 w 626"/>
                <a:gd name="T21" fmla="*/ 409 h 457"/>
                <a:gd name="T22" fmla="*/ 48 w 626"/>
                <a:gd name="T23" fmla="*/ 409 h 457"/>
                <a:gd name="T24" fmla="*/ 48 w 626"/>
                <a:gd name="T25" fmla="*/ 48 h 457"/>
                <a:gd name="T26" fmla="*/ 579 w 626"/>
                <a:gd name="T27" fmla="*/ 47 h 457"/>
                <a:gd name="T28" fmla="*/ 578 w 626"/>
                <a:gd name="T29" fmla="*/ 48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6" h="457">
                  <a:moveTo>
                    <a:pt x="588" y="0"/>
                  </a:moveTo>
                  <a:cubicBezTo>
                    <a:pt x="34" y="0"/>
                    <a:pt x="34" y="0"/>
                    <a:pt x="34" y="0"/>
                  </a:cubicBezTo>
                  <a:cubicBezTo>
                    <a:pt x="15" y="0"/>
                    <a:pt x="0" y="16"/>
                    <a:pt x="0" y="35"/>
                  </a:cubicBezTo>
                  <a:cubicBezTo>
                    <a:pt x="0" y="422"/>
                    <a:pt x="0" y="422"/>
                    <a:pt x="0" y="422"/>
                  </a:cubicBezTo>
                  <a:cubicBezTo>
                    <a:pt x="0" y="440"/>
                    <a:pt x="15" y="457"/>
                    <a:pt x="34" y="457"/>
                  </a:cubicBezTo>
                  <a:cubicBezTo>
                    <a:pt x="588" y="457"/>
                    <a:pt x="588" y="457"/>
                    <a:pt x="588" y="457"/>
                  </a:cubicBezTo>
                  <a:cubicBezTo>
                    <a:pt x="607" y="457"/>
                    <a:pt x="626" y="440"/>
                    <a:pt x="626" y="422"/>
                  </a:cubicBezTo>
                  <a:cubicBezTo>
                    <a:pt x="626" y="35"/>
                    <a:pt x="626" y="35"/>
                    <a:pt x="626" y="35"/>
                  </a:cubicBezTo>
                  <a:cubicBezTo>
                    <a:pt x="626" y="16"/>
                    <a:pt x="607" y="0"/>
                    <a:pt x="588" y="0"/>
                  </a:cubicBezTo>
                  <a:close/>
                  <a:moveTo>
                    <a:pt x="578" y="48"/>
                  </a:moveTo>
                  <a:cubicBezTo>
                    <a:pt x="578" y="409"/>
                    <a:pt x="578" y="409"/>
                    <a:pt x="578" y="409"/>
                  </a:cubicBezTo>
                  <a:cubicBezTo>
                    <a:pt x="48" y="409"/>
                    <a:pt x="48" y="409"/>
                    <a:pt x="48" y="409"/>
                  </a:cubicBezTo>
                  <a:cubicBezTo>
                    <a:pt x="48" y="48"/>
                    <a:pt x="48" y="48"/>
                    <a:pt x="48" y="48"/>
                  </a:cubicBezTo>
                  <a:cubicBezTo>
                    <a:pt x="579" y="47"/>
                    <a:pt x="579" y="47"/>
                    <a:pt x="579" y="47"/>
                  </a:cubicBezTo>
                  <a:lnTo>
                    <a:pt x="578" y="48"/>
                  </a:lnTo>
                  <a:close/>
                </a:path>
              </a:pathLst>
            </a:custGeom>
            <a:solidFill>
              <a:srgbClr val="C5C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5" name="Freeform 33"/>
            <p:cNvSpPr>
              <a:spLocks/>
            </p:cNvSpPr>
            <p:nvPr/>
          </p:nvSpPr>
          <p:spPr bwMode="auto">
            <a:xfrm>
              <a:off x="2389" y="2334"/>
              <a:ext cx="621" cy="423"/>
            </a:xfrm>
            <a:custGeom>
              <a:avLst/>
              <a:gdLst>
                <a:gd name="T0" fmla="*/ 620 w 621"/>
                <a:gd name="T1" fmla="*/ 1 h 423"/>
                <a:gd name="T2" fmla="*/ 620 w 621"/>
                <a:gd name="T3" fmla="*/ 423 h 423"/>
                <a:gd name="T4" fmla="*/ 0 w 621"/>
                <a:gd name="T5" fmla="*/ 423 h 423"/>
                <a:gd name="T6" fmla="*/ 0 w 621"/>
                <a:gd name="T7" fmla="*/ 1 h 423"/>
                <a:gd name="T8" fmla="*/ 621 w 621"/>
                <a:gd name="T9" fmla="*/ 0 h 423"/>
                <a:gd name="T10" fmla="*/ 620 w 621"/>
                <a:gd name="T11" fmla="*/ 1 h 423"/>
              </a:gdLst>
              <a:ahLst/>
              <a:cxnLst>
                <a:cxn ang="0">
                  <a:pos x="T0" y="T1"/>
                </a:cxn>
                <a:cxn ang="0">
                  <a:pos x="T2" y="T3"/>
                </a:cxn>
                <a:cxn ang="0">
                  <a:pos x="T4" y="T5"/>
                </a:cxn>
                <a:cxn ang="0">
                  <a:pos x="T6" y="T7"/>
                </a:cxn>
                <a:cxn ang="0">
                  <a:pos x="T8" y="T9"/>
                </a:cxn>
                <a:cxn ang="0">
                  <a:pos x="T10" y="T11"/>
                </a:cxn>
              </a:cxnLst>
              <a:rect l="0" t="0" r="r" b="b"/>
              <a:pathLst>
                <a:path w="621" h="423">
                  <a:moveTo>
                    <a:pt x="620" y="1"/>
                  </a:moveTo>
                  <a:lnTo>
                    <a:pt x="620" y="423"/>
                  </a:lnTo>
                  <a:lnTo>
                    <a:pt x="0" y="423"/>
                  </a:lnTo>
                  <a:lnTo>
                    <a:pt x="0" y="1"/>
                  </a:lnTo>
                  <a:lnTo>
                    <a:pt x="621" y="0"/>
                  </a:lnTo>
                  <a:lnTo>
                    <a:pt x="620" y="1"/>
                  </a:lnTo>
                  <a:close/>
                </a:path>
              </a:pathLst>
            </a:custGeom>
            <a:solidFill>
              <a:srgbClr val="00BB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6" name="Freeform 34"/>
            <p:cNvSpPr>
              <a:spLocks/>
            </p:cNvSpPr>
            <p:nvPr/>
          </p:nvSpPr>
          <p:spPr bwMode="auto">
            <a:xfrm>
              <a:off x="2389" y="2334"/>
              <a:ext cx="621" cy="423"/>
            </a:xfrm>
            <a:custGeom>
              <a:avLst/>
              <a:gdLst>
                <a:gd name="T0" fmla="*/ 620 w 621"/>
                <a:gd name="T1" fmla="*/ 1 h 423"/>
                <a:gd name="T2" fmla="*/ 620 w 621"/>
                <a:gd name="T3" fmla="*/ 423 h 423"/>
                <a:gd name="T4" fmla="*/ 0 w 621"/>
                <a:gd name="T5" fmla="*/ 423 h 423"/>
                <a:gd name="T6" fmla="*/ 0 w 621"/>
                <a:gd name="T7" fmla="*/ 1 h 423"/>
                <a:gd name="T8" fmla="*/ 621 w 621"/>
                <a:gd name="T9" fmla="*/ 0 h 423"/>
                <a:gd name="T10" fmla="*/ 620 w 621"/>
                <a:gd name="T11" fmla="*/ 1 h 423"/>
              </a:gdLst>
              <a:ahLst/>
              <a:cxnLst>
                <a:cxn ang="0">
                  <a:pos x="T0" y="T1"/>
                </a:cxn>
                <a:cxn ang="0">
                  <a:pos x="T2" y="T3"/>
                </a:cxn>
                <a:cxn ang="0">
                  <a:pos x="T4" y="T5"/>
                </a:cxn>
                <a:cxn ang="0">
                  <a:pos x="T6" y="T7"/>
                </a:cxn>
                <a:cxn ang="0">
                  <a:pos x="T8" y="T9"/>
                </a:cxn>
                <a:cxn ang="0">
                  <a:pos x="T10" y="T11"/>
                </a:cxn>
              </a:cxnLst>
              <a:rect l="0" t="0" r="r" b="b"/>
              <a:pathLst>
                <a:path w="621" h="423">
                  <a:moveTo>
                    <a:pt x="620" y="1"/>
                  </a:moveTo>
                  <a:lnTo>
                    <a:pt x="620" y="423"/>
                  </a:lnTo>
                  <a:lnTo>
                    <a:pt x="0" y="423"/>
                  </a:lnTo>
                  <a:lnTo>
                    <a:pt x="0" y="1"/>
                  </a:lnTo>
                  <a:lnTo>
                    <a:pt x="621" y="0"/>
                  </a:lnTo>
                  <a:lnTo>
                    <a:pt x="620" y="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7" name="Freeform 35"/>
            <p:cNvSpPr>
              <a:spLocks/>
            </p:cNvSpPr>
            <p:nvPr/>
          </p:nvSpPr>
          <p:spPr bwMode="auto">
            <a:xfrm>
              <a:off x="2334" y="2278"/>
              <a:ext cx="688" cy="536"/>
            </a:xfrm>
            <a:custGeom>
              <a:avLst/>
              <a:gdLst>
                <a:gd name="T0" fmla="*/ 48 w 588"/>
                <a:gd name="T1" fmla="*/ 409 h 457"/>
                <a:gd name="T2" fmla="*/ 47 w 588"/>
                <a:gd name="T3" fmla="*/ 409 h 457"/>
                <a:gd name="T4" fmla="*/ 47 w 588"/>
                <a:gd name="T5" fmla="*/ 48 h 457"/>
                <a:gd name="T6" fmla="*/ 532 w 588"/>
                <a:gd name="T7" fmla="*/ 47 h 457"/>
                <a:gd name="T8" fmla="*/ 588 w 588"/>
                <a:gd name="T9" fmla="*/ 0 h 457"/>
                <a:gd name="T10" fmla="*/ 588 w 588"/>
                <a:gd name="T11" fmla="*/ 0 h 457"/>
                <a:gd name="T12" fmla="*/ 34 w 588"/>
                <a:gd name="T13" fmla="*/ 0 h 457"/>
                <a:gd name="T14" fmla="*/ 0 w 588"/>
                <a:gd name="T15" fmla="*/ 35 h 457"/>
                <a:gd name="T16" fmla="*/ 0 w 588"/>
                <a:gd name="T17" fmla="*/ 422 h 457"/>
                <a:gd name="T18" fmla="*/ 34 w 588"/>
                <a:gd name="T19" fmla="*/ 457 h 457"/>
                <a:gd name="T20" fmla="*/ 47 w 588"/>
                <a:gd name="T21" fmla="*/ 457 h 457"/>
                <a:gd name="T22" fmla="*/ 104 w 588"/>
                <a:gd name="T23" fmla="*/ 409 h 457"/>
                <a:gd name="T24" fmla="*/ 48 w 588"/>
                <a:gd name="T25" fmla="*/ 409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8" h="457">
                  <a:moveTo>
                    <a:pt x="48" y="409"/>
                  </a:moveTo>
                  <a:cubicBezTo>
                    <a:pt x="47" y="409"/>
                    <a:pt x="47" y="409"/>
                    <a:pt x="47" y="409"/>
                  </a:cubicBezTo>
                  <a:cubicBezTo>
                    <a:pt x="47" y="48"/>
                    <a:pt x="47" y="48"/>
                    <a:pt x="47" y="48"/>
                  </a:cubicBezTo>
                  <a:cubicBezTo>
                    <a:pt x="532" y="47"/>
                    <a:pt x="532" y="47"/>
                    <a:pt x="532" y="47"/>
                  </a:cubicBezTo>
                  <a:cubicBezTo>
                    <a:pt x="588" y="0"/>
                    <a:pt x="588" y="0"/>
                    <a:pt x="588" y="0"/>
                  </a:cubicBezTo>
                  <a:cubicBezTo>
                    <a:pt x="588" y="0"/>
                    <a:pt x="588" y="0"/>
                    <a:pt x="588" y="0"/>
                  </a:cubicBezTo>
                  <a:cubicBezTo>
                    <a:pt x="34" y="0"/>
                    <a:pt x="34" y="0"/>
                    <a:pt x="34" y="0"/>
                  </a:cubicBezTo>
                  <a:cubicBezTo>
                    <a:pt x="15" y="0"/>
                    <a:pt x="0" y="16"/>
                    <a:pt x="0" y="35"/>
                  </a:cubicBezTo>
                  <a:cubicBezTo>
                    <a:pt x="0" y="422"/>
                    <a:pt x="0" y="422"/>
                    <a:pt x="0" y="422"/>
                  </a:cubicBezTo>
                  <a:cubicBezTo>
                    <a:pt x="0" y="440"/>
                    <a:pt x="15" y="457"/>
                    <a:pt x="34" y="457"/>
                  </a:cubicBezTo>
                  <a:cubicBezTo>
                    <a:pt x="47" y="457"/>
                    <a:pt x="47" y="457"/>
                    <a:pt x="47" y="457"/>
                  </a:cubicBezTo>
                  <a:cubicBezTo>
                    <a:pt x="104" y="409"/>
                    <a:pt x="104" y="409"/>
                    <a:pt x="104" y="409"/>
                  </a:cubicBezTo>
                  <a:lnTo>
                    <a:pt x="48" y="409"/>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8" name="Freeform 36"/>
            <p:cNvSpPr>
              <a:spLocks/>
            </p:cNvSpPr>
            <p:nvPr/>
          </p:nvSpPr>
          <p:spPr bwMode="auto">
            <a:xfrm>
              <a:off x="2389" y="2334"/>
              <a:ext cx="568" cy="423"/>
            </a:xfrm>
            <a:custGeom>
              <a:avLst/>
              <a:gdLst>
                <a:gd name="T0" fmla="*/ 0 w 568"/>
                <a:gd name="T1" fmla="*/ 423 h 423"/>
                <a:gd name="T2" fmla="*/ 1 w 568"/>
                <a:gd name="T3" fmla="*/ 423 h 423"/>
                <a:gd name="T4" fmla="*/ 1 w 568"/>
                <a:gd name="T5" fmla="*/ 1 h 423"/>
                <a:gd name="T6" fmla="*/ 568 w 568"/>
                <a:gd name="T7" fmla="*/ 0 h 423"/>
                <a:gd name="T8" fmla="*/ 568 w 568"/>
                <a:gd name="T9" fmla="*/ 0 h 423"/>
                <a:gd name="T10" fmla="*/ 0 w 568"/>
                <a:gd name="T11" fmla="*/ 1 h 423"/>
                <a:gd name="T12" fmla="*/ 0 w 568"/>
                <a:gd name="T13" fmla="*/ 423 h 423"/>
              </a:gdLst>
              <a:ahLst/>
              <a:cxnLst>
                <a:cxn ang="0">
                  <a:pos x="T0" y="T1"/>
                </a:cxn>
                <a:cxn ang="0">
                  <a:pos x="T2" y="T3"/>
                </a:cxn>
                <a:cxn ang="0">
                  <a:pos x="T4" y="T5"/>
                </a:cxn>
                <a:cxn ang="0">
                  <a:pos x="T6" y="T7"/>
                </a:cxn>
                <a:cxn ang="0">
                  <a:pos x="T8" y="T9"/>
                </a:cxn>
                <a:cxn ang="0">
                  <a:pos x="T10" y="T11"/>
                </a:cxn>
                <a:cxn ang="0">
                  <a:pos x="T12" y="T13"/>
                </a:cxn>
              </a:cxnLst>
              <a:rect l="0" t="0" r="r" b="b"/>
              <a:pathLst>
                <a:path w="568" h="423">
                  <a:moveTo>
                    <a:pt x="0" y="423"/>
                  </a:moveTo>
                  <a:lnTo>
                    <a:pt x="1" y="423"/>
                  </a:lnTo>
                  <a:lnTo>
                    <a:pt x="1" y="1"/>
                  </a:lnTo>
                  <a:lnTo>
                    <a:pt x="568" y="0"/>
                  </a:lnTo>
                  <a:lnTo>
                    <a:pt x="568" y="0"/>
                  </a:lnTo>
                  <a:lnTo>
                    <a:pt x="0" y="1"/>
                  </a:lnTo>
                  <a:lnTo>
                    <a:pt x="0" y="423"/>
                  </a:ln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39" name="Rectangle 37"/>
            <p:cNvSpPr>
              <a:spLocks noChangeArrowheads="1"/>
            </p:cNvSpPr>
            <p:nvPr/>
          </p:nvSpPr>
          <p:spPr bwMode="auto">
            <a:xfrm>
              <a:off x="2460" y="2910"/>
              <a:ext cx="479" cy="44"/>
            </a:xfrm>
            <a:prstGeom prst="rect">
              <a:avLst/>
            </a:prstGeom>
            <a:solidFill>
              <a:srgbClr val="B0B0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0" name="Oval 38"/>
            <p:cNvSpPr>
              <a:spLocks noChangeArrowheads="1"/>
            </p:cNvSpPr>
            <p:nvPr/>
          </p:nvSpPr>
          <p:spPr bwMode="auto">
            <a:xfrm>
              <a:off x="2687" y="2298"/>
              <a:ext cx="20" cy="21"/>
            </a:xfrm>
            <a:prstGeom prst="ellipse">
              <a:avLst/>
            </a:prstGeom>
            <a:solidFill>
              <a:srgbClr val="BAC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1" name="Freeform 39"/>
            <p:cNvSpPr>
              <a:spLocks/>
            </p:cNvSpPr>
            <p:nvPr/>
          </p:nvSpPr>
          <p:spPr bwMode="auto">
            <a:xfrm>
              <a:off x="2567" y="2383"/>
              <a:ext cx="264" cy="155"/>
            </a:xfrm>
            <a:custGeom>
              <a:avLst/>
              <a:gdLst>
                <a:gd name="T0" fmla="*/ 113 w 226"/>
                <a:gd name="T1" fmla="*/ 0 h 133"/>
                <a:gd name="T2" fmla="*/ 111 w 226"/>
                <a:gd name="T3" fmla="*/ 0 h 133"/>
                <a:gd name="T4" fmla="*/ 2 w 226"/>
                <a:gd name="T5" fmla="*/ 63 h 133"/>
                <a:gd name="T6" fmla="*/ 0 w 226"/>
                <a:gd name="T7" fmla="*/ 66 h 133"/>
                <a:gd name="T8" fmla="*/ 2 w 226"/>
                <a:gd name="T9" fmla="*/ 69 h 133"/>
                <a:gd name="T10" fmla="*/ 112 w 226"/>
                <a:gd name="T11" fmla="*/ 133 h 133"/>
                <a:gd name="T12" fmla="*/ 114 w 226"/>
                <a:gd name="T13" fmla="*/ 133 h 133"/>
                <a:gd name="T14" fmla="*/ 115 w 226"/>
                <a:gd name="T15" fmla="*/ 133 h 133"/>
                <a:gd name="T16" fmla="*/ 225 w 226"/>
                <a:gd name="T17" fmla="*/ 69 h 133"/>
                <a:gd name="T18" fmla="*/ 226 w 226"/>
                <a:gd name="T19" fmla="*/ 67 h 133"/>
                <a:gd name="T20" fmla="*/ 225 w 226"/>
                <a:gd name="T21" fmla="*/ 64 h 133"/>
                <a:gd name="T22" fmla="*/ 115 w 226"/>
                <a:gd name="T23" fmla="*/ 0 h 133"/>
                <a:gd name="T24" fmla="*/ 113 w 226"/>
                <a:gd name="T25"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133">
                  <a:moveTo>
                    <a:pt x="113" y="0"/>
                  </a:moveTo>
                  <a:cubicBezTo>
                    <a:pt x="112" y="0"/>
                    <a:pt x="112" y="0"/>
                    <a:pt x="111" y="0"/>
                  </a:cubicBezTo>
                  <a:cubicBezTo>
                    <a:pt x="2" y="63"/>
                    <a:pt x="2" y="63"/>
                    <a:pt x="2" y="63"/>
                  </a:cubicBezTo>
                  <a:cubicBezTo>
                    <a:pt x="1" y="64"/>
                    <a:pt x="0" y="65"/>
                    <a:pt x="0" y="66"/>
                  </a:cubicBezTo>
                  <a:cubicBezTo>
                    <a:pt x="0" y="67"/>
                    <a:pt x="1" y="68"/>
                    <a:pt x="2" y="69"/>
                  </a:cubicBezTo>
                  <a:cubicBezTo>
                    <a:pt x="112" y="133"/>
                    <a:pt x="112" y="133"/>
                    <a:pt x="112" y="133"/>
                  </a:cubicBezTo>
                  <a:cubicBezTo>
                    <a:pt x="112" y="133"/>
                    <a:pt x="113" y="133"/>
                    <a:pt x="114" y="133"/>
                  </a:cubicBezTo>
                  <a:cubicBezTo>
                    <a:pt x="114" y="133"/>
                    <a:pt x="115" y="133"/>
                    <a:pt x="115" y="133"/>
                  </a:cubicBezTo>
                  <a:cubicBezTo>
                    <a:pt x="225" y="69"/>
                    <a:pt x="225" y="69"/>
                    <a:pt x="225" y="69"/>
                  </a:cubicBezTo>
                  <a:cubicBezTo>
                    <a:pt x="226" y="69"/>
                    <a:pt x="226" y="68"/>
                    <a:pt x="226" y="67"/>
                  </a:cubicBezTo>
                  <a:cubicBezTo>
                    <a:pt x="226" y="65"/>
                    <a:pt x="226" y="64"/>
                    <a:pt x="225" y="64"/>
                  </a:cubicBezTo>
                  <a:cubicBezTo>
                    <a:pt x="115" y="0"/>
                    <a:pt x="115" y="0"/>
                    <a:pt x="115" y="0"/>
                  </a:cubicBezTo>
                  <a:cubicBezTo>
                    <a:pt x="114" y="0"/>
                    <a:pt x="114" y="0"/>
                    <a:pt x="113" y="0"/>
                  </a:cubicBezTo>
                </a:path>
              </a:pathLst>
            </a:custGeom>
            <a:solidFill>
              <a:srgbClr val="E5F8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2" name="Freeform 40"/>
            <p:cNvSpPr>
              <a:spLocks/>
            </p:cNvSpPr>
            <p:nvPr/>
          </p:nvSpPr>
          <p:spPr bwMode="auto">
            <a:xfrm>
              <a:off x="2549" y="2488"/>
              <a:ext cx="136" cy="232"/>
            </a:xfrm>
            <a:custGeom>
              <a:avLst/>
              <a:gdLst>
                <a:gd name="T0" fmla="*/ 3 w 116"/>
                <a:gd name="T1" fmla="*/ 0 h 198"/>
                <a:gd name="T2" fmla="*/ 1 w 116"/>
                <a:gd name="T3" fmla="*/ 1 h 198"/>
                <a:gd name="T4" fmla="*/ 0 w 116"/>
                <a:gd name="T5" fmla="*/ 4 h 198"/>
                <a:gd name="T6" fmla="*/ 0 w 116"/>
                <a:gd name="T7" fmla="*/ 131 h 198"/>
                <a:gd name="T8" fmla="*/ 1 w 116"/>
                <a:gd name="T9" fmla="*/ 134 h 198"/>
                <a:gd name="T10" fmla="*/ 111 w 116"/>
                <a:gd name="T11" fmla="*/ 197 h 198"/>
                <a:gd name="T12" fmla="*/ 113 w 116"/>
                <a:gd name="T13" fmla="*/ 198 h 198"/>
                <a:gd name="T14" fmla="*/ 114 w 116"/>
                <a:gd name="T15" fmla="*/ 197 h 198"/>
                <a:gd name="T16" fmla="*/ 116 w 116"/>
                <a:gd name="T17" fmla="*/ 194 h 198"/>
                <a:gd name="T18" fmla="*/ 116 w 116"/>
                <a:gd name="T19" fmla="*/ 67 h 198"/>
                <a:gd name="T20" fmla="*/ 114 w 116"/>
                <a:gd name="T21" fmla="*/ 64 h 198"/>
                <a:gd name="T22" fmla="*/ 5 w 116"/>
                <a:gd name="T23" fmla="*/ 1 h 198"/>
                <a:gd name="T24" fmla="*/ 3 w 116"/>
                <a:gd name="T25"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98">
                  <a:moveTo>
                    <a:pt x="3" y="0"/>
                  </a:moveTo>
                  <a:cubicBezTo>
                    <a:pt x="2" y="0"/>
                    <a:pt x="2" y="0"/>
                    <a:pt x="1" y="1"/>
                  </a:cubicBezTo>
                  <a:cubicBezTo>
                    <a:pt x="0" y="1"/>
                    <a:pt x="0" y="2"/>
                    <a:pt x="0" y="4"/>
                  </a:cubicBezTo>
                  <a:cubicBezTo>
                    <a:pt x="0" y="131"/>
                    <a:pt x="0" y="131"/>
                    <a:pt x="0" y="131"/>
                  </a:cubicBezTo>
                  <a:cubicBezTo>
                    <a:pt x="0" y="132"/>
                    <a:pt x="0" y="133"/>
                    <a:pt x="1" y="134"/>
                  </a:cubicBezTo>
                  <a:cubicBezTo>
                    <a:pt x="111" y="197"/>
                    <a:pt x="111" y="197"/>
                    <a:pt x="111" y="197"/>
                  </a:cubicBezTo>
                  <a:cubicBezTo>
                    <a:pt x="112" y="197"/>
                    <a:pt x="112" y="198"/>
                    <a:pt x="113" y="198"/>
                  </a:cubicBezTo>
                  <a:cubicBezTo>
                    <a:pt x="113" y="198"/>
                    <a:pt x="114" y="197"/>
                    <a:pt x="114" y="197"/>
                  </a:cubicBezTo>
                  <a:cubicBezTo>
                    <a:pt x="115" y="197"/>
                    <a:pt x="116" y="196"/>
                    <a:pt x="116" y="194"/>
                  </a:cubicBezTo>
                  <a:cubicBezTo>
                    <a:pt x="116" y="67"/>
                    <a:pt x="116" y="67"/>
                    <a:pt x="116" y="67"/>
                  </a:cubicBezTo>
                  <a:cubicBezTo>
                    <a:pt x="116" y="66"/>
                    <a:pt x="115" y="65"/>
                    <a:pt x="114" y="64"/>
                  </a:cubicBezTo>
                  <a:cubicBezTo>
                    <a:pt x="5" y="1"/>
                    <a:pt x="5" y="1"/>
                    <a:pt x="5" y="1"/>
                  </a:cubicBezTo>
                  <a:cubicBezTo>
                    <a:pt x="4" y="0"/>
                    <a:pt x="3" y="0"/>
                    <a:pt x="3" y="0"/>
                  </a:cubicBezTo>
                </a:path>
              </a:pathLst>
            </a:custGeom>
            <a:solidFill>
              <a:srgbClr val="CCF1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3" name="Freeform 41"/>
            <p:cNvSpPr>
              <a:spLocks/>
            </p:cNvSpPr>
            <p:nvPr/>
          </p:nvSpPr>
          <p:spPr bwMode="auto">
            <a:xfrm>
              <a:off x="2714" y="2489"/>
              <a:ext cx="136" cy="231"/>
            </a:xfrm>
            <a:custGeom>
              <a:avLst/>
              <a:gdLst>
                <a:gd name="T0" fmla="*/ 113 w 116"/>
                <a:gd name="T1" fmla="*/ 0 h 197"/>
                <a:gd name="T2" fmla="*/ 111 w 116"/>
                <a:gd name="T3" fmla="*/ 1 h 197"/>
                <a:gd name="T4" fmla="*/ 1 w 116"/>
                <a:gd name="T5" fmla="*/ 64 h 197"/>
                <a:gd name="T6" fmla="*/ 0 w 116"/>
                <a:gd name="T7" fmla="*/ 67 h 197"/>
                <a:gd name="T8" fmla="*/ 0 w 116"/>
                <a:gd name="T9" fmla="*/ 193 h 197"/>
                <a:gd name="T10" fmla="*/ 1 w 116"/>
                <a:gd name="T11" fmla="*/ 196 h 197"/>
                <a:gd name="T12" fmla="*/ 3 w 116"/>
                <a:gd name="T13" fmla="*/ 197 h 197"/>
                <a:gd name="T14" fmla="*/ 5 w 116"/>
                <a:gd name="T15" fmla="*/ 196 h 197"/>
                <a:gd name="T16" fmla="*/ 114 w 116"/>
                <a:gd name="T17" fmla="*/ 133 h 197"/>
                <a:gd name="T18" fmla="*/ 116 w 116"/>
                <a:gd name="T19" fmla="*/ 130 h 197"/>
                <a:gd name="T20" fmla="*/ 116 w 116"/>
                <a:gd name="T21" fmla="*/ 3 h 197"/>
                <a:gd name="T22" fmla="*/ 114 w 116"/>
                <a:gd name="T23" fmla="*/ 1 h 197"/>
                <a:gd name="T24" fmla="*/ 113 w 116"/>
                <a:gd name="T2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97">
                  <a:moveTo>
                    <a:pt x="113" y="0"/>
                  </a:moveTo>
                  <a:cubicBezTo>
                    <a:pt x="112" y="0"/>
                    <a:pt x="112" y="0"/>
                    <a:pt x="111" y="1"/>
                  </a:cubicBezTo>
                  <a:cubicBezTo>
                    <a:pt x="1" y="64"/>
                    <a:pt x="1" y="64"/>
                    <a:pt x="1" y="64"/>
                  </a:cubicBezTo>
                  <a:cubicBezTo>
                    <a:pt x="0" y="65"/>
                    <a:pt x="0" y="66"/>
                    <a:pt x="0" y="67"/>
                  </a:cubicBezTo>
                  <a:cubicBezTo>
                    <a:pt x="0" y="193"/>
                    <a:pt x="0" y="193"/>
                    <a:pt x="0" y="193"/>
                  </a:cubicBezTo>
                  <a:cubicBezTo>
                    <a:pt x="0" y="195"/>
                    <a:pt x="0" y="196"/>
                    <a:pt x="1" y="196"/>
                  </a:cubicBezTo>
                  <a:cubicBezTo>
                    <a:pt x="2" y="196"/>
                    <a:pt x="2" y="197"/>
                    <a:pt x="3" y="197"/>
                  </a:cubicBezTo>
                  <a:cubicBezTo>
                    <a:pt x="3" y="197"/>
                    <a:pt x="4" y="196"/>
                    <a:pt x="5" y="196"/>
                  </a:cubicBezTo>
                  <a:cubicBezTo>
                    <a:pt x="114" y="133"/>
                    <a:pt x="114" y="133"/>
                    <a:pt x="114" y="133"/>
                  </a:cubicBezTo>
                  <a:cubicBezTo>
                    <a:pt x="115" y="132"/>
                    <a:pt x="116" y="131"/>
                    <a:pt x="116" y="130"/>
                  </a:cubicBezTo>
                  <a:cubicBezTo>
                    <a:pt x="116" y="3"/>
                    <a:pt x="116" y="3"/>
                    <a:pt x="116" y="3"/>
                  </a:cubicBezTo>
                  <a:cubicBezTo>
                    <a:pt x="116" y="2"/>
                    <a:pt x="115" y="1"/>
                    <a:pt x="114" y="1"/>
                  </a:cubicBezTo>
                  <a:cubicBezTo>
                    <a:pt x="114" y="0"/>
                    <a:pt x="113" y="0"/>
                    <a:pt x="113" y="0"/>
                  </a:cubicBezTo>
                </a:path>
              </a:pathLst>
            </a:custGeom>
            <a:solidFill>
              <a:srgbClr val="80DD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4" name="Freeform 42"/>
            <p:cNvSpPr>
              <a:spLocks/>
            </p:cNvSpPr>
            <p:nvPr/>
          </p:nvSpPr>
          <p:spPr bwMode="auto">
            <a:xfrm>
              <a:off x="818" y="2424"/>
              <a:ext cx="702" cy="492"/>
            </a:xfrm>
            <a:custGeom>
              <a:avLst/>
              <a:gdLst>
                <a:gd name="T0" fmla="*/ 0 w 599"/>
                <a:gd name="T1" fmla="*/ 398 h 420"/>
                <a:gd name="T2" fmla="*/ 22 w 599"/>
                <a:gd name="T3" fmla="*/ 420 h 420"/>
                <a:gd name="T4" fmla="*/ 577 w 599"/>
                <a:gd name="T5" fmla="*/ 420 h 420"/>
                <a:gd name="T6" fmla="*/ 599 w 599"/>
                <a:gd name="T7" fmla="*/ 398 h 420"/>
                <a:gd name="T8" fmla="*/ 599 w 599"/>
                <a:gd name="T9" fmla="*/ 0 h 420"/>
                <a:gd name="T10" fmla="*/ 0 w 599"/>
                <a:gd name="T11" fmla="*/ 0 h 420"/>
                <a:gd name="T12" fmla="*/ 0 w 599"/>
                <a:gd name="T13" fmla="*/ 398 h 420"/>
              </a:gdLst>
              <a:ahLst/>
              <a:cxnLst>
                <a:cxn ang="0">
                  <a:pos x="T0" y="T1"/>
                </a:cxn>
                <a:cxn ang="0">
                  <a:pos x="T2" y="T3"/>
                </a:cxn>
                <a:cxn ang="0">
                  <a:pos x="T4" y="T5"/>
                </a:cxn>
                <a:cxn ang="0">
                  <a:pos x="T6" y="T7"/>
                </a:cxn>
                <a:cxn ang="0">
                  <a:pos x="T8" y="T9"/>
                </a:cxn>
                <a:cxn ang="0">
                  <a:pos x="T10" y="T11"/>
                </a:cxn>
                <a:cxn ang="0">
                  <a:pos x="T12" y="T13"/>
                </a:cxn>
              </a:cxnLst>
              <a:rect l="0" t="0" r="r" b="b"/>
              <a:pathLst>
                <a:path w="599" h="420">
                  <a:moveTo>
                    <a:pt x="0" y="398"/>
                  </a:moveTo>
                  <a:cubicBezTo>
                    <a:pt x="0" y="410"/>
                    <a:pt x="10" y="420"/>
                    <a:pt x="22" y="420"/>
                  </a:cubicBezTo>
                  <a:cubicBezTo>
                    <a:pt x="577" y="420"/>
                    <a:pt x="577" y="420"/>
                    <a:pt x="577" y="420"/>
                  </a:cubicBezTo>
                  <a:cubicBezTo>
                    <a:pt x="589" y="420"/>
                    <a:pt x="599" y="410"/>
                    <a:pt x="599" y="398"/>
                  </a:cubicBezTo>
                  <a:cubicBezTo>
                    <a:pt x="599" y="0"/>
                    <a:pt x="599" y="0"/>
                    <a:pt x="599" y="0"/>
                  </a:cubicBezTo>
                  <a:cubicBezTo>
                    <a:pt x="0" y="0"/>
                    <a:pt x="0" y="0"/>
                    <a:pt x="0" y="0"/>
                  </a:cubicBezTo>
                  <a:cubicBezTo>
                    <a:pt x="0" y="398"/>
                    <a:pt x="0" y="398"/>
                    <a:pt x="0" y="398"/>
                  </a:cubicBezTo>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5" name="Freeform 43"/>
            <p:cNvSpPr>
              <a:spLocks/>
            </p:cNvSpPr>
            <p:nvPr/>
          </p:nvSpPr>
          <p:spPr bwMode="auto">
            <a:xfrm>
              <a:off x="818" y="2317"/>
              <a:ext cx="702" cy="107"/>
            </a:xfrm>
            <a:custGeom>
              <a:avLst/>
              <a:gdLst>
                <a:gd name="T0" fmla="*/ 577 w 599"/>
                <a:gd name="T1" fmla="*/ 0 h 91"/>
                <a:gd name="T2" fmla="*/ 22 w 599"/>
                <a:gd name="T3" fmla="*/ 0 h 91"/>
                <a:gd name="T4" fmla="*/ 0 w 599"/>
                <a:gd name="T5" fmla="*/ 22 h 91"/>
                <a:gd name="T6" fmla="*/ 0 w 599"/>
                <a:gd name="T7" fmla="*/ 91 h 91"/>
                <a:gd name="T8" fmla="*/ 599 w 599"/>
                <a:gd name="T9" fmla="*/ 91 h 91"/>
                <a:gd name="T10" fmla="*/ 599 w 599"/>
                <a:gd name="T11" fmla="*/ 22 h 91"/>
                <a:gd name="T12" fmla="*/ 577 w 599"/>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99" h="91">
                  <a:moveTo>
                    <a:pt x="577" y="0"/>
                  </a:moveTo>
                  <a:cubicBezTo>
                    <a:pt x="22" y="0"/>
                    <a:pt x="22" y="0"/>
                    <a:pt x="22" y="0"/>
                  </a:cubicBezTo>
                  <a:cubicBezTo>
                    <a:pt x="10" y="0"/>
                    <a:pt x="0" y="10"/>
                    <a:pt x="0" y="22"/>
                  </a:cubicBezTo>
                  <a:cubicBezTo>
                    <a:pt x="0" y="91"/>
                    <a:pt x="0" y="91"/>
                    <a:pt x="0" y="91"/>
                  </a:cubicBezTo>
                  <a:cubicBezTo>
                    <a:pt x="599" y="91"/>
                    <a:pt x="599" y="91"/>
                    <a:pt x="599" y="91"/>
                  </a:cubicBezTo>
                  <a:cubicBezTo>
                    <a:pt x="599" y="22"/>
                    <a:pt x="599" y="22"/>
                    <a:pt x="599" y="22"/>
                  </a:cubicBezTo>
                  <a:cubicBezTo>
                    <a:pt x="599" y="10"/>
                    <a:pt x="589" y="0"/>
                    <a:pt x="577" y="0"/>
                  </a:cubicBezTo>
                </a:path>
              </a:pathLst>
            </a:custGeom>
            <a:solidFill>
              <a:srgbClr val="8D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6" name="Rectangle 44"/>
            <p:cNvSpPr>
              <a:spLocks noChangeArrowheads="1"/>
            </p:cNvSpPr>
            <p:nvPr/>
          </p:nvSpPr>
          <p:spPr bwMode="auto">
            <a:xfrm>
              <a:off x="1025"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7" name="Rectangle 45"/>
            <p:cNvSpPr>
              <a:spLocks noChangeArrowheads="1"/>
            </p:cNvSpPr>
            <p:nvPr/>
          </p:nvSpPr>
          <p:spPr bwMode="auto">
            <a:xfrm>
              <a:off x="1025"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8" name="Rectangle 46"/>
            <p:cNvSpPr>
              <a:spLocks noChangeArrowheads="1"/>
            </p:cNvSpPr>
            <p:nvPr/>
          </p:nvSpPr>
          <p:spPr bwMode="auto">
            <a:xfrm>
              <a:off x="1025"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49" name="Rectangle 47"/>
            <p:cNvSpPr>
              <a:spLocks noChangeArrowheads="1"/>
            </p:cNvSpPr>
            <p:nvPr/>
          </p:nvSpPr>
          <p:spPr bwMode="auto">
            <a:xfrm>
              <a:off x="1025"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0" name="Rectangle 48"/>
            <p:cNvSpPr>
              <a:spLocks noChangeArrowheads="1"/>
            </p:cNvSpPr>
            <p:nvPr/>
          </p:nvSpPr>
          <p:spPr bwMode="auto">
            <a:xfrm>
              <a:off x="1025"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1" name="Rectangle 49"/>
            <p:cNvSpPr>
              <a:spLocks noChangeArrowheads="1"/>
            </p:cNvSpPr>
            <p:nvPr/>
          </p:nvSpPr>
          <p:spPr bwMode="auto">
            <a:xfrm>
              <a:off x="1025" y="2681"/>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2" name="Rectangle 50"/>
            <p:cNvSpPr>
              <a:spLocks noChangeArrowheads="1"/>
            </p:cNvSpPr>
            <p:nvPr/>
          </p:nvSpPr>
          <p:spPr bwMode="auto">
            <a:xfrm>
              <a:off x="1181"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3" name="Rectangle 51"/>
            <p:cNvSpPr>
              <a:spLocks noChangeArrowheads="1"/>
            </p:cNvSpPr>
            <p:nvPr/>
          </p:nvSpPr>
          <p:spPr bwMode="auto">
            <a:xfrm>
              <a:off x="1181"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4" name="Rectangle 52"/>
            <p:cNvSpPr>
              <a:spLocks noChangeArrowheads="1"/>
            </p:cNvSpPr>
            <p:nvPr/>
          </p:nvSpPr>
          <p:spPr bwMode="auto">
            <a:xfrm>
              <a:off x="1181"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5" name="Rectangle 53"/>
            <p:cNvSpPr>
              <a:spLocks noChangeArrowheads="1"/>
            </p:cNvSpPr>
            <p:nvPr/>
          </p:nvSpPr>
          <p:spPr bwMode="auto">
            <a:xfrm>
              <a:off x="1181"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6" name="Rectangle 54"/>
            <p:cNvSpPr>
              <a:spLocks noChangeArrowheads="1"/>
            </p:cNvSpPr>
            <p:nvPr/>
          </p:nvSpPr>
          <p:spPr bwMode="auto">
            <a:xfrm>
              <a:off x="1181"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7" name="Rectangle 55"/>
            <p:cNvSpPr>
              <a:spLocks noChangeArrowheads="1"/>
            </p:cNvSpPr>
            <p:nvPr/>
          </p:nvSpPr>
          <p:spPr bwMode="auto">
            <a:xfrm>
              <a:off x="870"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8" name="Rectangle 56"/>
            <p:cNvSpPr>
              <a:spLocks noChangeArrowheads="1"/>
            </p:cNvSpPr>
            <p:nvPr/>
          </p:nvSpPr>
          <p:spPr bwMode="auto">
            <a:xfrm>
              <a:off x="870"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59" name="Rectangle 57"/>
            <p:cNvSpPr>
              <a:spLocks noChangeArrowheads="1"/>
            </p:cNvSpPr>
            <p:nvPr/>
          </p:nvSpPr>
          <p:spPr bwMode="auto">
            <a:xfrm>
              <a:off x="870"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0" name="Rectangle 58"/>
            <p:cNvSpPr>
              <a:spLocks noChangeArrowheads="1"/>
            </p:cNvSpPr>
            <p:nvPr/>
          </p:nvSpPr>
          <p:spPr bwMode="auto">
            <a:xfrm>
              <a:off x="870"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1" name="Rectangle 59"/>
            <p:cNvSpPr>
              <a:spLocks noChangeArrowheads="1"/>
            </p:cNvSpPr>
            <p:nvPr/>
          </p:nvSpPr>
          <p:spPr bwMode="auto">
            <a:xfrm>
              <a:off x="870"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2" name="Rectangle 60"/>
            <p:cNvSpPr>
              <a:spLocks noChangeArrowheads="1"/>
            </p:cNvSpPr>
            <p:nvPr/>
          </p:nvSpPr>
          <p:spPr bwMode="auto">
            <a:xfrm>
              <a:off x="870" y="2681"/>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3" name="Rectangle 61"/>
            <p:cNvSpPr>
              <a:spLocks noChangeArrowheads="1"/>
            </p:cNvSpPr>
            <p:nvPr/>
          </p:nvSpPr>
          <p:spPr bwMode="auto">
            <a:xfrm>
              <a:off x="870"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4" name="Rectangle 62"/>
            <p:cNvSpPr>
              <a:spLocks noChangeArrowheads="1"/>
            </p:cNvSpPr>
            <p:nvPr/>
          </p:nvSpPr>
          <p:spPr bwMode="auto">
            <a:xfrm>
              <a:off x="870" y="2786"/>
              <a:ext cx="130"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5" name="Rectangle 63"/>
            <p:cNvSpPr>
              <a:spLocks noChangeArrowheads="1"/>
            </p:cNvSpPr>
            <p:nvPr/>
          </p:nvSpPr>
          <p:spPr bwMode="auto">
            <a:xfrm>
              <a:off x="1025"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6" name="Rectangle 64"/>
            <p:cNvSpPr>
              <a:spLocks noChangeArrowheads="1"/>
            </p:cNvSpPr>
            <p:nvPr/>
          </p:nvSpPr>
          <p:spPr bwMode="auto">
            <a:xfrm>
              <a:off x="1181"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7" name="Rectangle 65"/>
            <p:cNvSpPr>
              <a:spLocks noChangeArrowheads="1"/>
            </p:cNvSpPr>
            <p:nvPr/>
          </p:nvSpPr>
          <p:spPr bwMode="auto">
            <a:xfrm>
              <a:off x="1338" y="2681"/>
              <a:ext cx="130" cy="79"/>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8" name="Rectangle 66"/>
            <p:cNvSpPr>
              <a:spLocks noChangeArrowheads="1"/>
            </p:cNvSpPr>
            <p:nvPr/>
          </p:nvSpPr>
          <p:spPr bwMode="auto">
            <a:xfrm>
              <a:off x="1338"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69" name="Rectangle 67"/>
            <p:cNvSpPr>
              <a:spLocks noChangeArrowheads="1"/>
            </p:cNvSpPr>
            <p:nvPr/>
          </p:nvSpPr>
          <p:spPr bwMode="auto">
            <a:xfrm>
              <a:off x="1338"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0" name="Rectangle 68"/>
            <p:cNvSpPr>
              <a:spLocks noChangeArrowheads="1"/>
            </p:cNvSpPr>
            <p:nvPr/>
          </p:nvSpPr>
          <p:spPr bwMode="auto">
            <a:xfrm>
              <a:off x="1338" y="2786"/>
              <a:ext cx="130" cy="77"/>
            </a:xfrm>
            <a:prstGeom prst="rect">
              <a:avLst/>
            </a:prstGeom>
            <a:solidFill>
              <a:srgbClr val="8DC6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1" name="Freeform 69"/>
            <p:cNvSpPr>
              <a:spLocks noEditPoints="1"/>
            </p:cNvSpPr>
            <p:nvPr/>
          </p:nvSpPr>
          <p:spPr bwMode="auto">
            <a:xfrm>
              <a:off x="840" y="2317"/>
              <a:ext cx="591" cy="0"/>
            </a:xfrm>
            <a:custGeom>
              <a:avLst/>
              <a:gdLst>
                <a:gd name="T0" fmla="*/ 140 w 504"/>
                <a:gd name="T1" fmla="*/ 5 w 504"/>
                <a:gd name="T2" fmla="*/ 0 w 504"/>
                <a:gd name="T3" fmla="*/ 3 w 504"/>
                <a:gd name="T4" fmla="*/ 140 w 504"/>
                <a:gd name="T5" fmla="*/ 140 w 504"/>
                <a:gd name="T6" fmla="*/ 504 w 504"/>
                <a:gd name="T7" fmla="*/ 159 w 504"/>
                <a:gd name="T8" fmla="*/ 159 w 504"/>
                <a:gd name="T9" fmla="*/ 503 w 504"/>
                <a:gd name="T10" fmla="*/ 504 w 50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504">
                  <a:moveTo>
                    <a:pt x="140" y="0"/>
                  </a:moveTo>
                  <a:cubicBezTo>
                    <a:pt x="5" y="0"/>
                    <a:pt x="5" y="0"/>
                    <a:pt x="5" y="0"/>
                  </a:cubicBezTo>
                  <a:cubicBezTo>
                    <a:pt x="3" y="0"/>
                    <a:pt x="1" y="0"/>
                    <a:pt x="0" y="0"/>
                  </a:cubicBezTo>
                  <a:cubicBezTo>
                    <a:pt x="1" y="0"/>
                    <a:pt x="2" y="0"/>
                    <a:pt x="3" y="0"/>
                  </a:cubicBezTo>
                  <a:cubicBezTo>
                    <a:pt x="140" y="0"/>
                    <a:pt x="140" y="0"/>
                    <a:pt x="140" y="0"/>
                  </a:cubicBezTo>
                  <a:cubicBezTo>
                    <a:pt x="140" y="0"/>
                    <a:pt x="140" y="0"/>
                    <a:pt x="140" y="0"/>
                  </a:cubicBezTo>
                  <a:moveTo>
                    <a:pt x="504" y="0"/>
                  </a:moveTo>
                  <a:cubicBezTo>
                    <a:pt x="159" y="0"/>
                    <a:pt x="159" y="0"/>
                    <a:pt x="159" y="0"/>
                  </a:cubicBezTo>
                  <a:cubicBezTo>
                    <a:pt x="159" y="0"/>
                    <a:pt x="159" y="0"/>
                    <a:pt x="159" y="0"/>
                  </a:cubicBezTo>
                  <a:cubicBezTo>
                    <a:pt x="503" y="0"/>
                    <a:pt x="503" y="0"/>
                    <a:pt x="503" y="0"/>
                  </a:cubicBezTo>
                  <a:cubicBezTo>
                    <a:pt x="504" y="0"/>
                    <a:pt x="504" y="0"/>
                    <a:pt x="504" y="0"/>
                  </a:cubicBezTo>
                </a:path>
              </a:pathLst>
            </a:custGeom>
            <a:solidFill>
              <a:srgbClr val="1C42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2" name="Freeform 70"/>
            <p:cNvSpPr>
              <a:spLocks/>
            </p:cNvSpPr>
            <p:nvPr/>
          </p:nvSpPr>
          <p:spPr bwMode="auto">
            <a:xfrm>
              <a:off x="1004" y="2317"/>
              <a:ext cx="23" cy="0"/>
            </a:xfrm>
            <a:custGeom>
              <a:avLst/>
              <a:gdLst>
                <a:gd name="T0" fmla="*/ 19 w 19"/>
                <a:gd name="T1" fmla="*/ 0 w 19"/>
                <a:gd name="T2" fmla="*/ 0 w 19"/>
                <a:gd name="T3" fmla="*/ 19 w 19"/>
                <a:gd name="T4" fmla="*/ 19 w 19"/>
              </a:gdLst>
              <a:ahLst/>
              <a:cxnLst>
                <a:cxn ang="0">
                  <a:pos x="T0" y="0"/>
                </a:cxn>
                <a:cxn ang="0">
                  <a:pos x="T1" y="0"/>
                </a:cxn>
                <a:cxn ang="0">
                  <a:pos x="T2" y="0"/>
                </a:cxn>
                <a:cxn ang="0">
                  <a:pos x="T3" y="0"/>
                </a:cxn>
                <a:cxn ang="0">
                  <a:pos x="T4" y="0"/>
                </a:cxn>
              </a:cxnLst>
              <a:rect l="0" t="0" r="r" b="b"/>
              <a:pathLst>
                <a:path w="19">
                  <a:moveTo>
                    <a:pt x="19" y="0"/>
                  </a:moveTo>
                  <a:cubicBezTo>
                    <a:pt x="0" y="0"/>
                    <a:pt x="0" y="0"/>
                    <a:pt x="0" y="0"/>
                  </a:cubicBezTo>
                  <a:cubicBezTo>
                    <a:pt x="0" y="0"/>
                    <a:pt x="0" y="0"/>
                    <a:pt x="0" y="0"/>
                  </a:cubicBezTo>
                  <a:cubicBezTo>
                    <a:pt x="19" y="0"/>
                    <a:pt x="19" y="0"/>
                    <a:pt x="19" y="0"/>
                  </a:cubicBezTo>
                  <a:cubicBezTo>
                    <a:pt x="19" y="0"/>
                    <a:pt x="19" y="0"/>
                    <a:pt x="19" y="0"/>
                  </a:cubicBezTo>
                </a:path>
              </a:pathLst>
            </a:custGeom>
            <a:solidFill>
              <a:srgbClr val="89CF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3" name="Freeform 71"/>
            <p:cNvSpPr>
              <a:spLocks/>
            </p:cNvSpPr>
            <p:nvPr/>
          </p:nvSpPr>
          <p:spPr bwMode="auto">
            <a:xfrm>
              <a:off x="842" y="2916"/>
              <a:ext cx="35" cy="0"/>
            </a:xfrm>
            <a:custGeom>
              <a:avLst/>
              <a:gdLst>
                <a:gd name="T0" fmla="*/ 0 w 30"/>
                <a:gd name="T1" fmla="*/ 4 w 30"/>
                <a:gd name="T2" fmla="*/ 30 w 30"/>
                <a:gd name="T3" fmla="*/ 30 w 30"/>
                <a:gd name="T4" fmla="*/ 2 w 30"/>
                <a:gd name="T5" fmla="*/ 0 w 30"/>
              </a:gdLst>
              <a:ahLst/>
              <a:cxnLst>
                <a:cxn ang="0">
                  <a:pos x="T0" y="0"/>
                </a:cxn>
                <a:cxn ang="0">
                  <a:pos x="T1" y="0"/>
                </a:cxn>
                <a:cxn ang="0">
                  <a:pos x="T2" y="0"/>
                </a:cxn>
                <a:cxn ang="0">
                  <a:pos x="T3" y="0"/>
                </a:cxn>
                <a:cxn ang="0">
                  <a:pos x="T4" y="0"/>
                </a:cxn>
                <a:cxn ang="0">
                  <a:pos x="T5" y="0"/>
                </a:cxn>
              </a:cxnLst>
              <a:rect l="0" t="0" r="r" b="b"/>
              <a:pathLst>
                <a:path w="30">
                  <a:moveTo>
                    <a:pt x="0" y="0"/>
                  </a:moveTo>
                  <a:cubicBezTo>
                    <a:pt x="1" y="0"/>
                    <a:pt x="2" y="0"/>
                    <a:pt x="4" y="0"/>
                  </a:cubicBezTo>
                  <a:cubicBezTo>
                    <a:pt x="30" y="0"/>
                    <a:pt x="30" y="0"/>
                    <a:pt x="30" y="0"/>
                  </a:cubicBezTo>
                  <a:cubicBezTo>
                    <a:pt x="30" y="0"/>
                    <a:pt x="30" y="0"/>
                    <a:pt x="30" y="0"/>
                  </a:cubicBezTo>
                  <a:cubicBezTo>
                    <a:pt x="2" y="0"/>
                    <a:pt x="2" y="0"/>
                    <a:pt x="2" y="0"/>
                  </a:cubicBezTo>
                  <a:cubicBezTo>
                    <a:pt x="1" y="0"/>
                    <a:pt x="0" y="0"/>
                    <a:pt x="0" y="0"/>
                  </a:cubicBezTo>
                </a:path>
              </a:pathLst>
            </a:custGeom>
            <a:solidFill>
              <a:srgbClr val="1C42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4" name="Freeform 72"/>
            <p:cNvSpPr>
              <a:spLocks noEditPoints="1"/>
            </p:cNvSpPr>
            <p:nvPr/>
          </p:nvSpPr>
          <p:spPr bwMode="auto">
            <a:xfrm>
              <a:off x="818" y="2424"/>
              <a:ext cx="513" cy="492"/>
            </a:xfrm>
            <a:custGeom>
              <a:avLst/>
              <a:gdLst>
                <a:gd name="T0" fmla="*/ 44 w 438"/>
                <a:gd name="T1" fmla="*/ 287 h 420"/>
                <a:gd name="T2" fmla="*/ 44 w 438"/>
                <a:gd name="T3" fmla="*/ 220 h 420"/>
                <a:gd name="T4" fmla="*/ 155 w 438"/>
                <a:gd name="T5" fmla="*/ 220 h 420"/>
                <a:gd name="T6" fmla="*/ 155 w 438"/>
                <a:gd name="T7" fmla="*/ 287 h 420"/>
                <a:gd name="T8" fmla="*/ 44 w 438"/>
                <a:gd name="T9" fmla="*/ 287 h 420"/>
                <a:gd name="T10" fmla="*/ 44 w 438"/>
                <a:gd name="T11" fmla="*/ 198 h 420"/>
                <a:gd name="T12" fmla="*/ 44 w 438"/>
                <a:gd name="T13" fmla="*/ 131 h 420"/>
                <a:gd name="T14" fmla="*/ 155 w 438"/>
                <a:gd name="T15" fmla="*/ 131 h 420"/>
                <a:gd name="T16" fmla="*/ 155 w 438"/>
                <a:gd name="T17" fmla="*/ 198 h 420"/>
                <a:gd name="T18" fmla="*/ 44 w 438"/>
                <a:gd name="T19" fmla="*/ 198 h 420"/>
                <a:gd name="T20" fmla="*/ 44 w 438"/>
                <a:gd name="T21" fmla="*/ 109 h 420"/>
                <a:gd name="T22" fmla="*/ 44 w 438"/>
                <a:gd name="T23" fmla="*/ 42 h 420"/>
                <a:gd name="T24" fmla="*/ 155 w 438"/>
                <a:gd name="T25" fmla="*/ 42 h 420"/>
                <a:gd name="T26" fmla="*/ 155 w 438"/>
                <a:gd name="T27" fmla="*/ 109 h 420"/>
                <a:gd name="T28" fmla="*/ 44 w 438"/>
                <a:gd name="T29" fmla="*/ 109 h 420"/>
                <a:gd name="T30" fmla="*/ 177 w 438"/>
                <a:gd name="T31" fmla="*/ 109 h 420"/>
                <a:gd name="T32" fmla="*/ 177 w 438"/>
                <a:gd name="T33" fmla="*/ 42 h 420"/>
                <a:gd name="T34" fmla="*/ 288 w 438"/>
                <a:gd name="T35" fmla="*/ 42 h 420"/>
                <a:gd name="T36" fmla="*/ 288 w 438"/>
                <a:gd name="T37" fmla="*/ 109 h 420"/>
                <a:gd name="T38" fmla="*/ 177 w 438"/>
                <a:gd name="T39" fmla="*/ 109 h 420"/>
                <a:gd name="T40" fmla="*/ 438 w 438"/>
                <a:gd name="T41" fmla="*/ 0 h 420"/>
                <a:gd name="T42" fmla="*/ 0 w 438"/>
                <a:gd name="T43" fmla="*/ 0 h 420"/>
                <a:gd name="T44" fmla="*/ 0 w 438"/>
                <a:gd name="T45" fmla="*/ 20 h 420"/>
                <a:gd name="T46" fmla="*/ 0 w 438"/>
                <a:gd name="T47" fmla="*/ 60 h 420"/>
                <a:gd name="T48" fmla="*/ 0 w 438"/>
                <a:gd name="T49" fmla="*/ 396 h 420"/>
                <a:gd name="T50" fmla="*/ 20 w 438"/>
                <a:gd name="T51" fmla="*/ 420 h 420"/>
                <a:gd name="T52" fmla="*/ 22 w 438"/>
                <a:gd name="T53" fmla="*/ 420 h 420"/>
                <a:gd name="T54" fmla="*/ 50 w 438"/>
                <a:gd name="T55" fmla="*/ 420 h 420"/>
                <a:gd name="T56" fmla="*/ 91 w 438"/>
                <a:gd name="T57" fmla="*/ 375 h 420"/>
                <a:gd name="T58" fmla="*/ 44 w 438"/>
                <a:gd name="T59" fmla="*/ 375 h 420"/>
                <a:gd name="T60" fmla="*/ 44 w 438"/>
                <a:gd name="T61" fmla="*/ 309 h 420"/>
                <a:gd name="T62" fmla="*/ 153 w 438"/>
                <a:gd name="T63" fmla="*/ 309 h 420"/>
                <a:gd name="T64" fmla="*/ 177 w 438"/>
                <a:gd name="T65" fmla="*/ 282 h 420"/>
                <a:gd name="T66" fmla="*/ 177 w 438"/>
                <a:gd name="T67" fmla="*/ 220 h 420"/>
                <a:gd name="T68" fmla="*/ 235 w 438"/>
                <a:gd name="T69" fmla="*/ 220 h 420"/>
                <a:gd name="T70" fmla="*/ 255 w 438"/>
                <a:gd name="T71" fmla="*/ 198 h 420"/>
                <a:gd name="T72" fmla="*/ 177 w 438"/>
                <a:gd name="T73" fmla="*/ 198 h 420"/>
                <a:gd name="T74" fmla="*/ 177 w 438"/>
                <a:gd name="T75" fmla="*/ 131 h 420"/>
                <a:gd name="T76" fmla="*/ 288 w 438"/>
                <a:gd name="T77" fmla="*/ 131 h 420"/>
                <a:gd name="T78" fmla="*/ 288 w 438"/>
                <a:gd name="T79" fmla="*/ 162 h 420"/>
                <a:gd name="T80" fmla="*/ 310 w 438"/>
                <a:gd name="T81" fmla="*/ 138 h 420"/>
                <a:gd name="T82" fmla="*/ 310 w 438"/>
                <a:gd name="T83" fmla="*/ 131 h 420"/>
                <a:gd name="T84" fmla="*/ 317 w 438"/>
                <a:gd name="T85" fmla="*/ 131 h 420"/>
                <a:gd name="T86" fmla="*/ 338 w 438"/>
                <a:gd name="T87" fmla="*/ 109 h 420"/>
                <a:gd name="T88" fmla="*/ 310 w 438"/>
                <a:gd name="T89" fmla="*/ 109 h 420"/>
                <a:gd name="T90" fmla="*/ 310 w 438"/>
                <a:gd name="T91" fmla="*/ 42 h 420"/>
                <a:gd name="T92" fmla="*/ 399 w 438"/>
                <a:gd name="T93" fmla="*/ 42 h 420"/>
                <a:gd name="T94" fmla="*/ 438 w 438"/>
                <a:gd name="T95"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8" h="420">
                  <a:moveTo>
                    <a:pt x="44" y="287"/>
                  </a:moveTo>
                  <a:cubicBezTo>
                    <a:pt x="44" y="220"/>
                    <a:pt x="44" y="220"/>
                    <a:pt x="44" y="220"/>
                  </a:cubicBezTo>
                  <a:cubicBezTo>
                    <a:pt x="155" y="220"/>
                    <a:pt x="155" y="220"/>
                    <a:pt x="155" y="220"/>
                  </a:cubicBezTo>
                  <a:cubicBezTo>
                    <a:pt x="155" y="287"/>
                    <a:pt x="155" y="287"/>
                    <a:pt x="155" y="287"/>
                  </a:cubicBezTo>
                  <a:cubicBezTo>
                    <a:pt x="44" y="287"/>
                    <a:pt x="44" y="287"/>
                    <a:pt x="44" y="287"/>
                  </a:cubicBezTo>
                  <a:moveTo>
                    <a:pt x="44" y="198"/>
                  </a:moveTo>
                  <a:cubicBezTo>
                    <a:pt x="44" y="131"/>
                    <a:pt x="44" y="131"/>
                    <a:pt x="44" y="131"/>
                  </a:cubicBezTo>
                  <a:cubicBezTo>
                    <a:pt x="155" y="131"/>
                    <a:pt x="155" y="131"/>
                    <a:pt x="155" y="131"/>
                  </a:cubicBezTo>
                  <a:cubicBezTo>
                    <a:pt x="155" y="198"/>
                    <a:pt x="155" y="198"/>
                    <a:pt x="155" y="198"/>
                  </a:cubicBezTo>
                  <a:cubicBezTo>
                    <a:pt x="44" y="198"/>
                    <a:pt x="44" y="198"/>
                    <a:pt x="44" y="198"/>
                  </a:cubicBezTo>
                  <a:moveTo>
                    <a:pt x="44" y="109"/>
                  </a:moveTo>
                  <a:cubicBezTo>
                    <a:pt x="44" y="42"/>
                    <a:pt x="44" y="42"/>
                    <a:pt x="44" y="42"/>
                  </a:cubicBezTo>
                  <a:cubicBezTo>
                    <a:pt x="155" y="42"/>
                    <a:pt x="155" y="42"/>
                    <a:pt x="155" y="42"/>
                  </a:cubicBezTo>
                  <a:cubicBezTo>
                    <a:pt x="155" y="109"/>
                    <a:pt x="155" y="109"/>
                    <a:pt x="155" y="109"/>
                  </a:cubicBezTo>
                  <a:cubicBezTo>
                    <a:pt x="44" y="109"/>
                    <a:pt x="44" y="109"/>
                    <a:pt x="44" y="109"/>
                  </a:cubicBezTo>
                  <a:moveTo>
                    <a:pt x="177" y="109"/>
                  </a:moveTo>
                  <a:cubicBezTo>
                    <a:pt x="177" y="42"/>
                    <a:pt x="177" y="42"/>
                    <a:pt x="177" y="42"/>
                  </a:cubicBezTo>
                  <a:cubicBezTo>
                    <a:pt x="288" y="42"/>
                    <a:pt x="288" y="42"/>
                    <a:pt x="288" y="42"/>
                  </a:cubicBezTo>
                  <a:cubicBezTo>
                    <a:pt x="288" y="109"/>
                    <a:pt x="288" y="109"/>
                    <a:pt x="288" y="109"/>
                  </a:cubicBezTo>
                  <a:cubicBezTo>
                    <a:pt x="177" y="109"/>
                    <a:pt x="177" y="109"/>
                    <a:pt x="177" y="109"/>
                  </a:cubicBezTo>
                  <a:moveTo>
                    <a:pt x="438" y="0"/>
                  </a:moveTo>
                  <a:cubicBezTo>
                    <a:pt x="0" y="0"/>
                    <a:pt x="0" y="0"/>
                    <a:pt x="0" y="0"/>
                  </a:cubicBezTo>
                  <a:cubicBezTo>
                    <a:pt x="0" y="20"/>
                    <a:pt x="0" y="20"/>
                    <a:pt x="0" y="20"/>
                  </a:cubicBezTo>
                  <a:cubicBezTo>
                    <a:pt x="0" y="60"/>
                    <a:pt x="0" y="60"/>
                    <a:pt x="0" y="60"/>
                  </a:cubicBezTo>
                  <a:cubicBezTo>
                    <a:pt x="0" y="396"/>
                    <a:pt x="0" y="396"/>
                    <a:pt x="0" y="396"/>
                  </a:cubicBezTo>
                  <a:cubicBezTo>
                    <a:pt x="0" y="408"/>
                    <a:pt x="8" y="418"/>
                    <a:pt x="20" y="420"/>
                  </a:cubicBezTo>
                  <a:cubicBezTo>
                    <a:pt x="20" y="420"/>
                    <a:pt x="21" y="420"/>
                    <a:pt x="22" y="420"/>
                  </a:cubicBezTo>
                  <a:cubicBezTo>
                    <a:pt x="50" y="420"/>
                    <a:pt x="50" y="420"/>
                    <a:pt x="50" y="420"/>
                  </a:cubicBezTo>
                  <a:cubicBezTo>
                    <a:pt x="91" y="375"/>
                    <a:pt x="91" y="375"/>
                    <a:pt x="91" y="375"/>
                  </a:cubicBezTo>
                  <a:cubicBezTo>
                    <a:pt x="44" y="375"/>
                    <a:pt x="44" y="375"/>
                    <a:pt x="44" y="375"/>
                  </a:cubicBezTo>
                  <a:cubicBezTo>
                    <a:pt x="44" y="309"/>
                    <a:pt x="44" y="309"/>
                    <a:pt x="44" y="309"/>
                  </a:cubicBezTo>
                  <a:cubicBezTo>
                    <a:pt x="153" y="309"/>
                    <a:pt x="153" y="309"/>
                    <a:pt x="153" y="309"/>
                  </a:cubicBezTo>
                  <a:cubicBezTo>
                    <a:pt x="177" y="282"/>
                    <a:pt x="177" y="282"/>
                    <a:pt x="177" y="282"/>
                  </a:cubicBezTo>
                  <a:cubicBezTo>
                    <a:pt x="177" y="220"/>
                    <a:pt x="177" y="220"/>
                    <a:pt x="177" y="220"/>
                  </a:cubicBezTo>
                  <a:cubicBezTo>
                    <a:pt x="235" y="220"/>
                    <a:pt x="235" y="220"/>
                    <a:pt x="235" y="220"/>
                  </a:cubicBezTo>
                  <a:cubicBezTo>
                    <a:pt x="255" y="198"/>
                    <a:pt x="255" y="198"/>
                    <a:pt x="255" y="198"/>
                  </a:cubicBezTo>
                  <a:cubicBezTo>
                    <a:pt x="177" y="198"/>
                    <a:pt x="177" y="198"/>
                    <a:pt x="177" y="198"/>
                  </a:cubicBezTo>
                  <a:cubicBezTo>
                    <a:pt x="177" y="131"/>
                    <a:pt x="177" y="131"/>
                    <a:pt x="177" y="131"/>
                  </a:cubicBezTo>
                  <a:cubicBezTo>
                    <a:pt x="288" y="131"/>
                    <a:pt x="288" y="131"/>
                    <a:pt x="288" y="131"/>
                  </a:cubicBezTo>
                  <a:cubicBezTo>
                    <a:pt x="288" y="162"/>
                    <a:pt x="288" y="162"/>
                    <a:pt x="288" y="162"/>
                  </a:cubicBezTo>
                  <a:cubicBezTo>
                    <a:pt x="310" y="138"/>
                    <a:pt x="310" y="138"/>
                    <a:pt x="310" y="138"/>
                  </a:cubicBezTo>
                  <a:cubicBezTo>
                    <a:pt x="310" y="131"/>
                    <a:pt x="310" y="131"/>
                    <a:pt x="310" y="131"/>
                  </a:cubicBezTo>
                  <a:cubicBezTo>
                    <a:pt x="317" y="131"/>
                    <a:pt x="317" y="131"/>
                    <a:pt x="317" y="131"/>
                  </a:cubicBezTo>
                  <a:cubicBezTo>
                    <a:pt x="338" y="109"/>
                    <a:pt x="338" y="109"/>
                    <a:pt x="338" y="109"/>
                  </a:cubicBezTo>
                  <a:cubicBezTo>
                    <a:pt x="310" y="109"/>
                    <a:pt x="310" y="109"/>
                    <a:pt x="310" y="109"/>
                  </a:cubicBezTo>
                  <a:cubicBezTo>
                    <a:pt x="310" y="42"/>
                    <a:pt x="310" y="42"/>
                    <a:pt x="310" y="42"/>
                  </a:cubicBezTo>
                  <a:cubicBezTo>
                    <a:pt x="399" y="42"/>
                    <a:pt x="399" y="42"/>
                    <a:pt x="399" y="42"/>
                  </a:cubicBezTo>
                  <a:cubicBezTo>
                    <a:pt x="438" y="0"/>
                    <a:pt x="438" y="0"/>
                    <a:pt x="438" y="0"/>
                  </a:cubicBezTo>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5" name="Freeform 73"/>
            <p:cNvSpPr>
              <a:spLocks/>
            </p:cNvSpPr>
            <p:nvPr/>
          </p:nvSpPr>
          <p:spPr bwMode="auto">
            <a:xfrm>
              <a:off x="818" y="2317"/>
              <a:ext cx="611" cy="107"/>
            </a:xfrm>
            <a:custGeom>
              <a:avLst/>
              <a:gdLst>
                <a:gd name="T0" fmla="*/ 522 w 522"/>
                <a:gd name="T1" fmla="*/ 0 h 91"/>
                <a:gd name="T2" fmla="*/ 178 w 522"/>
                <a:gd name="T3" fmla="*/ 0 h 91"/>
                <a:gd name="T4" fmla="*/ 159 w 522"/>
                <a:gd name="T5" fmla="*/ 0 h 91"/>
                <a:gd name="T6" fmla="*/ 22 w 522"/>
                <a:gd name="T7" fmla="*/ 0 h 91"/>
                <a:gd name="T8" fmla="*/ 19 w 522"/>
                <a:gd name="T9" fmla="*/ 0 h 91"/>
                <a:gd name="T10" fmla="*/ 0 w 522"/>
                <a:gd name="T11" fmla="*/ 24 h 91"/>
                <a:gd name="T12" fmla="*/ 0 w 522"/>
                <a:gd name="T13" fmla="*/ 91 h 91"/>
                <a:gd name="T14" fmla="*/ 438 w 522"/>
                <a:gd name="T15" fmla="*/ 91 h 91"/>
                <a:gd name="T16" fmla="*/ 522 w 522"/>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2" h="91">
                  <a:moveTo>
                    <a:pt x="522" y="0"/>
                  </a:moveTo>
                  <a:cubicBezTo>
                    <a:pt x="178" y="0"/>
                    <a:pt x="178" y="0"/>
                    <a:pt x="178" y="0"/>
                  </a:cubicBezTo>
                  <a:cubicBezTo>
                    <a:pt x="159" y="0"/>
                    <a:pt x="159" y="0"/>
                    <a:pt x="159" y="0"/>
                  </a:cubicBezTo>
                  <a:cubicBezTo>
                    <a:pt x="22" y="0"/>
                    <a:pt x="22" y="0"/>
                    <a:pt x="22" y="0"/>
                  </a:cubicBezTo>
                  <a:cubicBezTo>
                    <a:pt x="21" y="0"/>
                    <a:pt x="20" y="0"/>
                    <a:pt x="19" y="0"/>
                  </a:cubicBezTo>
                  <a:cubicBezTo>
                    <a:pt x="8" y="3"/>
                    <a:pt x="0" y="12"/>
                    <a:pt x="0" y="24"/>
                  </a:cubicBezTo>
                  <a:cubicBezTo>
                    <a:pt x="0" y="91"/>
                    <a:pt x="0" y="91"/>
                    <a:pt x="0" y="91"/>
                  </a:cubicBezTo>
                  <a:cubicBezTo>
                    <a:pt x="438" y="91"/>
                    <a:pt x="438" y="91"/>
                    <a:pt x="438" y="91"/>
                  </a:cubicBezTo>
                  <a:cubicBezTo>
                    <a:pt x="522" y="0"/>
                    <a:pt x="522" y="0"/>
                    <a:pt x="522" y="0"/>
                  </a:cubicBezTo>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6" name="Freeform 74"/>
            <p:cNvSpPr>
              <a:spLocks/>
            </p:cNvSpPr>
            <p:nvPr/>
          </p:nvSpPr>
          <p:spPr bwMode="auto">
            <a:xfrm>
              <a:off x="1025" y="2577"/>
              <a:ext cx="130" cy="79"/>
            </a:xfrm>
            <a:custGeom>
              <a:avLst/>
              <a:gdLst>
                <a:gd name="T0" fmla="*/ 130 w 130"/>
                <a:gd name="T1" fmla="*/ 0 h 79"/>
                <a:gd name="T2" fmla="*/ 0 w 130"/>
                <a:gd name="T3" fmla="*/ 0 h 79"/>
                <a:gd name="T4" fmla="*/ 0 w 130"/>
                <a:gd name="T5" fmla="*/ 79 h 79"/>
                <a:gd name="T6" fmla="*/ 92 w 130"/>
                <a:gd name="T7" fmla="*/ 79 h 79"/>
                <a:gd name="T8" fmla="*/ 130 w 130"/>
                <a:gd name="T9" fmla="*/ 36 h 79"/>
                <a:gd name="T10" fmla="*/ 130 w 130"/>
                <a:gd name="T11" fmla="*/ 0 h 79"/>
              </a:gdLst>
              <a:ahLst/>
              <a:cxnLst>
                <a:cxn ang="0">
                  <a:pos x="T0" y="T1"/>
                </a:cxn>
                <a:cxn ang="0">
                  <a:pos x="T2" y="T3"/>
                </a:cxn>
                <a:cxn ang="0">
                  <a:pos x="T4" y="T5"/>
                </a:cxn>
                <a:cxn ang="0">
                  <a:pos x="T6" y="T7"/>
                </a:cxn>
                <a:cxn ang="0">
                  <a:pos x="T8" y="T9"/>
                </a:cxn>
                <a:cxn ang="0">
                  <a:pos x="T10" y="T11"/>
                </a:cxn>
              </a:cxnLst>
              <a:rect l="0" t="0" r="r" b="b"/>
              <a:pathLst>
                <a:path w="130" h="79">
                  <a:moveTo>
                    <a:pt x="130" y="0"/>
                  </a:moveTo>
                  <a:lnTo>
                    <a:pt x="0" y="0"/>
                  </a:lnTo>
                  <a:lnTo>
                    <a:pt x="0" y="79"/>
                  </a:lnTo>
                  <a:lnTo>
                    <a:pt x="92" y="79"/>
                  </a:lnTo>
                  <a:lnTo>
                    <a:pt x="130" y="36"/>
                  </a:lnTo>
                  <a:lnTo>
                    <a:pt x="13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7" name="Freeform 75"/>
            <p:cNvSpPr>
              <a:spLocks/>
            </p:cNvSpPr>
            <p:nvPr/>
          </p:nvSpPr>
          <p:spPr bwMode="auto">
            <a:xfrm>
              <a:off x="1025" y="2577"/>
              <a:ext cx="130" cy="79"/>
            </a:xfrm>
            <a:custGeom>
              <a:avLst/>
              <a:gdLst>
                <a:gd name="T0" fmla="*/ 130 w 130"/>
                <a:gd name="T1" fmla="*/ 0 h 79"/>
                <a:gd name="T2" fmla="*/ 0 w 130"/>
                <a:gd name="T3" fmla="*/ 0 h 79"/>
                <a:gd name="T4" fmla="*/ 0 w 130"/>
                <a:gd name="T5" fmla="*/ 79 h 79"/>
                <a:gd name="T6" fmla="*/ 92 w 130"/>
                <a:gd name="T7" fmla="*/ 79 h 79"/>
                <a:gd name="T8" fmla="*/ 130 w 130"/>
                <a:gd name="T9" fmla="*/ 36 h 79"/>
                <a:gd name="T10" fmla="*/ 130 w 130"/>
                <a:gd name="T11" fmla="*/ 0 h 79"/>
              </a:gdLst>
              <a:ahLst/>
              <a:cxnLst>
                <a:cxn ang="0">
                  <a:pos x="T0" y="T1"/>
                </a:cxn>
                <a:cxn ang="0">
                  <a:pos x="T2" y="T3"/>
                </a:cxn>
                <a:cxn ang="0">
                  <a:pos x="T4" y="T5"/>
                </a:cxn>
                <a:cxn ang="0">
                  <a:pos x="T6" y="T7"/>
                </a:cxn>
                <a:cxn ang="0">
                  <a:pos x="T8" y="T9"/>
                </a:cxn>
                <a:cxn ang="0">
                  <a:pos x="T10" y="T11"/>
                </a:cxn>
              </a:cxnLst>
              <a:rect l="0" t="0" r="r" b="b"/>
              <a:pathLst>
                <a:path w="130" h="79">
                  <a:moveTo>
                    <a:pt x="130" y="0"/>
                  </a:moveTo>
                  <a:lnTo>
                    <a:pt x="0" y="0"/>
                  </a:lnTo>
                  <a:lnTo>
                    <a:pt x="0" y="79"/>
                  </a:lnTo>
                  <a:lnTo>
                    <a:pt x="92" y="79"/>
                  </a:lnTo>
                  <a:lnTo>
                    <a:pt x="130" y="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8" name="Rectangle 76"/>
            <p:cNvSpPr>
              <a:spLocks noChangeArrowheads="1"/>
            </p:cNvSpPr>
            <p:nvPr/>
          </p:nvSpPr>
          <p:spPr bwMode="auto">
            <a:xfrm>
              <a:off x="1025"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79" name="Rectangle 77"/>
            <p:cNvSpPr>
              <a:spLocks noChangeArrowheads="1"/>
            </p:cNvSpPr>
            <p:nvPr/>
          </p:nvSpPr>
          <p:spPr bwMode="auto">
            <a:xfrm>
              <a:off x="1025"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0" name="Freeform 78"/>
            <p:cNvSpPr>
              <a:spLocks/>
            </p:cNvSpPr>
            <p:nvPr/>
          </p:nvSpPr>
          <p:spPr bwMode="auto">
            <a:xfrm>
              <a:off x="1025" y="2681"/>
              <a:ext cx="68" cy="73"/>
            </a:xfrm>
            <a:custGeom>
              <a:avLst/>
              <a:gdLst>
                <a:gd name="T0" fmla="*/ 68 w 68"/>
                <a:gd name="T1" fmla="*/ 0 h 73"/>
                <a:gd name="T2" fmla="*/ 0 w 68"/>
                <a:gd name="T3" fmla="*/ 0 h 73"/>
                <a:gd name="T4" fmla="*/ 0 w 68"/>
                <a:gd name="T5" fmla="*/ 73 h 73"/>
                <a:gd name="T6" fmla="*/ 68 w 68"/>
                <a:gd name="T7" fmla="*/ 0 h 73"/>
              </a:gdLst>
              <a:ahLst/>
              <a:cxnLst>
                <a:cxn ang="0">
                  <a:pos x="T0" y="T1"/>
                </a:cxn>
                <a:cxn ang="0">
                  <a:pos x="T2" y="T3"/>
                </a:cxn>
                <a:cxn ang="0">
                  <a:pos x="T4" y="T5"/>
                </a:cxn>
                <a:cxn ang="0">
                  <a:pos x="T6" y="T7"/>
                </a:cxn>
              </a:cxnLst>
              <a:rect l="0" t="0" r="r" b="b"/>
              <a:pathLst>
                <a:path w="68" h="73">
                  <a:moveTo>
                    <a:pt x="68" y="0"/>
                  </a:moveTo>
                  <a:lnTo>
                    <a:pt x="0" y="0"/>
                  </a:lnTo>
                  <a:lnTo>
                    <a:pt x="0" y="73"/>
                  </a:lnTo>
                  <a:lnTo>
                    <a:pt x="68" y="0"/>
                  </a:lnTo>
                  <a:close/>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1" name="Freeform 79"/>
            <p:cNvSpPr>
              <a:spLocks/>
            </p:cNvSpPr>
            <p:nvPr/>
          </p:nvSpPr>
          <p:spPr bwMode="auto">
            <a:xfrm>
              <a:off x="1025" y="2681"/>
              <a:ext cx="68" cy="73"/>
            </a:xfrm>
            <a:custGeom>
              <a:avLst/>
              <a:gdLst>
                <a:gd name="T0" fmla="*/ 68 w 68"/>
                <a:gd name="T1" fmla="*/ 0 h 73"/>
                <a:gd name="T2" fmla="*/ 0 w 68"/>
                <a:gd name="T3" fmla="*/ 0 h 73"/>
                <a:gd name="T4" fmla="*/ 0 w 68"/>
                <a:gd name="T5" fmla="*/ 73 h 73"/>
                <a:gd name="T6" fmla="*/ 68 w 68"/>
                <a:gd name="T7" fmla="*/ 0 h 73"/>
              </a:gdLst>
              <a:ahLst/>
              <a:cxnLst>
                <a:cxn ang="0">
                  <a:pos x="T0" y="T1"/>
                </a:cxn>
                <a:cxn ang="0">
                  <a:pos x="T2" y="T3"/>
                </a:cxn>
                <a:cxn ang="0">
                  <a:pos x="T4" y="T5"/>
                </a:cxn>
                <a:cxn ang="0">
                  <a:pos x="T6" y="T7"/>
                </a:cxn>
              </a:cxnLst>
              <a:rect l="0" t="0" r="r" b="b"/>
              <a:pathLst>
                <a:path w="68" h="73">
                  <a:moveTo>
                    <a:pt x="68" y="0"/>
                  </a:moveTo>
                  <a:lnTo>
                    <a:pt x="0" y="0"/>
                  </a:lnTo>
                  <a:lnTo>
                    <a:pt x="0" y="73"/>
                  </a:lnTo>
                  <a:lnTo>
                    <a:pt x="6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2" name="Freeform 80"/>
            <p:cNvSpPr>
              <a:spLocks/>
            </p:cNvSpPr>
            <p:nvPr/>
          </p:nvSpPr>
          <p:spPr bwMode="auto">
            <a:xfrm>
              <a:off x="1181" y="2577"/>
              <a:ext cx="8" cy="8"/>
            </a:xfrm>
            <a:custGeom>
              <a:avLst/>
              <a:gdLst>
                <a:gd name="T0" fmla="*/ 8 w 8"/>
                <a:gd name="T1" fmla="*/ 0 h 8"/>
                <a:gd name="T2" fmla="*/ 0 w 8"/>
                <a:gd name="T3" fmla="*/ 0 h 8"/>
                <a:gd name="T4" fmla="*/ 0 w 8"/>
                <a:gd name="T5" fmla="*/ 8 h 8"/>
                <a:gd name="T6" fmla="*/ 8 w 8"/>
                <a:gd name="T7" fmla="*/ 0 h 8"/>
              </a:gdLst>
              <a:ahLst/>
              <a:cxnLst>
                <a:cxn ang="0">
                  <a:pos x="T0" y="T1"/>
                </a:cxn>
                <a:cxn ang="0">
                  <a:pos x="T2" y="T3"/>
                </a:cxn>
                <a:cxn ang="0">
                  <a:pos x="T4" y="T5"/>
                </a:cxn>
                <a:cxn ang="0">
                  <a:pos x="T6" y="T7"/>
                </a:cxn>
              </a:cxnLst>
              <a:rect l="0" t="0" r="r" b="b"/>
              <a:pathLst>
                <a:path w="8" h="8">
                  <a:moveTo>
                    <a:pt x="8" y="0"/>
                  </a:moveTo>
                  <a:lnTo>
                    <a:pt x="0" y="0"/>
                  </a:lnTo>
                  <a:lnTo>
                    <a:pt x="0" y="8"/>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3" name="Freeform 81"/>
            <p:cNvSpPr>
              <a:spLocks/>
            </p:cNvSpPr>
            <p:nvPr/>
          </p:nvSpPr>
          <p:spPr bwMode="auto">
            <a:xfrm>
              <a:off x="1181" y="2577"/>
              <a:ext cx="8" cy="8"/>
            </a:xfrm>
            <a:custGeom>
              <a:avLst/>
              <a:gdLst>
                <a:gd name="T0" fmla="*/ 8 w 8"/>
                <a:gd name="T1" fmla="*/ 0 h 8"/>
                <a:gd name="T2" fmla="*/ 0 w 8"/>
                <a:gd name="T3" fmla="*/ 0 h 8"/>
                <a:gd name="T4" fmla="*/ 0 w 8"/>
                <a:gd name="T5" fmla="*/ 8 h 8"/>
                <a:gd name="T6" fmla="*/ 8 w 8"/>
                <a:gd name="T7" fmla="*/ 0 h 8"/>
              </a:gdLst>
              <a:ahLst/>
              <a:cxnLst>
                <a:cxn ang="0">
                  <a:pos x="T0" y="T1"/>
                </a:cxn>
                <a:cxn ang="0">
                  <a:pos x="T2" y="T3"/>
                </a:cxn>
                <a:cxn ang="0">
                  <a:pos x="T4" y="T5"/>
                </a:cxn>
                <a:cxn ang="0">
                  <a:pos x="T6" y="T7"/>
                </a:cxn>
              </a:cxnLst>
              <a:rect l="0" t="0" r="r" b="b"/>
              <a:pathLst>
                <a:path w="8" h="8">
                  <a:moveTo>
                    <a:pt x="8" y="0"/>
                  </a:moveTo>
                  <a:lnTo>
                    <a:pt x="0" y="0"/>
                  </a:lnTo>
                  <a:lnTo>
                    <a:pt x="0"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4" name="Freeform 82"/>
            <p:cNvSpPr>
              <a:spLocks/>
            </p:cNvSpPr>
            <p:nvPr/>
          </p:nvSpPr>
          <p:spPr bwMode="auto">
            <a:xfrm>
              <a:off x="1181" y="2473"/>
              <a:ext cx="104" cy="78"/>
            </a:xfrm>
            <a:custGeom>
              <a:avLst/>
              <a:gdLst>
                <a:gd name="T0" fmla="*/ 104 w 104"/>
                <a:gd name="T1" fmla="*/ 0 h 78"/>
                <a:gd name="T2" fmla="*/ 0 w 104"/>
                <a:gd name="T3" fmla="*/ 0 h 78"/>
                <a:gd name="T4" fmla="*/ 0 w 104"/>
                <a:gd name="T5" fmla="*/ 78 h 78"/>
                <a:gd name="T6" fmla="*/ 33 w 104"/>
                <a:gd name="T7" fmla="*/ 78 h 78"/>
                <a:gd name="T8" fmla="*/ 104 w 104"/>
                <a:gd name="T9" fmla="*/ 0 h 78"/>
              </a:gdLst>
              <a:ahLst/>
              <a:cxnLst>
                <a:cxn ang="0">
                  <a:pos x="T0" y="T1"/>
                </a:cxn>
                <a:cxn ang="0">
                  <a:pos x="T2" y="T3"/>
                </a:cxn>
                <a:cxn ang="0">
                  <a:pos x="T4" y="T5"/>
                </a:cxn>
                <a:cxn ang="0">
                  <a:pos x="T6" y="T7"/>
                </a:cxn>
                <a:cxn ang="0">
                  <a:pos x="T8" y="T9"/>
                </a:cxn>
              </a:cxnLst>
              <a:rect l="0" t="0" r="r" b="b"/>
              <a:pathLst>
                <a:path w="104" h="78">
                  <a:moveTo>
                    <a:pt x="104" y="0"/>
                  </a:moveTo>
                  <a:lnTo>
                    <a:pt x="0" y="0"/>
                  </a:lnTo>
                  <a:lnTo>
                    <a:pt x="0" y="78"/>
                  </a:lnTo>
                  <a:lnTo>
                    <a:pt x="33" y="78"/>
                  </a:lnTo>
                  <a:lnTo>
                    <a:pt x="1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5" name="Freeform 83"/>
            <p:cNvSpPr>
              <a:spLocks/>
            </p:cNvSpPr>
            <p:nvPr/>
          </p:nvSpPr>
          <p:spPr bwMode="auto">
            <a:xfrm>
              <a:off x="1181" y="2473"/>
              <a:ext cx="104" cy="78"/>
            </a:xfrm>
            <a:custGeom>
              <a:avLst/>
              <a:gdLst>
                <a:gd name="T0" fmla="*/ 104 w 104"/>
                <a:gd name="T1" fmla="*/ 0 h 78"/>
                <a:gd name="T2" fmla="*/ 0 w 104"/>
                <a:gd name="T3" fmla="*/ 0 h 78"/>
                <a:gd name="T4" fmla="*/ 0 w 104"/>
                <a:gd name="T5" fmla="*/ 78 h 78"/>
                <a:gd name="T6" fmla="*/ 33 w 104"/>
                <a:gd name="T7" fmla="*/ 78 h 78"/>
                <a:gd name="T8" fmla="*/ 104 w 104"/>
                <a:gd name="T9" fmla="*/ 0 h 78"/>
              </a:gdLst>
              <a:ahLst/>
              <a:cxnLst>
                <a:cxn ang="0">
                  <a:pos x="T0" y="T1"/>
                </a:cxn>
                <a:cxn ang="0">
                  <a:pos x="T2" y="T3"/>
                </a:cxn>
                <a:cxn ang="0">
                  <a:pos x="T4" y="T5"/>
                </a:cxn>
                <a:cxn ang="0">
                  <a:pos x="T6" y="T7"/>
                </a:cxn>
                <a:cxn ang="0">
                  <a:pos x="T8" y="T9"/>
                </a:cxn>
              </a:cxnLst>
              <a:rect l="0" t="0" r="r" b="b"/>
              <a:pathLst>
                <a:path w="104" h="78">
                  <a:moveTo>
                    <a:pt x="104" y="0"/>
                  </a:moveTo>
                  <a:lnTo>
                    <a:pt x="0" y="0"/>
                  </a:lnTo>
                  <a:lnTo>
                    <a:pt x="0" y="78"/>
                  </a:lnTo>
                  <a:lnTo>
                    <a:pt x="33" y="78"/>
                  </a:lnTo>
                  <a:lnTo>
                    <a:pt x="1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6" name="Rectangle 84"/>
            <p:cNvSpPr>
              <a:spLocks noChangeArrowheads="1"/>
            </p:cNvSpPr>
            <p:nvPr/>
          </p:nvSpPr>
          <p:spPr bwMode="auto">
            <a:xfrm>
              <a:off x="870" y="2473"/>
              <a:ext cx="130" cy="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7" name="Rectangle 85"/>
            <p:cNvSpPr>
              <a:spLocks noChangeArrowheads="1"/>
            </p:cNvSpPr>
            <p:nvPr/>
          </p:nvSpPr>
          <p:spPr bwMode="auto">
            <a:xfrm>
              <a:off x="870" y="2473"/>
              <a:ext cx="13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8" name="Rectangle 86"/>
            <p:cNvSpPr>
              <a:spLocks noChangeArrowheads="1"/>
            </p:cNvSpPr>
            <p:nvPr/>
          </p:nvSpPr>
          <p:spPr bwMode="auto">
            <a:xfrm>
              <a:off x="870" y="2577"/>
              <a:ext cx="130" cy="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89" name="Rectangle 87"/>
            <p:cNvSpPr>
              <a:spLocks noChangeArrowheads="1"/>
            </p:cNvSpPr>
            <p:nvPr/>
          </p:nvSpPr>
          <p:spPr bwMode="auto">
            <a:xfrm>
              <a:off x="870" y="2577"/>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0" name="Rectangle 88"/>
            <p:cNvSpPr>
              <a:spLocks noChangeArrowheads="1"/>
            </p:cNvSpPr>
            <p:nvPr/>
          </p:nvSpPr>
          <p:spPr bwMode="auto">
            <a:xfrm>
              <a:off x="870" y="2681"/>
              <a:ext cx="130" cy="79"/>
            </a:xfrm>
            <a:prstGeom prst="rect">
              <a:avLst/>
            </a:prstGeom>
            <a:solidFill>
              <a:srgbClr val="99CC5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1" name="Rectangle 89"/>
            <p:cNvSpPr>
              <a:spLocks noChangeArrowheads="1"/>
            </p:cNvSpPr>
            <p:nvPr/>
          </p:nvSpPr>
          <p:spPr bwMode="auto">
            <a:xfrm>
              <a:off x="870" y="2681"/>
              <a:ext cx="130"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2" name="Freeform 90"/>
            <p:cNvSpPr>
              <a:spLocks/>
            </p:cNvSpPr>
            <p:nvPr/>
          </p:nvSpPr>
          <p:spPr bwMode="auto">
            <a:xfrm>
              <a:off x="870" y="2786"/>
              <a:ext cx="127" cy="77"/>
            </a:xfrm>
            <a:custGeom>
              <a:avLst/>
              <a:gdLst>
                <a:gd name="T0" fmla="*/ 127 w 127"/>
                <a:gd name="T1" fmla="*/ 0 h 77"/>
                <a:gd name="T2" fmla="*/ 0 w 127"/>
                <a:gd name="T3" fmla="*/ 0 h 77"/>
                <a:gd name="T4" fmla="*/ 0 w 127"/>
                <a:gd name="T5" fmla="*/ 77 h 77"/>
                <a:gd name="T6" fmla="*/ 55 w 127"/>
                <a:gd name="T7" fmla="*/ 77 h 77"/>
                <a:gd name="T8" fmla="*/ 127 w 127"/>
                <a:gd name="T9" fmla="*/ 0 h 77"/>
              </a:gdLst>
              <a:ahLst/>
              <a:cxnLst>
                <a:cxn ang="0">
                  <a:pos x="T0" y="T1"/>
                </a:cxn>
                <a:cxn ang="0">
                  <a:pos x="T2" y="T3"/>
                </a:cxn>
                <a:cxn ang="0">
                  <a:pos x="T4" y="T5"/>
                </a:cxn>
                <a:cxn ang="0">
                  <a:pos x="T6" y="T7"/>
                </a:cxn>
                <a:cxn ang="0">
                  <a:pos x="T8" y="T9"/>
                </a:cxn>
              </a:cxnLst>
              <a:rect l="0" t="0" r="r" b="b"/>
              <a:pathLst>
                <a:path w="127" h="77">
                  <a:moveTo>
                    <a:pt x="127" y="0"/>
                  </a:moveTo>
                  <a:lnTo>
                    <a:pt x="0" y="0"/>
                  </a:lnTo>
                  <a:lnTo>
                    <a:pt x="0" y="77"/>
                  </a:lnTo>
                  <a:lnTo>
                    <a:pt x="55" y="77"/>
                  </a:lnTo>
                  <a:lnTo>
                    <a:pt x="127" y="0"/>
                  </a:lnTo>
                  <a:close/>
                </a:path>
              </a:pathLst>
            </a:custGeom>
            <a:solidFill>
              <a:srgbClr val="99CC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3" name="Freeform 91"/>
            <p:cNvSpPr>
              <a:spLocks/>
            </p:cNvSpPr>
            <p:nvPr/>
          </p:nvSpPr>
          <p:spPr bwMode="auto">
            <a:xfrm>
              <a:off x="870" y="2786"/>
              <a:ext cx="127" cy="77"/>
            </a:xfrm>
            <a:custGeom>
              <a:avLst/>
              <a:gdLst>
                <a:gd name="T0" fmla="*/ 127 w 127"/>
                <a:gd name="T1" fmla="*/ 0 h 77"/>
                <a:gd name="T2" fmla="*/ 0 w 127"/>
                <a:gd name="T3" fmla="*/ 0 h 77"/>
                <a:gd name="T4" fmla="*/ 0 w 127"/>
                <a:gd name="T5" fmla="*/ 77 h 77"/>
                <a:gd name="T6" fmla="*/ 55 w 127"/>
                <a:gd name="T7" fmla="*/ 77 h 77"/>
                <a:gd name="T8" fmla="*/ 127 w 127"/>
                <a:gd name="T9" fmla="*/ 0 h 77"/>
              </a:gdLst>
              <a:ahLst/>
              <a:cxnLst>
                <a:cxn ang="0">
                  <a:pos x="T0" y="T1"/>
                </a:cxn>
                <a:cxn ang="0">
                  <a:pos x="T2" y="T3"/>
                </a:cxn>
                <a:cxn ang="0">
                  <a:pos x="T4" y="T5"/>
                </a:cxn>
                <a:cxn ang="0">
                  <a:pos x="T6" y="T7"/>
                </a:cxn>
                <a:cxn ang="0">
                  <a:pos x="T8" y="T9"/>
                </a:cxn>
              </a:cxnLst>
              <a:rect l="0" t="0" r="r" b="b"/>
              <a:pathLst>
                <a:path w="127" h="77">
                  <a:moveTo>
                    <a:pt x="127" y="0"/>
                  </a:moveTo>
                  <a:lnTo>
                    <a:pt x="0" y="0"/>
                  </a:lnTo>
                  <a:lnTo>
                    <a:pt x="0" y="77"/>
                  </a:lnTo>
                  <a:lnTo>
                    <a:pt x="55" y="77"/>
                  </a:lnTo>
                  <a:lnTo>
                    <a:pt x="1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94" name="Rectangle 92"/>
            <p:cNvSpPr>
              <a:spLocks noChangeArrowheads="1"/>
            </p:cNvSpPr>
            <p:nvPr/>
          </p:nvSpPr>
          <p:spPr bwMode="auto">
            <a:xfrm>
              <a:off x="1487" y="2092"/>
              <a:ext cx="361"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400" b="1">
                  <a:solidFill>
                    <a:srgbClr val="FFFFFF"/>
                  </a:solidFill>
                  <a:latin typeface="Segoe UI Semibold" panose="020B0702040204020203" pitchFamily="34" charset="0"/>
                </a:rPr>
                <a:t>RESOU</a:t>
              </a:r>
              <a:endParaRPr lang="en-US" altLang="en-US">
                <a:solidFill>
                  <a:srgbClr val="00B0F0"/>
                </a:solidFill>
              </a:endParaRPr>
            </a:p>
          </p:txBody>
        </p:sp>
        <p:sp>
          <p:nvSpPr>
            <p:cNvPr id="95" name="Rectangle 93"/>
            <p:cNvSpPr>
              <a:spLocks noChangeArrowheads="1"/>
            </p:cNvSpPr>
            <p:nvPr/>
          </p:nvSpPr>
          <p:spPr bwMode="auto">
            <a:xfrm>
              <a:off x="1838" y="2092"/>
              <a:ext cx="7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400" b="1">
                  <a:solidFill>
                    <a:srgbClr val="FFFFFF"/>
                  </a:solidFill>
                  <a:latin typeface="Segoe UI Semibold" panose="020B0702040204020203" pitchFamily="34" charset="0"/>
                </a:rPr>
                <a:t>R</a:t>
              </a:r>
              <a:endParaRPr lang="en-US" altLang="en-US">
                <a:solidFill>
                  <a:srgbClr val="00B0F0"/>
                </a:solidFill>
              </a:endParaRPr>
            </a:p>
          </p:txBody>
        </p:sp>
        <p:sp>
          <p:nvSpPr>
            <p:cNvPr id="96" name="Rectangle 94"/>
            <p:cNvSpPr>
              <a:spLocks noChangeArrowheads="1"/>
            </p:cNvSpPr>
            <p:nvPr/>
          </p:nvSpPr>
          <p:spPr bwMode="auto">
            <a:xfrm>
              <a:off x="1906" y="2092"/>
              <a:ext cx="243"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400" b="1">
                  <a:solidFill>
                    <a:srgbClr val="FFFFFF"/>
                  </a:solidFill>
                  <a:latin typeface="Segoe UI Semibold" panose="020B0702040204020203" pitchFamily="34" charset="0"/>
                </a:rPr>
                <a:t>CE G</a:t>
              </a:r>
              <a:endParaRPr lang="en-US" altLang="en-US">
                <a:solidFill>
                  <a:srgbClr val="00B0F0"/>
                </a:solidFill>
              </a:endParaRPr>
            </a:p>
          </p:txBody>
        </p:sp>
        <p:sp>
          <p:nvSpPr>
            <p:cNvPr id="97" name="Rectangle 95"/>
            <p:cNvSpPr>
              <a:spLocks noChangeArrowheads="1"/>
            </p:cNvSpPr>
            <p:nvPr/>
          </p:nvSpPr>
          <p:spPr bwMode="auto">
            <a:xfrm>
              <a:off x="2142" y="2092"/>
              <a:ext cx="72"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400" b="1">
                  <a:solidFill>
                    <a:srgbClr val="FFFFFF"/>
                  </a:solidFill>
                  <a:latin typeface="Segoe UI Semibold" panose="020B0702040204020203" pitchFamily="34" charset="0"/>
                </a:rPr>
                <a:t>R</a:t>
              </a:r>
              <a:endParaRPr lang="en-US" altLang="en-US">
                <a:solidFill>
                  <a:srgbClr val="00B0F0"/>
                </a:solidFill>
              </a:endParaRPr>
            </a:p>
          </p:txBody>
        </p:sp>
        <p:sp>
          <p:nvSpPr>
            <p:cNvPr id="98" name="Rectangle 96"/>
            <p:cNvSpPr>
              <a:spLocks noChangeArrowheads="1"/>
            </p:cNvSpPr>
            <p:nvPr/>
          </p:nvSpPr>
          <p:spPr bwMode="auto">
            <a:xfrm>
              <a:off x="2210" y="2092"/>
              <a:ext cx="235"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049"/>
              <a:r>
                <a:rPr lang="en-US" altLang="en-US" sz="1400" b="1">
                  <a:solidFill>
                    <a:srgbClr val="FFFFFF"/>
                  </a:solidFill>
                  <a:latin typeface="Segoe UI Semibold" panose="020B0702040204020203" pitchFamily="34" charset="0"/>
                </a:rPr>
                <a:t>OUP</a:t>
              </a:r>
              <a:endParaRPr lang="en-US" altLang="en-US">
                <a:solidFill>
                  <a:srgbClr val="00B0F0"/>
                </a:solidFill>
              </a:endParaRPr>
            </a:p>
          </p:txBody>
        </p:sp>
        <p:sp>
          <p:nvSpPr>
            <p:cNvPr id="99" name="Freeform 97"/>
            <p:cNvSpPr>
              <a:spLocks/>
            </p:cNvSpPr>
            <p:nvPr/>
          </p:nvSpPr>
          <p:spPr bwMode="auto">
            <a:xfrm>
              <a:off x="1735" y="1276"/>
              <a:ext cx="90" cy="16"/>
            </a:xfrm>
            <a:custGeom>
              <a:avLst/>
              <a:gdLst>
                <a:gd name="T0" fmla="*/ 7 w 77"/>
                <a:gd name="T1" fmla="*/ 14 h 14"/>
                <a:gd name="T2" fmla="*/ 0 w 77"/>
                <a:gd name="T3" fmla="*/ 7 h 14"/>
                <a:gd name="T4" fmla="*/ 7 w 77"/>
                <a:gd name="T5" fmla="*/ 0 h 14"/>
                <a:gd name="T6" fmla="*/ 70 w 77"/>
                <a:gd name="T7" fmla="*/ 0 h 14"/>
                <a:gd name="T8" fmla="*/ 77 w 77"/>
                <a:gd name="T9" fmla="*/ 7 h 14"/>
                <a:gd name="T10" fmla="*/ 70 w 77"/>
                <a:gd name="T11" fmla="*/ 14 h 14"/>
                <a:gd name="T12" fmla="*/ 7 w 77"/>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77" h="14">
                  <a:moveTo>
                    <a:pt x="7" y="14"/>
                  </a:moveTo>
                  <a:cubicBezTo>
                    <a:pt x="3" y="14"/>
                    <a:pt x="0" y="11"/>
                    <a:pt x="0" y="7"/>
                  </a:cubicBezTo>
                  <a:cubicBezTo>
                    <a:pt x="0" y="3"/>
                    <a:pt x="3" y="0"/>
                    <a:pt x="7" y="0"/>
                  </a:cubicBezTo>
                  <a:cubicBezTo>
                    <a:pt x="70" y="0"/>
                    <a:pt x="70" y="0"/>
                    <a:pt x="70" y="0"/>
                  </a:cubicBezTo>
                  <a:cubicBezTo>
                    <a:pt x="74" y="0"/>
                    <a:pt x="77" y="3"/>
                    <a:pt x="77" y="7"/>
                  </a:cubicBezTo>
                  <a:cubicBezTo>
                    <a:pt x="77" y="11"/>
                    <a:pt x="74" y="14"/>
                    <a:pt x="70" y="14"/>
                  </a:cubicBezTo>
                  <a:lnTo>
                    <a:pt x="7" y="14"/>
                  </a:ln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0" name="Freeform 98"/>
            <p:cNvSpPr>
              <a:spLocks/>
            </p:cNvSpPr>
            <p:nvPr/>
          </p:nvSpPr>
          <p:spPr bwMode="auto">
            <a:xfrm>
              <a:off x="1735" y="1276"/>
              <a:ext cx="28" cy="16"/>
            </a:xfrm>
            <a:custGeom>
              <a:avLst/>
              <a:gdLst>
                <a:gd name="T0" fmla="*/ 22 w 24"/>
                <a:gd name="T1" fmla="*/ 0 h 14"/>
                <a:gd name="T2" fmla="*/ 7 w 24"/>
                <a:gd name="T3" fmla="*/ 0 h 14"/>
                <a:gd name="T4" fmla="*/ 0 w 24"/>
                <a:gd name="T5" fmla="*/ 7 h 14"/>
                <a:gd name="T6" fmla="*/ 7 w 24"/>
                <a:gd name="T7" fmla="*/ 14 h 14"/>
                <a:gd name="T8" fmla="*/ 22 w 24"/>
                <a:gd name="T9" fmla="*/ 14 h 14"/>
                <a:gd name="T10" fmla="*/ 24 w 24"/>
                <a:gd name="T11" fmla="*/ 7 h 14"/>
                <a:gd name="T12" fmla="*/ 22 w 2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4" h="14">
                  <a:moveTo>
                    <a:pt x="22" y="0"/>
                  </a:moveTo>
                  <a:cubicBezTo>
                    <a:pt x="7" y="0"/>
                    <a:pt x="7" y="0"/>
                    <a:pt x="7" y="0"/>
                  </a:cubicBezTo>
                  <a:cubicBezTo>
                    <a:pt x="3" y="0"/>
                    <a:pt x="0" y="3"/>
                    <a:pt x="0" y="7"/>
                  </a:cubicBezTo>
                  <a:cubicBezTo>
                    <a:pt x="0" y="11"/>
                    <a:pt x="3" y="14"/>
                    <a:pt x="7" y="14"/>
                  </a:cubicBezTo>
                  <a:cubicBezTo>
                    <a:pt x="22" y="14"/>
                    <a:pt x="22" y="14"/>
                    <a:pt x="22" y="14"/>
                  </a:cubicBezTo>
                  <a:cubicBezTo>
                    <a:pt x="23" y="12"/>
                    <a:pt x="24" y="10"/>
                    <a:pt x="24" y="7"/>
                  </a:cubicBezTo>
                  <a:cubicBezTo>
                    <a:pt x="24" y="5"/>
                    <a:pt x="23" y="2"/>
                    <a:pt x="22" y="0"/>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1" name="Freeform 99"/>
            <p:cNvSpPr>
              <a:spLocks/>
            </p:cNvSpPr>
            <p:nvPr/>
          </p:nvSpPr>
          <p:spPr bwMode="auto">
            <a:xfrm>
              <a:off x="1776" y="1276"/>
              <a:ext cx="8" cy="16"/>
            </a:xfrm>
            <a:custGeom>
              <a:avLst/>
              <a:gdLst>
                <a:gd name="T0" fmla="*/ 7 w 7"/>
                <a:gd name="T1" fmla="*/ 0 h 14"/>
                <a:gd name="T2" fmla="*/ 0 w 7"/>
                <a:gd name="T3" fmla="*/ 0 h 14"/>
                <a:gd name="T4" fmla="*/ 1 w 7"/>
                <a:gd name="T5" fmla="*/ 7 h 14"/>
                <a:gd name="T6" fmla="*/ 0 w 7"/>
                <a:gd name="T7" fmla="*/ 14 h 14"/>
                <a:gd name="T8" fmla="*/ 7 w 7"/>
                <a:gd name="T9" fmla="*/ 14 h 14"/>
                <a:gd name="T10" fmla="*/ 6 w 7"/>
                <a:gd name="T11" fmla="*/ 7 h 14"/>
                <a:gd name="T12" fmla="*/ 7 w 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0"/>
                  </a:moveTo>
                  <a:cubicBezTo>
                    <a:pt x="0" y="0"/>
                    <a:pt x="0" y="0"/>
                    <a:pt x="0" y="0"/>
                  </a:cubicBezTo>
                  <a:cubicBezTo>
                    <a:pt x="1" y="2"/>
                    <a:pt x="1" y="5"/>
                    <a:pt x="1" y="7"/>
                  </a:cubicBezTo>
                  <a:cubicBezTo>
                    <a:pt x="1" y="10"/>
                    <a:pt x="1" y="12"/>
                    <a:pt x="0" y="14"/>
                  </a:cubicBezTo>
                  <a:cubicBezTo>
                    <a:pt x="7" y="14"/>
                    <a:pt x="7" y="14"/>
                    <a:pt x="7" y="14"/>
                  </a:cubicBezTo>
                  <a:cubicBezTo>
                    <a:pt x="6" y="12"/>
                    <a:pt x="6" y="10"/>
                    <a:pt x="6" y="7"/>
                  </a:cubicBezTo>
                  <a:cubicBezTo>
                    <a:pt x="6" y="5"/>
                    <a:pt x="6" y="2"/>
                    <a:pt x="7" y="0"/>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2" name="Freeform 100"/>
            <p:cNvSpPr>
              <a:spLocks/>
            </p:cNvSpPr>
            <p:nvPr/>
          </p:nvSpPr>
          <p:spPr bwMode="auto">
            <a:xfrm>
              <a:off x="1797" y="1276"/>
              <a:ext cx="28" cy="16"/>
            </a:xfrm>
            <a:custGeom>
              <a:avLst/>
              <a:gdLst>
                <a:gd name="T0" fmla="*/ 24 w 24"/>
                <a:gd name="T1" fmla="*/ 7 h 14"/>
                <a:gd name="T2" fmla="*/ 17 w 24"/>
                <a:gd name="T3" fmla="*/ 0 h 14"/>
                <a:gd name="T4" fmla="*/ 2 w 24"/>
                <a:gd name="T5" fmla="*/ 0 h 14"/>
                <a:gd name="T6" fmla="*/ 0 w 24"/>
                <a:gd name="T7" fmla="*/ 7 h 14"/>
                <a:gd name="T8" fmla="*/ 2 w 24"/>
                <a:gd name="T9" fmla="*/ 14 h 14"/>
                <a:gd name="T10" fmla="*/ 17 w 24"/>
                <a:gd name="T11" fmla="*/ 14 h 14"/>
                <a:gd name="T12" fmla="*/ 24 w 24"/>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24" h="14">
                  <a:moveTo>
                    <a:pt x="24" y="7"/>
                  </a:moveTo>
                  <a:cubicBezTo>
                    <a:pt x="24" y="3"/>
                    <a:pt x="21" y="0"/>
                    <a:pt x="17" y="0"/>
                  </a:cubicBezTo>
                  <a:cubicBezTo>
                    <a:pt x="2" y="0"/>
                    <a:pt x="2" y="0"/>
                    <a:pt x="2" y="0"/>
                  </a:cubicBezTo>
                  <a:cubicBezTo>
                    <a:pt x="1" y="2"/>
                    <a:pt x="0" y="5"/>
                    <a:pt x="0" y="7"/>
                  </a:cubicBezTo>
                  <a:cubicBezTo>
                    <a:pt x="0" y="10"/>
                    <a:pt x="1" y="12"/>
                    <a:pt x="2" y="14"/>
                  </a:cubicBezTo>
                  <a:cubicBezTo>
                    <a:pt x="17" y="14"/>
                    <a:pt x="17" y="14"/>
                    <a:pt x="17" y="14"/>
                  </a:cubicBezTo>
                  <a:cubicBezTo>
                    <a:pt x="21" y="14"/>
                    <a:pt x="24" y="11"/>
                    <a:pt x="24" y="7"/>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3" name="Freeform 101"/>
            <p:cNvSpPr>
              <a:spLocks/>
            </p:cNvSpPr>
            <p:nvPr/>
          </p:nvSpPr>
          <p:spPr bwMode="auto">
            <a:xfrm>
              <a:off x="1761" y="1276"/>
              <a:ext cx="16" cy="16"/>
            </a:xfrm>
            <a:custGeom>
              <a:avLst/>
              <a:gdLst>
                <a:gd name="T0" fmla="*/ 13 w 14"/>
                <a:gd name="T1" fmla="*/ 0 h 14"/>
                <a:gd name="T2" fmla="*/ 0 w 14"/>
                <a:gd name="T3" fmla="*/ 0 h 14"/>
                <a:gd name="T4" fmla="*/ 2 w 14"/>
                <a:gd name="T5" fmla="*/ 7 h 14"/>
                <a:gd name="T6" fmla="*/ 0 w 14"/>
                <a:gd name="T7" fmla="*/ 14 h 14"/>
                <a:gd name="T8" fmla="*/ 13 w 14"/>
                <a:gd name="T9" fmla="*/ 14 h 14"/>
                <a:gd name="T10" fmla="*/ 14 w 14"/>
                <a:gd name="T11" fmla="*/ 7 h 14"/>
                <a:gd name="T12" fmla="*/ 13 w 1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0"/>
                  </a:moveTo>
                  <a:cubicBezTo>
                    <a:pt x="0" y="0"/>
                    <a:pt x="0" y="0"/>
                    <a:pt x="0" y="0"/>
                  </a:cubicBezTo>
                  <a:cubicBezTo>
                    <a:pt x="1" y="2"/>
                    <a:pt x="2" y="5"/>
                    <a:pt x="2" y="7"/>
                  </a:cubicBezTo>
                  <a:cubicBezTo>
                    <a:pt x="2" y="10"/>
                    <a:pt x="1" y="12"/>
                    <a:pt x="0" y="14"/>
                  </a:cubicBezTo>
                  <a:cubicBezTo>
                    <a:pt x="13" y="14"/>
                    <a:pt x="13" y="14"/>
                    <a:pt x="13" y="14"/>
                  </a:cubicBezTo>
                  <a:cubicBezTo>
                    <a:pt x="14" y="12"/>
                    <a:pt x="14" y="10"/>
                    <a:pt x="14" y="7"/>
                  </a:cubicBezTo>
                  <a:cubicBezTo>
                    <a:pt x="14" y="5"/>
                    <a:pt x="14" y="2"/>
                    <a:pt x="13" y="0"/>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4" name="Freeform 102"/>
            <p:cNvSpPr>
              <a:spLocks/>
            </p:cNvSpPr>
            <p:nvPr/>
          </p:nvSpPr>
          <p:spPr bwMode="auto">
            <a:xfrm>
              <a:off x="1698" y="1257"/>
              <a:ext cx="76" cy="55"/>
            </a:xfrm>
            <a:custGeom>
              <a:avLst/>
              <a:gdLst>
                <a:gd name="T0" fmla="*/ 45 w 65"/>
                <a:gd name="T1" fmla="*/ 35 h 47"/>
                <a:gd name="T2" fmla="*/ 23 w 65"/>
                <a:gd name="T3" fmla="*/ 35 h 47"/>
                <a:gd name="T4" fmla="*/ 12 w 65"/>
                <a:gd name="T5" fmla="*/ 23 h 47"/>
                <a:gd name="T6" fmla="*/ 23 w 65"/>
                <a:gd name="T7" fmla="*/ 12 h 47"/>
                <a:gd name="T8" fmla="*/ 45 w 65"/>
                <a:gd name="T9" fmla="*/ 12 h 47"/>
                <a:gd name="T10" fmla="*/ 46 w 65"/>
                <a:gd name="T11" fmla="*/ 12 h 47"/>
                <a:gd name="T12" fmla="*/ 65 w 65"/>
                <a:gd name="T13" fmla="*/ 12 h 47"/>
                <a:gd name="T14" fmla="*/ 45 w 65"/>
                <a:gd name="T15" fmla="*/ 0 h 47"/>
                <a:gd name="T16" fmla="*/ 23 w 65"/>
                <a:gd name="T17" fmla="*/ 0 h 47"/>
                <a:gd name="T18" fmla="*/ 0 w 65"/>
                <a:gd name="T19" fmla="*/ 23 h 47"/>
                <a:gd name="T20" fmla="*/ 23 w 65"/>
                <a:gd name="T21" fmla="*/ 47 h 47"/>
                <a:gd name="T22" fmla="*/ 45 w 65"/>
                <a:gd name="T23" fmla="*/ 47 h 47"/>
                <a:gd name="T24" fmla="*/ 65 w 65"/>
                <a:gd name="T25" fmla="*/ 35 h 47"/>
                <a:gd name="T26" fmla="*/ 46 w 65"/>
                <a:gd name="T27" fmla="*/ 35 h 47"/>
                <a:gd name="T28" fmla="*/ 45 w 65"/>
                <a:gd name="T29"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47">
                  <a:moveTo>
                    <a:pt x="45" y="35"/>
                  </a:moveTo>
                  <a:cubicBezTo>
                    <a:pt x="23" y="35"/>
                    <a:pt x="23" y="35"/>
                    <a:pt x="23" y="35"/>
                  </a:cubicBezTo>
                  <a:cubicBezTo>
                    <a:pt x="17" y="35"/>
                    <a:pt x="12" y="30"/>
                    <a:pt x="12" y="23"/>
                  </a:cubicBezTo>
                  <a:cubicBezTo>
                    <a:pt x="12" y="17"/>
                    <a:pt x="17" y="12"/>
                    <a:pt x="23" y="12"/>
                  </a:cubicBezTo>
                  <a:cubicBezTo>
                    <a:pt x="45" y="12"/>
                    <a:pt x="45" y="12"/>
                    <a:pt x="45" y="12"/>
                  </a:cubicBezTo>
                  <a:cubicBezTo>
                    <a:pt x="45" y="12"/>
                    <a:pt x="46" y="12"/>
                    <a:pt x="46" y="12"/>
                  </a:cubicBezTo>
                  <a:cubicBezTo>
                    <a:pt x="65" y="12"/>
                    <a:pt x="65" y="12"/>
                    <a:pt x="65" y="12"/>
                  </a:cubicBezTo>
                  <a:cubicBezTo>
                    <a:pt x="61" y="5"/>
                    <a:pt x="54" y="0"/>
                    <a:pt x="45" y="0"/>
                  </a:cubicBezTo>
                  <a:cubicBezTo>
                    <a:pt x="23" y="0"/>
                    <a:pt x="23" y="0"/>
                    <a:pt x="23" y="0"/>
                  </a:cubicBezTo>
                  <a:cubicBezTo>
                    <a:pt x="10" y="0"/>
                    <a:pt x="0" y="10"/>
                    <a:pt x="0" y="23"/>
                  </a:cubicBezTo>
                  <a:cubicBezTo>
                    <a:pt x="0" y="36"/>
                    <a:pt x="10" y="47"/>
                    <a:pt x="23" y="47"/>
                  </a:cubicBezTo>
                  <a:cubicBezTo>
                    <a:pt x="45" y="47"/>
                    <a:pt x="45" y="47"/>
                    <a:pt x="45" y="47"/>
                  </a:cubicBezTo>
                  <a:cubicBezTo>
                    <a:pt x="54" y="47"/>
                    <a:pt x="61" y="42"/>
                    <a:pt x="65" y="35"/>
                  </a:cubicBezTo>
                  <a:cubicBezTo>
                    <a:pt x="46" y="35"/>
                    <a:pt x="46" y="35"/>
                    <a:pt x="46" y="35"/>
                  </a:cubicBezTo>
                  <a:cubicBezTo>
                    <a:pt x="46" y="35"/>
                    <a:pt x="45" y="35"/>
                    <a:pt x="45" y="35"/>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5" name="Freeform 103"/>
            <p:cNvSpPr>
              <a:spLocks/>
            </p:cNvSpPr>
            <p:nvPr/>
          </p:nvSpPr>
          <p:spPr bwMode="auto">
            <a:xfrm>
              <a:off x="1783" y="1276"/>
              <a:ext cx="17" cy="16"/>
            </a:xfrm>
            <a:custGeom>
              <a:avLst/>
              <a:gdLst>
                <a:gd name="T0" fmla="*/ 14 w 14"/>
                <a:gd name="T1" fmla="*/ 0 h 14"/>
                <a:gd name="T2" fmla="*/ 1 w 14"/>
                <a:gd name="T3" fmla="*/ 0 h 14"/>
                <a:gd name="T4" fmla="*/ 0 w 14"/>
                <a:gd name="T5" fmla="*/ 7 h 14"/>
                <a:gd name="T6" fmla="*/ 1 w 14"/>
                <a:gd name="T7" fmla="*/ 14 h 14"/>
                <a:gd name="T8" fmla="*/ 14 w 14"/>
                <a:gd name="T9" fmla="*/ 14 h 14"/>
                <a:gd name="T10" fmla="*/ 12 w 14"/>
                <a:gd name="T11" fmla="*/ 7 h 14"/>
                <a:gd name="T12" fmla="*/ 14 w 1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4" y="0"/>
                  </a:moveTo>
                  <a:cubicBezTo>
                    <a:pt x="1" y="0"/>
                    <a:pt x="1" y="0"/>
                    <a:pt x="1" y="0"/>
                  </a:cubicBezTo>
                  <a:cubicBezTo>
                    <a:pt x="0" y="2"/>
                    <a:pt x="0" y="5"/>
                    <a:pt x="0" y="7"/>
                  </a:cubicBezTo>
                  <a:cubicBezTo>
                    <a:pt x="0" y="10"/>
                    <a:pt x="0" y="12"/>
                    <a:pt x="1" y="14"/>
                  </a:cubicBezTo>
                  <a:cubicBezTo>
                    <a:pt x="14" y="14"/>
                    <a:pt x="14" y="14"/>
                    <a:pt x="14" y="14"/>
                  </a:cubicBezTo>
                  <a:cubicBezTo>
                    <a:pt x="13" y="12"/>
                    <a:pt x="12" y="10"/>
                    <a:pt x="12" y="7"/>
                  </a:cubicBezTo>
                  <a:cubicBezTo>
                    <a:pt x="12" y="5"/>
                    <a:pt x="13" y="2"/>
                    <a:pt x="14" y="0"/>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6" name="Freeform 104"/>
            <p:cNvSpPr>
              <a:spLocks/>
            </p:cNvSpPr>
            <p:nvPr/>
          </p:nvSpPr>
          <p:spPr bwMode="auto">
            <a:xfrm>
              <a:off x="1787" y="1257"/>
              <a:ext cx="77" cy="55"/>
            </a:xfrm>
            <a:custGeom>
              <a:avLst/>
              <a:gdLst>
                <a:gd name="T0" fmla="*/ 42 w 66"/>
                <a:gd name="T1" fmla="*/ 0 h 47"/>
                <a:gd name="T2" fmla="*/ 20 w 66"/>
                <a:gd name="T3" fmla="*/ 0 h 47"/>
                <a:gd name="T4" fmla="*/ 0 w 66"/>
                <a:gd name="T5" fmla="*/ 12 h 47"/>
                <a:gd name="T6" fmla="*/ 19 w 66"/>
                <a:gd name="T7" fmla="*/ 12 h 47"/>
                <a:gd name="T8" fmla="*/ 20 w 66"/>
                <a:gd name="T9" fmla="*/ 12 h 47"/>
                <a:gd name="T10" fmla="*/ 42 w 66"/>
                <a:gd name="T11" fmla="*/ 12 h 47"/>
                <a:gd name="T12" fmla="*/ 54 w 66"/>
                <a:gd name="T13" fmla="*/ 23 h 47"/>
                <a:gd name="T14" fmla="*/ 42 w 66"/>
                <a:gd name="T15" fmla="*/ 35 h 47"/>
                <a:gd name="T16" fmla="*/ 20 w 66"/>
                <a:gd name="T17" fmla="*/ 35 h 47"/>
                <a:gd name="T18" fmla="*/ 19 w 66"/>
                <a:gd name="T19" fmla="*/ 35 h 47"/>
                <a:gd name="T20" fmla="*/ 0 w 66"/>
                <a:gd name="T21" fmla="*/ 35 h 47"/>
                <a:gd name="T22" fmla="*/ 20 w 66"/>
                <a:gd name="T23" fmla="*/ 47 h 47"/>
                <a:gd name="T24" fmla="*/ 42 w 66"/>
                <a:gd name="T25" fmla="*/ 47 h 47"/>
                <a:gd name="T26" fmla="*/ 66 w 66"/>
                <a:gd name="T27" fmla="*/ 23 h 47"/>
                <a:gd name="T28" fmla="*/ 42 w 66"/>
                <a:gd name="T2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7">
                  <a:moveTo>
                    <a:pt x="42" y="0"/>
                  </a:moveTo>
                  <a:cubicBezTo>
                    <a:pt x="20" y="0"/>
                    <a:pt x="20" y="0"/>
                    <a:pt x="20" y="0"/>
                  </a:cubicBezTo>
                  <a:cubicBezTo>
                    <a:pt x="11" y="0"/>
                    <a:pt x="4" y="5"/>
                    <a:pt x="0" y="12"/>
                  </a:cubicBezTo>
                  <a:cubicBezTo>
                    <a:pt x="19" y="12"/>
                    <a:pt x="19" y="12"/>
                    <a:pt x="19" y="12"/>
                  </a:cubicBezTo>
                  <a:cubicBezTo>
                    <a:pt x="19" y="12"/>
                    <a:pt x="20" y="12"/>
                    <a:pt x="20" y="12"/>
                  </a:cubicBezTo>
                  <a:cubicBezTo>
                    <a:pt x="42" y="12"/>
                    <a:pt x="42" y="12"/>
                    <a:pt x="42" y="12"/>
                  </a:cubicBezTo>
                  <a:cubicBezTo>
                    <a:pt x="48" y="12"/>
                    <a:pt x="54" y="17"/>
                    <a:pt x="54" y="23"/>
                  </a:cubicBezTo>
                  <a:cubicBezTo>
                    <a:pt x="54" y="30"/>
                    <a:pt x="48" y="35"/>
                    <a:pt x="42" y="35"/>
                  </a:cubicBezTo>
                  <a:cubicBezTo>
                    <a:pt x="20" y="35"/>
                    <a:pt x="20" y="35"/>
                    <a:pt x="20" y="35"/>
                  </a:cubicBezTo>
                  <a:cubicBezTo>
                    <a:pt x="20" y="35"/>
                    <a:pt x="19" y="35"/>
                    <a:pt x="19" y="35"/>
                  </a:cubicBezTo>
                  <a:cubicBezTo>
                    <a:pt x="0" y="35"/>
                    <a:pt x="0" y="35"/>
                    <a:pt x="0" y="35"/>
                  </a:cubicBezTo>
                  <a:cubicBezTo>
                    <a:pt x="4" y="42"/>
                    <a:pt x="11" y="47"/>
                    <a:pt x="20" y="47"/>
                  </a:cubicBezTo>
                  <a:cubicBezTo>
                    <a:pt x="42" y="47"/>
                    <a:pt x="42" y="47"/>
                    <a:pt x="42" y="47"/>
                  </a:cubicBezTo>
                  <a:cubicBezTo>
                    <a:pt x="55" y="47"/>
                    <a:pt x="66" y="36"/>
                    <a:pt x="66" y="23"/>
                  </a:cubicBezTo>
                  <a:cubicBezTo>
                    <a:pt x="66" y="10"/>
                    <a:pt x="55" y="0"/>
                    <a:pt x="42" y="0"/>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sp>
          <p:nvSpPr>
            <p:cNvPr id="107" name="Freeform 105"/>
            <p:cNvSpPr>
              <a:spLocks noEditPoints="1"/>
            </p:cNvSpPr>
            <p:nvPr/>
          </p:nvSpPr>
          <p:spPr bwMode="auto">
            <a:xfrm>
              <a:off x="1668" y="1172"/>
              <a:ext cx="225" cy="225"/>
            </a:xfrm>
            <a:custGeom>
              <a:avLst/>
              <a:gdLst>
                <a:gd name="T0" fmla="*/ 96 w 192"/>
                <a:gd name="T1" fmla="*/ 12 h 192"/>
                <a:gd name="T2" fmla="*/ 180 w 192"/>
                <a:gd name="T3" fmla="*/ 96 h 192"/>
                <a:gd name="T4" fmla="*/ 96 w 192"/>
                <a:gd name="T5" fmla="*/ 180 h 192"/>
                <a:gd name="T6" fmla="*/ 12 w 192"/>
                <a:gd name="T7" fmla="*/ 96 h 192"/>
                <a:gd name="T8" fmla="*/ 96 w 192"/>
                <a:gd name="T9" fmla="*/ 12 h 192"/>
                <a:gd name="T10" fmla="*/ 96 w 192"/>
                <a:gd name="T11" fmla="*/ 0 h 192"/>
                <a:gd name="T12" fmla="*/ 0 w 192"/>
                <a:gd name="T13" fmla="*/ 96 h 192"/>
                <a:gd name="T14" fmla="*/ 96 w 192"/>
                <a:gd name="T15" fmla="*/ 192 h 192"/>
                <a:gd name="T16" fmla="*/ 192 w 192"/>
                <a:gd name="T17" fmla="*/ 96 h 192"/>
                <a:gd name="T18" fmla="*/ 96 w 192"/>
                <a:gd name="T1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92">
                  <a:moveTo>
                    <a:pt x="96" y="12"/>
                  </a:moveTo>
                  <a:cubicBezTo>
                    <a:pt x="142" y="12"/>
                    <a:pt x="180" y="50"/>
                    <a:pt x="180" y="96"/>
                  </a:cubicBezTo>
                  <a:cubicBezTo>
                    <a:pt x="180" y="143"/>
                    <a:pt x="142" y="180"/>
                    <a:pt x="96" y="180"/>
                  </a:cubicBezTo>
                  <a:cubicBezTo>
                    <a:pt x="49" y="180"/>
                    <a:pt x="12" y="143"/>
                    <a:pt x="12" y="96"/>
                  </a:cubicBezTo>
                  <a:cubicBezTo>
                    <a:pt x="12" y="50"/>
                    <a:pt x="49" y="12"/>
                    <a:pt x="96" y="12"/>
                  </a:cubicBezTo>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path>
              </a:pathLst>
            </a:custGeom>
            <a:solidFill>
              <a:srgbClr val="7CC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14049"/>
              <a:endParaRPr lang="en-US">
                <a:solidFill>
                  <a:srgbClr val="00B0F0"/>
                </a:solidFill>
              </a:endParaRPr>
            </a:p>
          </p:txBody>
        </p:sp>
      </p:grpSp>
      <p:sp>
        <p:nvSpPr>
          <p:cNvPr id="108" name="Title 1"/>
          <p:cNvSpPr txBox="1">
            <a:spLocks/>
          </p:cNvSpPr>
          <p:nvPr/>
        </p:nvSpPr>
        <p:spPr>
          <a:xfrm>
            <a:off x="6295735" y="1204285"/>
            <a:ext cx="5518890" cy="2560840"/>
          </a:xfrm>
          <a:prstGeom prst="rect">
            <a:avLst/>
          </a:prstGeom>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nSpc>
                <a:spcPct val="80000"/>
              </a:lnSpc>
            </a:pPr>
            <a:r>
              <a:rPr lang="en-US" sz="7998" dirty="0"/>
              <a:t>Resource Groups</a:t>
            </a:r>
          </a:p>
        </p:txBody>
      </p:sp>
    </p:spTree>
    <p:extLst>
      <p:ext uri="{BB962C8B-B14F-4D97-AF65-F5344CB8AC3E}">
        <p14:creationId xmlns:p14="http://schemas.microsoft.com/office/powerpoint/2010/main" val="1915580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Group Lifecycle</a:t>
            </a:r>
            <a:endParaRPr lang="en-US" dirty="0"/>
          </a:p>
        </p:txBody>
      </p:sp>
      <p:sp>
        <p:nvSpPr>
          <p:cNvPr id="3" name="Subtitle 2"/>
          <p:cNvSpPr>
            <a:spLocks noGrp="1"/>
          </p:cNvSpPr>
          <p:nvPr>
            <p:ph idx="4294967295"/>
          </p:nvPr>
        </p:nvSpPr>
        <p:spPr>
          <a:xfrm>
            <a:off x="0" y="1484313"/>
            <a:ext cx="3836988" cy="1219200"/>
          </a:xfrm>
        </p:spPr>
        <p:txBody>
          <a:bodyPr vert="horz" lIns="143428" tIns="45720" rIns="91440" bIns="45720" rtlCol="0">
            <a:noAutofit/>
          </a:bodyPr>
          <a:lstStyle/>
          <a:p>
            <a:pPr marL="0" indent="0">
              <a:buNone/>
            </a:pPr>
            <a:r>
              <a:rPr lang="en-US" sz="3529" dirty="0">
                <a:gradFill>
                  <a:gsLst>
                    <a:gs pos="100000">
                      <a:srgbClr val="00BCF2"/>
                    </a:gs>
                    <a:gs pos="0">
                      <a:srgbClr val="00BCF2"/>
                    </a:gs>
                  </a:gsLst>
                  <a:lin ang="5400000" scaled="0"/>
                </a:gradFill>
                <a:latin typeface="Segoe UI Light" panose="020B0502040204020203" pitchFamily="34" charset="0"/>
                <a:cs typeface="Segoe UI Light" panose="020B0502040204020203" pitchFamily="34" charset="0"/>
              </a:rPr>
              <a:t>Question: </a:t>
            </a:r>
          </a:p>
          <a:p>
            <a:pPr marL="0" indent="0">
              <a:buNone/>
            </a:pPr>
            <a:r>
              <a:rPr lang="en-US" sz="2000" dirty="0">
                <a:latin typeface="Segoe UI Light" panose="020B0502040204020203" pitchFamily="34" charset="0"/>
                <a:cs typeface="Segoe UI Light" panose="020B0502040204020203" pitchFamily="34" charset="0"/>
              </a:rPr>
              <a:t>Should these resources be in the same group or a different one?</a:t>
            </a:r>
          </a:p>
        </p:txBody>
      </p:sp>
      <p:sp>
        <p:nvSpPr>
          <p:cNvPr id="5" name="Subtitle 2"/>
          <p:cNvSpPr txBox="1">
            <a:spLocks/>
          </p:cNvSpPr>
          <p:nvPr/>
        </p:nvSpPr>
        <p:spPr>
          <a:xfrm>
            <a:off x="269241" y="2885870"/>
            <a:ext cx="4668784" cy="1457272"/>
          </a:xfrm>
          <a:prstGeom prst="rect">
            <a:avLst/>
          </a:prstGeom>
        </p:spPr>
        <p:txBody>
          <a:bodyPr vert="horz" lIns="143428" tIns="45706" rIns="91414" bIns="45706"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67">
              <a:spcBef>
                <a:spcPct val="20000"/>
              </a:spcBef>
              <a:buClr>
                <a:schemeClr val="tx1"/>
              </a:buClr>
              <a:buSzPct val="100000"/>
              <a:buNone/>
            </a:pPr>
            <a:r>
              <a:rPr lang="en-US" sz="3529" dirty="0">
                <a:gradFill>
                  <a:gsLst>
                    <a:gs pos="100000">
                      <a:srgbClr val="00BCF2"/>
                    </a:gs>
                    <a:gs pos="0">
                      <a:srgbClr val="00BCF2"/>
                    </a:gs>
                  </a:gsLst>
                  <a:lin ang="5400000" scaled="0"/>
                </a:gradFill>
                <a:latin typeface="Segoe UI Light" panose="020B0502040204020203" pitchFamily="34" charset="0"/>
                <a:cs typeface="Segoe UI Light" panose="020B0502040204020203" pitchFamily="34" charset="0"/>
              </a:rPr>
              <a:t>Hint: </a:t>
            </a:r>
          </a:p>
          <a:p>
            <a:pPr marL="0" indent="0" defTabSz="914367">
              <a:spcBef>
                <a:spcPct val="20000"/>
              </a:spcBef>
              <a:buClr>
                <a:schemeClr val="tx1"/>
              </a:buClr>
              <a:buSzPct val="100000"/>
              <a:buNone/>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Do they have common lifecycle </a:t>
            </a:r>
            <a:b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b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and management?</a:t>
            </a:r>
          </a:p>
        </p:txBody>
      </p:sp>
      <p:sp>
        <p:nvSpPr>
          <p:cNvPr id="6" name="Subtitle 2"/>
          <p:cNvSpPr txBox="1">
            <a:spLocks/>
          </p:cNvSpPr>
          <p:nvPr/>
        </p:nvSpPr>
        <p:spPr>
          <a:xfrm>
            <a:off x="269241" y="4306053"/>
            <a:ext cx="4668784" cy="1457272"/>
          </a:xfrm>
          <a:prstGeom prst="rect">
            <a:avLst/>
          </a:prstGeom>
        </p:spPr>
        <p:txBody>
          <a:bodyPr vert="horz" lIns="143428" tIns="45706" rIns="91414" bIns="45706"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67">
              <a:spcBef>
                <a:spcPct val="20000"/>
              </a:spcBef>
              <a:buClr>
                <a:schemeClr val="tx1"/>
              </a:buClr>
              <a:buSzPct val="100000"/>
              <a:buNone/>
            </a:pPr>
            <a:r>
              <a:rPr lang="en-US" sz="3529" dirty="0">
                <a:gradFill>
                  <a:gsLst>
                    <a:gs pos="100000">
                      <a:srgbClr val="00BCF2"/>
                    </a:gs>
                    <a:gs pos="0">
                      <a:srgbClr val="00BCF2"/>
                    </a:gs>
                  </a:gsLst>
                  <a:lin ang="5400000" scaled="0"/>
                </a:gradFill>
                <a:latin typeface="Segoe UI Light" panose="020B0502040204020203" pitchFamily="34" charset="0"/>
                <a:cs typeface="Segoe UI Light" panose="020B0502040204020203" pitchFamily="34" charset="0"/>
              </a:rPr>
              <a:t>Answer: </a:t>
            </a:r>
          </a:p>
          <a:p>
            <a:pPr marL="0" indent="0" defTabSz="914367">
              <a:spcBef>
                <a:spcPct val="20000"/>
              </a:spcBef>
              <a:buClr>
                <a:schemeClr val="tx1"/>
              </a:buClr>
              <a:buSzPct val="100000"/>
              <a:buNone/>
            </a:pPr>
            <a:r>
              <a:rPr lang="en-US" sz="2000" dirty="0">
                <a:gradFill>
                  <a:gsLst>
                    <a:gs pos="1250">
                      <a:schemeClr val="tx1"/>
                    </a:gs>
                    <a:gs pos="100000">
                      <a:schemeClr val="tx1"/>
                    </a:gs>
                  </a:gsLst>
                  <a:lin ang="5400000" scaled="0"/>
                </a:gradFill>
                <a:latin typeface="Segoe UI Light" panose="020B0502040204020203" pitchFamily="34" charset="0"/>
                <a:cs typeface="Segoe UI Light" panose="020B0502040204020203" pitchFamily="34" charset="0"/>
              </a:rPr>
              <a:t>Up to you.</a:t>
            </a:r>
          </a:p>
        </p:txBody>
      </p:sp>
      <p:pic>
        <p:nvPicPr>
          <p:cNvPr id="244" name="Picture 243"/>
          <p:cNvPicPr>
            <a:picLocks noChangeAspect="1"/>
          </p:cNvPicPr>
          <p:nvPr/>
        </p:nvPicPr>
        <p:blipFill>
          <a:blip r:embed="rId3"/>
          <a:stretch>
            <a:fillRect/>
          </a:stretch>
        </p:blipFill>
        <p:spPr>
          <a:xfrm>
            <a:off x="5593500" y="1448077"/>
            <a:ext cx="5890535" cy="4964417"/>
          </a:xfrm>
          <a:prstGeom prst="rect">
            <a:avLst/>
          </a:prstGeom>
        </p:spPr>
      </p:pic>
    </p:spTree>
    <p:extLst>
      <p:ext uri="{BB962C8B-B14F-4D97-AF65-F5344CB8AC3E}">
        <p14:creationId xmlns:p14="http://schemas.microsoft.com/office/powerpoint/2010/main" val="263111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Deploying CKAN </a:t>
            </a:r>
            <a:br>
              <a:rPr lang="en-US" dirty="0" smtClean="0"/>
            </a:br>
            <a:r>
              <a:rPr lang="en-US" dirty="0" smtClean="0"/>
              <a:t>(as Docker containers)</a:t>
            </a:r>
            <a:endParaRPr lang="en-US" dirty="0"/>
          </a:p>
        </p:txBody>
      </p:sp>
      <p:sp>
        <p:nvSpPr>
          <p:cNvPr id="3" name="Text Placeholder 2"/>
          <p:cNvSpPr>
            <a:spLocks noGrp="1"/>
          </p:cNvSpPr>
          <p:nvPr>
            <p:ph type="body" idx="1"/>
          </p:nvPr>
        </p:nvSpPr>
        <p:spPr/>
        <p:txBody>
          <a:bodyPr/>
          <a:lstStyle/>
          <a:p>
            <a:r>
              <a:rPr lang="en-US" dirty="0" smtClean="0"/>
              <a:t>ARM Quickstart </a:t>
            </a:r>
            <a:r>
              <a:rPr lang="en-US" dirty="0"/>
              <a:t>Template: </a:t>
            </a:r>
            <a:endParaRPr lang="en-US" dirty="0" smtClean="0"/>
          </a:p>
          <a:p>
            <a:r>
              <a:rPr lang="en-US" dirty="0" smtClean="0">
                <a:hlinkClick r:id="rId3"/>
              </a:rPr>
              <a:t>http</a:t>
            </a:r>
            <a:r>
              <a:rPr lang="en-US" dirty="0">
                <a:hlinkClick r:id="rId3"/>
              </a:rPr>
              <a:t>://azure.microsoft.com/en-us/documentation/templates/docker-ckan</a:t>
            </a:r>
            <a:r>
              <a:rPr lang="en-US" dirty="0" smtClean="0">
                <a:hlinkClick r:id="rId3"/>
              </a:rPr>
              <a:t>/</a:t>
            </a:r>
            <a:endParaRPr lang="en-US" dirty="0" smtClean="0"/>
          </a:p>
          <a:p>
            <a:endParaRPr lang="en-US" dirty="0"/>
          </a:p>
        </p:txBody>
      </p:sp>
    </p:spTree>
    <p:extLst>
      <p:ext uri="{BB962C8B-B14F-4D97-AF65-F5344CB8AC3E}">
        <p14:creationId xmlns:p14="http://schemas.microsoft.com/office/powerpoint/2010/main" val="378140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hlinkClick r:id="rId3"/>
          </p:cNvPr>
          <p:cNvPicPr>
            <a:picLocks noChangeAspect="1"/>
          </p:cNvPicPr>
          <p:nvPr/>
        </p:nvPicPr>
        <p:blipFill>
          <a:blip r:embed="rId4"/>
          <a:stretch>
            <a:fillRect/>
          </a:stretch>
        </p:blipFill>
        <p:spPr>
          <a:xfrm>
            <a:off x="0" y="60960"/>
            <a:ext cx="12192000" cy="6694490"/>
          </a:xfrm>
          <a:prstGeom prst="rect">
            <a:avLst/>
          </a:prstGeom>
        </p:spPr>
      </p:pic>
    </p:spTree>
    <p:extLst>
      <p:ext uri="{BB962C8B-B14F-4D97-AF65-F5344CB8AC3E}">
        <p14:creationId xmlns:p14="http://schemas.microsoft.com/office/powerpoint/2010/main" val="262277093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1778</TotalTime>
  <Words>1716</Words>
  <Application>Microsoft Office PowerPoint</Application>
  <PresentationFormat>Widescreen</PresentationFormat>
  <Paragraphs>301</Paragraphs>
  <Slides>52</Slides>
  <Notes>26</Notes>
  <HiddenSlides>17</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52</vt:i4>
      </vt:variant>
    </vt:vector>
  </HeadingPairs>
  <TitlesOfParts>
    <vt:vector size="62" baseType="lpstr">
      <vt:lpstr>Arial</vt:lpstr>
      <vt:lpstr>Calibri</vt:lpstr>
      <vt:lpstr>Calibri Light</vt:lpstr>
      <vt:lpstr>Segoe Pro Display Light</vt:lpstr>
      <vt:lpstr>Segoe Pro Display Semibold</vt:lpstr>
      <vt:lpstr>Segoe UI</vt:lpstr>
      <vt:lpstr>Segoe UI Light</vt:lpstr>
      <vt:lpstr>Segoe UI Semibold</vt:lpstr>
      <vt:lpstr>Wingdings</vt:lpstr>
      <vt:lpstr>Office Theme</vt:lpstr>
      <vt:lpstr>Introduction to ARM Quickstart Templates</vt:lpstr>
      <vt:lpstr>Agenda</vt:lpstr>
      <vt:lpstr>Some of this material “stolen” from</vt:lpstr>
      <vt:lpstr>Singletons</vt:lpstr>
      <vt:lpstr>Challenges</vt:lpstr>
      <vt:lpstr>PowerPoint Presentation</vt:lpstr>
      <vt:lpstr>Resource Group Lifecycle</vt:lpstr>
      <vt:lpstr>Deploying CKAN  (as Docker containers)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an ARM Template?</vt:lpstr>
      <vt:lpstr>Infrastructure &amp; Configuration as Code</vt:lpstr>
      <vt:lpstr>Deployment Templates</vt:lpstr>
      <vt:lpstr>Best Practices</vt:lpstr>
      <vt:lpstr>ARM Quickstart Templates</vt:lpstr>
      <vt:lpstr>PowerPoint Presentation</vt:lpstr>
      <vt:lpstr>PowerPoint Presentation</vt:lpstr>
      <vt:lpstr>PowerPoint Presentation</vt:lpstr>
      <vt:lpstr>PowerPoint Presentation</vt:lpstr>
      <vt:lpstr>More than Templates: A Community</vt:lpstr>
      <vt:lpstr>“By working together on a shared library of QuickStart Templates we can help one another deliver better results faster.” </vt:lpstr>
      <vt:lpstr>Configuring a VM Using a Script</vt:lpstr>
      <vt:lpstr>PowerPoint Presentation</vt:lpstr>
      <vt:lpstr>PowerPoint Presentation</vt:lpstr>
      <vt:lpstr>PowerPoint Presentation</vt:lpstr>
      <vt:lpstr>PowerPoint Presentation</vt:lpstr>
      <vt:lpstr>PowerPoint Presentation</vt:lpstr>
      <vt:lpstr>QuickStarts in Action</vt:lpstr>
      <vt:lpstr>The Basic Process</vt:lpstr>
      <vt:lpstr>Edit and Test</vt:lpstr>
      <vt:lpstr>Issue a Pull Request</vt:lpstr>
      <vt:lpstr>PowerPoint Presentation</vt:lpstr>
      <vt:lpstr>PowerPoint Presentation</vt:lpstr>
      <vt:lpstr>PowerPoint Presentation</vt:lpstr>
      <vt:lpstr>PowerPoint Presentation</vt:lpstr>
      <vt:lpstr>PowerPoint Presentation</vt:lpstr>
      <vt:lpstr>Call to Action</vt:lpstr>
      <vt:lpstr>Calling all MVPs: We are offering…</vt:lpstr>
      <vt:lpstr>Calling all MVPs: We want…</vt:lpstr>
      <vt:lpstr>Looking for people in NYC to work with DataDog sponsored meetups.  (others coming, please reach out to us) </vt:lpstr>
      <vt:lpstr>“By working together on a shared library of QuickStart Templates we can help one another deliver better results faster.” </vt:lpstr>
      <vt:lpstr>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ARM Quickstart Templates</dc:title>
  <dc:creator>Ross Gardler</dc:creator>
  <cp:lastModifiedBy>Ross</cp:lastModifiedBy>
  <cp:revision>21</cp:revision>
  <dcterms:created xsi:type="dcterms:W3CDTF">2015-08-02T07:19:11Z</dcterms:created>
  <dcterms:modified xsi:type="dcterms:W3CDTF">2015-08-04T21:21:43Z</dcterms:modified>
</cp:coreProperties>
</file>