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</p:sldIdLst>
  <p:sldSz cx="13004800" cy="9753600"/>
  <p:notesSz cx="6858000" cy="9144000"/>
  <p:defaultTextStyle>
    <a:lvl1pPr algn="ctr" defTabSz="584200">
      <a:defRPr sz="3600">
        <a:latin typeface="+mn-lt"/>
        <a:ea typeface="+mn-ea"/>
        <a:cs typeface="+mn-cs"/>
        <a:sym typeface="Helvetica Light"/>
      </a:defRPr>
    </a:lvl1pPr>
    <a:lvl2pPr indent="228600" algn="ctr" defTabSz="584200">
      <a:defRPr sz="3600">
        <a:latin typeface="+mn-lt"/>
        <a:ea typeface="+mn-ea"/>
        <a:cs typeface="+mn-cs"/>
        <a:sym typeface="Helvetica Light"/>
      </a:defRPr>
    </a:lvl2pPr>
    <a:lvl3pPr indent="457200" algn="ctr" defTabSz="584200">
      <a:defRPr sz="3600">
        <a:latin typeface="+mn-lt"/>
        <a:ea typeface="+mn-ea"/>
        <a:cs typeface="+mn-cs"/>
        <a:sym typeface="Helvetica Light"/>
      </a:defRPr>
    </a:lvl3pPr>
    <a:lvl4pPr indent="685800" algn="ctr" defTabSz="584200">
      <a:defRPr sz="3600">
        <a:latin typeface="+mn-lt"/>
        <a:ea typeface="+mn-ea"/>
        <a:cs typeface="+mn-cs"/>
        <a:sym typeface="Helvetica Light"/>
      </a:defRPr>
    </a:lvl4pPr>
    <a:lvl5pPr indent="914400" algn="ctr" defTabSz="584200">
      <a:defRPr sz="3600">
        <a:latin typeface="+mn-lt"/>
        <a:ea typeface="+mn-ea"/>
        <a:cs typeface="+mn-cs"/>
        <a:sym typeface="Helvetica Light"/>
      </a:defRPr>
    </a:lvl5pPr>
    <a:lvl6pPr indent="1143000" algn="ctr" defTabSz="584200">
      <a:defRPr sz="3600">
        <a:latin typeface="+mn-lt"/>
        <a:ea typeface="+mn-ea"/>
        <a:cs typeface="+mn-cs"/>
        <a:sym typeface="Helvetica Light"/>
      </a:defRPr>
    </a:lvl6pPr>
    <a:lvl7pPr indent="1371600" algn="ctr" defTabSz="584200">
      <a:defRPr sz="3600">
        <a:latin typeface="+mn-lt"/>
        <a:ea typeface="+mn-ea"/>
        <a:cs typeface="+mn-cs"/>
        <a:sym typeface="Helvetica Light"/>
      </a:defRPr>
    </a:lvl7pPr>
    <a:lvl8pPr indent="1600200" algn="ctr" defTabSz="584200">
      <a:defRPr sz="3600">
        <a:latin typeface="+mn-lt"/>
        <a:ea typeface="+mn-ea"/>
        <a:cs typeface="+mn-cs"/>
        <a:sym typeface="Helvetica Light"/>
      </a:defRPr>
    </a:lvl8pPr>
    <a:lvl9pPr indent="1828800" algn="ctr" defTabSz="584200">
      <a:defRPr sz="3600">
        <a:latin typeface="+mn-lt"/>
        <a:ea typeface="+mn-ea"/>
        <a:cs typeface="+mn-cs"/>
        <a:sym typeface="Helvetica Light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 b="def" i="def"/>
      <a:tcStyle>
        <a:tcBdr/>
        <a:fill>
          <a:solidFill>
            <a:srgbClr val="C3C2C2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CE5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 b="def" i="def"/>
      <a:tcStyle>
        <a:tcBdr/>
        <a:fill>
          <a:solidFill>
            <a:srgbClr val="DEDED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/Relationships>
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  <p:sp>
        <p:nvSpPr>
          <p:cNvPr id="30" name="Shape 30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1pPr>
    <a:lvl2pPr indent="2286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2pPr>
    <a:lvl3pPr indent="4572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3pPr>
    <a:lvl4pPr indent="6858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4pPr>
    <a:lvl5pPr indent="9144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5pPr>
    <a:lvl6pPr indent="11430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6pPr>
    <a:lvl7pPr indent="13716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7pPr>
    <a:lvl8pPr indent="16002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8pPr>
    <a:lvl9pPr indent="1828800" defTabSz="457200">
      <a:lnSpc>
        <a:spcPct val="125000"/>
      </a:lnSpc>
      <a:defRPr sz="2400">
        <a:latin typeface="Avenir Roman"/>
        <a:ea typeface="Avenir Roman"/>
        <a:cs typeface="Avenir Roman"/>
        <a:sym typeface="Avenir Roman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6" name="Shape 6"/>
          <p:cNvSpPr/>
          <p:nvPr>
            <p:ph type="body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  <a:endParaRPr sz="3200"/>
          </a:p>
          <a:p>
            <a:pPr lvl="1">
              <a:defRPr sz="1800"/>
            </a:pPr>
            <a:r>
              <a:rPr sz="3200"/>
              <a:t>Body Level Two</a:t>
            </a:r>
            <a:endParaRPr sz="3200"/>
          </a:p>
          <a:p>
            <a:pPr lvl="2">
              <a:defRPr sz="1800"/>
            </a:pPr>
            <a:r>
              <a:rPr sz="3200"/>
              <a:t>Body Level Three</a:t>
            </a:r>
            <a:endParaRPr sz="3200"/>
          </a:p>
          <a:p>
            <a:pPr lvl="3">
              <a:defRPr sz="1800"/>
            </a:pPr>
            <a:r>
              <a:rPr sz="3200"/>
              <a:t>Body Level Four</a:t>
            </a:r>
            <a:endParaRPr sz="3200"/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9" name="Shape 9"/>
          <p:cNvSpPr/>
          <p:nvPr>
            <p:ph type="body" idx="1"/>
          </p:nvPr>
        </p:nvSpPr>
        <p:spPr>
          <a:xfrm>
            <a:off x="1270000" y="81915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  <a:endParaRPr sz="3200"/>
          </a:p>
          <a:p>
            <a:pPr lvl="1">
              <a:defRPr sz="1800"/>
            </a:pPr>
            <a:r>
              <a:rPr sz="3200"/>
              <a:t>Body Level Two</a:t>
            </a:r>
            <a:endParaRPr sz="3200"/>
          </a:p>
          <a:p>
            <a:pPr lvl="2">
              <a:defRPr sz="1800"/>
            </a:pPr>
            <a:r>
              <a:rPr sz="3200"/>
              <a:t>Body Level Three</a:t>
            </a:r>
            <a:endParaRPr sz="3200"/>
          </a:p>
          <a:p>
            <a:pPr lvl="3">
              <a:defRPr sz="1800"/>
            </a:pPr>
            <a:r>
              <a:rPr sz="3200"/>
              <a:t>Body Level Four</a:t>
            </a:r>
            <a:endParaRPr sz="3200"/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 lvl="0">
              <a:defRPr sz="1800"/>
            </a:pPr>
            <a:r>
              <a:rPr sz="6000"/>
              <a:t>Title Text</a:t>
            </a:r>
          </a:p>
        </p:txBody>
      </p:sp>
      <p:sp>
        <p:nvSpPr>
          <p:cNvPr id="14" name="Shape 14"/>
          <p:cNvSpPr/>
          <p:nvPr>
            <p:ph type="body" idx="1"/>
          </p:nvPr>
        </p:nvSpPr>
        <p:spPr>
          <a:xfrm>
            <a:off x="952500" y="4762500"/>
            <a:ext cx="5334000" cy="410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 lvl="0">
              <a:defRPr sz="1800"/>
            </a:pPr>
            <a:r>
              <a:rPr sz="3200"/>
              <a:t>Body Level One</a:t>
            </a:r>
            <a:endParaRPr sz="3200"/>
          </a:p>
          <a:p>
            <a:pPr lvl="1">
              <a:defRPr sz="1800"/>
            </a:pPr>
            <a:r>
              <a:rPr sz="3200"/>
              <a:t>Body Level Two</a:t>
            </a:r>
            <a:endParaRPr sz="3200"/>
          </a:p>
          <a:p>
            <a:pPr lvl="2">
              <a:defRPr sz="1800"/>
            </a:pPr>
            <a:r>
              <a:rPr sz="3200"/>
              <a:t>Body Level Three</a:t>
            </a:r>
            <a:endParaRPr sz="3200"/>
          </a:p>
          <a:p>
            <a:pPr lvl="3">
              <a:defRPr sz="1800"/>
            </a:pPr>
            <a:r>
              <a:rPr sz="3200"/>
              <a:t>Body Level Four</a:t>
            </a:r>
            <a:endParaRPr sz="3200"/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</p:spTree>
  </p:cSld>
  <p:clrMapOvr>
    <a:masterClrMapping/>
  </p:clrMapOvr>
  <p:transition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19" name="Shape 19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Body Level One</a:t>
            </a:r>
            <a:endParaRPr sz="3600"/>
          </a:p>
          <a:p>
            <a:pPr lvl="1">
              <a:defRPr sz="1800"/>
            </a:pPr>
            <a:r>
              <a:rPr sz="3600"/>
              <a:t>Body Level Two</a:t>
            </a:r>
            <a:endParaRPr sz="3600"/>
          </a:p>
          <a:p>
            <a:pPr lvl="2">
              <a:defRPr sz="1800"/>
            </a:pPr>
            <a:r>
              <a:rPr sz="3600"/>
              <a:t>Body Level Three</a:t>
            </a:r>
            <a:endParaRPr sz="3600"/>
          </a:p>
          <a:p>
            <a:pPr lvl="3">
              <a:defRPr sz="1800"/>
            </a:pPr>
            <a:r>
              <a:rPr sz="3600"/>
              <a:t>Body Level Four</a:t>
            </a:r>
            <a:endParaRPr sz="3600"/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22" name="Shape 22"/>
          <p:cNvSpPr/>
          <p:nvPr>
            <p:ph type="body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pPr lvl="0">
              <a:defRPr sz="1800"/>
            </a:pPr>
            <a:r>
              <a:rPr sz="2800"/>
              <a:t>Body Level One</a:t>
            </a:r>
            <a:endParaRPr sz="2800"/>
          </a:p>
          <a:p>
            <a:pPr lvl="1">
              <a:defRPr sz="1800"/>
            </a:pPr>
            <a:r>
              <a:rPr sz="2800"/>
              <a:t>Body Level Two</a:t>
            </a:r>
            <a:endParaRPr sz="2800"/>
          </a:p>
          <a:p>
            <a:pPr lvl="2">
              <a:defRPr sz="1800"/>
            </a:pPr>
            <a:r>
              <a:rPr sz="2800"/>
              <a:t>Body Level Three</a:t>
            </a:r>
            <a:endParaRPr sz="2800"/>
          </a:p>
          <a:p>
            <a:pPr lvl="3">
              <a:defRPr sz="1800"/>
            </a:pPr>
            <a:r>
              <a:rPr sz="2800"/>
              <a:t>Body Level Four</a:t>
            </a:r>
            <a:endParaRPr sz="2800"/>
          </a:p>
          <a:p>
            <a:pPr lvl="4">
              <a:defRPr sz="1800"/>
            </a:pPr>
            <a:r>
              <a:rPr sz="28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Body Level One</a:t>
            </a:r>
            <a:endParaRPr sz="3600"/>
          </a:p>
          <a:p>
            <a:pPr lvl="1">
              <a:defRPr sz="1800"/>
            </a:pPr>
            <a:r>
              <a:rPr sz="3600"/>
              <a:t>Body Level Two</a:t>
            </a:r>
            <a:endParaRPr sz="3600"/>
          </a:p>
          <a:p>
            <a:pPr lvl="2">
              <a:defRPr sz="1800"/>
            </a:pPr>
            <a:r>
              <a:rPr sz="3600"/>
              <a:t>Body Level Three</a:t>
            </a:r>
            <a:endParaRPr sz="3600"/>
          </a:p>
          <a:p>
            <a:pPr lvl="3">
              <a:defRPr sz="1800"/>
            </a:pPr>
            <a:r>
              <a:rPr sz="3600"/>
              <a:t>Body Level Four</a:t>
            </a:r>
            <a:endParaRPr sz="3600"/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Ovr>
    <a:masterClrMapping/>
  </p:clrMapOvr>
  <p:transition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sz="1800"/>
            </a:pPr>
            <a:r>
              <a:rPr sz="8000"/>
              <a:t>Title Text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 lvl="0">
              <a:defRPr sz="1800"/>
            </a:pPr>
            <a:r>
              <a:rPr sz="3600"/>
              <a:t>Body Level One</a:t>
            </a:r>
            <a:endParaRPr sz="3600"/>
          </a:p>
          <a:p>
            <a:pPr lvl="1">
              <a:defRPr sz="1800"/>
            </a:pPr>
            <a:r>
              <a:rPr sz="3600"/>
              <a:t>Body Level Two</a:t>
            </a:r>
            <a:endParaRPr sz="3600"/>
          </a:p>
          <a:p>
            <a:pPr lvl="2">
              <a:defRPr sz="1800"/>
            </a:pPr>
            <a:r>
              <a:rPr sz="3600"/>
              <a:t>Body Level Three</a:t>
            </a:r>
            <a:endParaRPr sz="3600"/>
          </a:p>
          <a:p>
            <a:pPr lvl="3">
              <a:defRPr sz="1800"/>
            </a:pPr>
            <a:r>
              <a:rPr sz="3600"/>
              <a:t>Body Level Four</a:t>
            </a:r>
            <a:endParaRPr sz="3600"/>
          </a:p>
          <a:p>
            <a:pPr lvl="4">
              <a:defRPr sz="1800"/>
            </a:pPr>
            <a:r>
              <a:rPr sz="36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spd="med" advClick="1"/>
  <p:txStyles>
    <p:titleStyle>
      <a:lvl1pPr algn="ctr" defTabSz="584200">
        <a:defRPr sz="80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0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0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0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0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0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0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0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000">
          <a:latin typeface="+mn-lt"/>
          <a:ea typeface="+mn-ea"/>
          <a:cs typeface="+mn-cs"/>
          <a:sym typeface="Helvetica Light"/>
        </a:defRPr>
      </a:lvl9pPr>
    </p:titleStyle>
    <p:bodyStyle>
      <a:lvl1pPr marL="444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1pPr>
      <a:lvl2pPr marL="889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2pPr>
      <a:lvl3pPr marL="1333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3pPr>
      <a:lvl4pPr marL="1778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4pPr>
      <a:lvl5pPr marL="2222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5pPr>
      <a:lvl6pPr marL="2667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6pPr>
      <a:lvl7pPr marL="3111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7pPr>
      <a:lvl8pPr marL="35560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8pPr>
      <a:lvl9pPr marL="4000500" indent="-444500" defTabSz="584200">
        <a:spcBef>
          <a:spcPts val="4200"/>
        </a:spcBef>
        <a:buSzPct val="75000"/>
        <a:buChar char="•"/>
        <a:defRPr sz="36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 defTabSz="578358">
              <a:defRPr sz="1800"/>
            </a:pPr>
            <a:r>
              <a:rPr sz="7919"/>
              <a:t>YARN Timeline Service</a:t>
            </a:r>
            <a:endParaRPr sz="7919"/>
          </a:p>
          <a:p>
            <a:pPr lvl="0" defTabSz="578358">
              <a:defRPr sz="1800"/>
            </a:pPr>
            <a:r>
              <a:rPr sz="7919"/>
              <a:t>Next gen - YARN-2928</a:t>
            </a:r>
          </a:p>
        </p:txBody>
      </p:sp>
      <p:sp>
        <p:nvSpPr>
          <p:cNvPr id="33" name="Shape 33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Raw plan proposal</a:t>
            </a:r>
          </a:p>
        </p:txBody>
      </p:sp>
    </p:spTree>
  </p:cSld>
  <p:clrMapOvr>
    <a:masterClrMapping/>
  </p:clrMapOvr>
  <p:transition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Shape 35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Top level plan proposal</a:t>
            </a:r>
          </a:p>
        </p:txBody>
      </p:sp>
      <p:sp>
        <p:nvSpPr>
          <p:cNvPr id="36" name="Shape 36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391159" indent="-391159" defTabSz="514095">
              <a:spcBef>
                <a:spcPts val="3600"/>
              </a:spcBef>
              <a:defRPr sz="1800"/>
            </a:pPr>
            <a:r>
              <a:rPr sz="3168"/>
              <a:t>Phases don’t necessarily serialize, but will be great it P(x) finishes before P(x-1)</a:t>
            </a:r>
            <a:endParaRPr sz="3168"/>
          </a:p>
          <a:p>
            <a:pPr lvl="0" marL="391159" indent="-391159" defTabSz="514095">
              <a:spcBef>
                <a:spcPts val="3600"/>
              </a:spcBef>
              <a:defRPr sz="1800"/>
            </a:pPr>
            <a:r>
              <a:rPr sz="3168"/>
              <a:t>Phase I: Foundation + AM events POC</a:t>
            </a:r>
            <a:endParaRPr sz="3168"/>
          </a:p>
          <a:p>
            <a:pPr lvl="0" marL="391159" indent="-391159" defTabSz="514095">
              <a:spcBef>
                <a:spcPts val="3600"/>
              </a:spcBef>
              <a:defRPr sz="1800"/>
            </a:pPr>
            <a:r>
              <a:rPr sz="3168"/>
              <a:t>Phase II: Phase I + Base aggregations + NM events + Agent discovery + Storage via A mini HBase/Pheonix cluster</a:t>
            </a:r>
            <a:endParaRPr sz="3168"/>
          </a:p>
          <a:p>
            <a:pPr lvl="0" marL="391159" indent="-391159" defTabSz="514095">
              <a:spcBef>
                <a:spcPts val="3600"/>
              </a:spcBef>
              <a:defRPr sz="1800"/>
            </a:pPr>
            <a:r>
              <a:rPr sz="3168"/>
              <a:t>Phase III: Phase II + RM events + Real cluster and storage + Non-clustered Reader arch + Queries/UI</a:t>
            </a:r>
            <a:endParaRPr sz="3168"/>
          </a:p>
          <a:p>
            <a:pPr lvl="0" marL="391159" indent="-391159" defTabSz="514095">
              <a:spcBef>
                <a:spcPts val="3600"/>
              </a:spcBef>
              <a:defRPr sz="1800"/>
            </a:pPr>
            <a:r>
              <a:rPr sz="3168"/>
              <a:t>Phase IV and beyond: Everything else</a:t>
            </a:r>
          </a:p>
        </p:txBody>
      </p:sp>
    </p:spTree>
  </p:cSld>
  <p:clrMapOvr>
    <a:masterClrMapping/>
  </p:clrMapOvr>
  <p:transition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Phase I</a:t>
            </a:r>
          </a:p>
        </p:txBody>
      </p:sp>
      <p:sp>
        <p:nvSpPr>
          <p:cNvPr id="39" name="Shape 39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342264" indent="-342264" defTabSz="449833">
              <a:spcBef>
                <a:spcPts val="3200"/>
              </a:spcBef>
              <a:defRPr sz="1800"/>
            </a:pPr>
            <a:r>
              <a:rPr sz="2772"/>
              <a:t>Foundation + AM events POC</a:t>
            </a:r>
            <a:endParaRPr sz="2772"/>
          </a:p>
          <a:p>
            <a:pPr lvl="0" marL="342264" indent="-342264" defTabSz="449833">
              <a:spcBef>
                <a:spcPts val="3200"/>
              </a:spcBef>
              <a:defRPr sz="1800"/>
            </a:pPr>
            <a:r>
              <a:rPr sz="2772"/>
              <a:t>Focus on event aggregation side</a:t>
            </a:r>
            <a:endParaRPr sz="2772"/>
          </a:p>
          <a:p>
            <a:pPr lvl="0" marL="342264" indent="-342264" defTabSz="449833">
              <a:spcBef>
                <a:spcPts val="3200"/>
              </a:spcBef>
              <a:defRPr sz="1800"/>
            </a:pPr>
            <a:r>
              <a:rPr sz="2772"/>
              <a:t>Only the ApplicationMaster events to begin with</a:t>
            </a:r>
            <a:endParaRPr sz="2772"/>
          </a:p>
          <a:p>
            <a:pPr lvl="2" marL="1026794" indent="-342264" defTabSz="449833">
              <a:spcBef>
                <a:spcPts val="3200"/>
              </a:spcBef>
              <a:defRPr sz="1800"/>
            </a:pPr>
            <a:r>
              <a:rPr sz="1925"/>
              <a:t>Aggregator runs inside a NodeManager Aux service</a:t>
            </a:r>
            <a:endParaRPr sz="1925"/>
          </a:p>
          <a:p>
            <a:pPr lvl="0" marL="342264" indent="-342264" defTabSz="449833">
              <a:spcBef>
                <a:spcPts val="3200"/>
              </a:spcBef>
              <a:defRPr sz="1800"/>
            </a:pPr>
            <a:r>
              <a:rPr sz="2772"/>
              <a:t>First draft for Data Model</a:t>
            </a:r>
            <a:endParaRPr sz="2772"/>
          </a:p>
          <a:p>
            <a:pPr lvl="0" marL="342264" indent="-342264" defTabSz="449833">
              <a:spcBef>
                <a:spcPts val="3200"/>
              </a:spcBef>
              <a:defRPr sz="1800"/>
            </a:pPr>
            <a:r>
              <a:rPr sz="2772"/>
              <a:t>Source code layout</a:t>
            </a:r>
            <a:endParaRPr sz="2772"/>
          </a:p>
          <a:p>
            <a:pPr lvl="0" marL="342264" indent="-342264" defTabSz="449833">
              <a:spcBef>
                <a:spcPts val="3200"/>
              </a:spcBef>
              <a:defRPr sz="1800"/>
            </a:pPr>
            <a:r>
              <a:rPr sz="2772"/>
              <a:t>Distributed Shell</a:t>
            </a:r>
            <a:endParaRPr sz="2772"/>
          </a:p>
          <a:p>
            <a:pPr lvl="0" marL="342264" indent="-342264" defTabSz="449833">
              <a:spcBef>
                <a:spcPts val="3200"/>
              </a:spcBef>
              <a:defRPr sz="1800"/>
            </a:pPr>
            <a:r>
              <a:rPr sz="2772"/>
              <a:t>‘Manual’ reader</a:t>
            </a:r>
          </a:p>
        </p:txBody>
      </p:sp>
    </p:spTree>
  </p:cSld>
  <p:clrMapOvr>
    <a:masterClrMapping/>
  </p:clrMapOvr>
  <p:transition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Phase II</a:t>
            </a:r>
          </a:p>
        </p:txBody>
      </p:sp>
      <p:sp>
        <p:nvSpPr>
          <p:cNvPr id="42" name="Shape 42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293370" indent="-293370" defTabSz="385572">
              <a:spcBef>
                <a:spcPts val="2700"/>
              </a:spcBef>
              <a:defRPr sz="1800"/>
            </a:pPr>
            <a:r>
              <a:rPr sz="2376"/>
              <a:t>Includes</a:t>
            </a:r>
            <a:endParaRPr sz="2376"/>
          </a:p>
          <a:p>
            <a:pPr lvl="1" marL="521546" indent="-228176" defTabSz="385572">
              <a:spcBef>
                <a:spcPts val="2100"/>
              </a:spcBef>
              <a:defRPr sz="1800"/>
            </a:pPr>
            <a:r>
              <a:rPr sz="1848"/>
              <a:t>Phase I</a:t>
            </a:r>
            <a:endParaRPr sz="1848"/>
          </a:p>
          <a:p>
            <a:pPr lvl="1" marL="521546" indent="-228176" defTabSz="385572">
              <a:spcBef>
                <a:spcPts val="2100"/>
              </a:spcBef>
              <a:defRPr sz="1800"/>
            </a:pPr>
            <a:r>
              <a:rPr sz="1848"/>
              <a:t>NM events</a:t>
            </a:r>
            <a:endParaRPr sz="1848"/>
          </a:p>
          <a:p>
            <a:pPr lvl="1" marL="521546" indent="-228176" defTabSz="385572">
              <a:spcBef>
                <a:spcPts val="2100"/>
              </a:spcBef>
              <a:defRPr sz="1800"/>
            </a:pPr>
            <a:r>
              <a:rPr sz="1848"/>
              <a:t>Base aggregations: AM + NM events. Multiple containers</a:t>
            </a:r>
            <a:endParaRPr sz="1848"/>
          </a:p>
          <a:p>
            <a:pPr lvl="1" marL="521546" indent="-228176" defTabSz="385572">
              <a:spcBef>
                <a:spcPts val="2100"/>
              </a:spcBef>
              <a:defRPr sz="1800"/>
            </a:pPr>
            <a:r>
              <a:rPr sz="1848"/>
              <a:t>Agent discovery</a:t>
            </a:r>
            <a:endParaRPr sz="1848"/>
          </a:p>
          <a:p>
            <a:pPr lvl="1" marL="521546" indent="-228176" defTabSz="385572">
              <a:spcBef>
                <a:spcPts val="2100"/>
              </a:spcBef>
              <a:defRPr sz="1800"/>
            </a:pPr>
            <a:r>
              <a:rPr sz="1848"/>
              <a:t>Storage via A mini HBase/Pheonix cluster</a:t>
            </a:r>
            <a:endParaRPr sz="1848"/>
          </a:p>
          <a:p>
            <a:pPr lvl="1" marL="521546" indent="-228176" defTabSz="385572">
              <a:spcBef>
                <a:spcPts val="2100"/>
              </a:spcBef>
              <a:defRPr sz="1800"/>
            </a:pPr>
            <a:r>
              <a:rPr sz="1848"/>
              <a:t>Includes storage format design - tables etc</a:t>
            </a:r>
            <a:endParaRPr sz="1848"/>
          </a:p>
          <a:p>
            <a:pPr lvl="0" marL="293370" indent="-293370" defTabSz="385572">
              <a:spcBef>
                <a:spcPts val="2700"/>
              </a:spcBef>
              <a:defRPr sz="1800"/>
            </a:pPr>
            <a:r>
              <a:rPr sz="2376"/>
              <a:t>Definitely some design for advanced aggregations - Flows, Users, Queues</a:t>
            </a:r>
            <a:endParaRPr sz="2376"/>
          </a:p>
          <a:p>
            <a:pPr lvl="0" marL="293370" indent="-293370" defTabSz="385572">
              <a:spcBef>
                <a:spcPts val="2700"/>
              </a:spcBef>
              <a:defRPr sz="1800"/>
            </a:pPr>
            <a:r>
              <a:rPr sz="2376"/>
              <a:t>Basic arch design for Readers?</a:t>
            </a:r>
            <a:endParaRPr sz="2376"/>
          </a:p>
          <a:p>
            <a:pPr lvl="0" marL="293370" indent="-293370" defTabSz="385572">
              <a:spcBef>
                <a:spcPts val="2700"/>
              </a:spcBef>
              <a:defRPr sz="1800"/>
            </a:pPr>
            <a:r>
              <a:rPr sz="2376"/>
              <a:t>Alternative storage?</a:t>
            </a:r>
            <a:br>
              <a:rPr sz="2376"/>
            </a:br>
          </a:p>
        </p:txBody>
      </p:sp>
      <p:sp>
        <p:nvSpPr>
          <p:cNvPr id="43" name="Shape 43"/>
          <p:cNvSpPr/>
          <p:nvPr>
            <p:ph type="sldNum" sz="quarter" idx="4294967295"/>
          </p:nvPr>
        </p:nvSpPr>
        <p:spPr>
          <a:xfrm>
            <a:off x="6375349" y="9251950"/>
            <a:ext cx="241402" cy="381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sz="1800"/>
            </a:lvl1pPr>
          </a:lstStyle>
          <a:p>
            <a:pPr lvl="0"/>
            <a:fld id="{86CB4B4D-7CA3-9044-876B-883B54F8677D}" type="slidenum"/>
          </a:p>
        </p:txBody>
      </p:sp>
    </p:spTree>
  </p:cSld>
  <p:clrMapOvr>
    <a:masterClrMapping/>
  </p:clrMapOvr>
  <p:transition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Phase III</a:t>
            </a:r>
          </a:p>
        </p:txBody>
      </p:sp>
      <p:sp>
        <p:nvSpPr>
          <p:cNvPr id="46" name="Shape 46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600"/>
              <a:t>Includes</a:t>
            </a:r>
            <a:endParaRPr sz="3600"/>
          </a:p>
          <a:p>
            <a:pPr lvl="1" marL="790222" indent="-345722">
              <a:spcBef>
                <a:spcPts val="3200"/>
              </a:spcBef>
              <a:defRPr sz="1800"/>
            </a:pPr>
            <a:r>
              <a:rPr sz="2800"/>
              <a:t>Phase II</a:t>
            </a:r>
            <a:endParaRPr sz="2800"/>
          </a:p>
          <a:p>
            <a:pPr lvl="1" marL="790222" indent="-345722">
              <a:spcBef>
                <a:spcPts val="3200"/>
              </a:spcBef>
              <a:defRPr sz="1800"/>
            </a:pPr>
            <a:r>
              <a:rPr sz="2800"/>
              <a:t>RM events</a:t>
            </a:r>
            <a:endParaRPr sz="2800"/>
          </a:p>
          <a:p>
            <a:pPr lvl="1" marL="790222" indent="-345722">
              <a:spcBef>
                <a:spcPts val="3200"/>
              </a:spcBef>
              <a:defRPr sz="1800"/>
            </a:pPr>
            <a:r>
              <a:rPr sz="2800"/>
              <a:t>Real cluster -&gt; multiple apps</a:t>
            </a:r>
            <a:endParaRPr sz="2800"/>
          </a:p>
          <a:p>
            <a:pPr lvl="1" marL="790222" indent="-345722">
              <a:spcBef>
                <a:spcPts val="3200"/>
              </a:spcBef>
              <a:defRPr sz="1800"/>
            </a:pPr>
            <a:r>
              <a:rPr sz="2800"/>
              <a:t>Real storage -&gt; Clustered HBase</a:t>
            </a:r>
            <a:endParaRPr sz="2800"/>
          </a:p>
          <a:p>
            <a:pPr lvl="1" marL="790222" indent="-345722">
              <a:spcBef>
                <a:spcPts val="3200"/>
              </a:spcBef>
              <a:defRPr sz="1800"/>
            </a:pPr>
            <a:r>
              <a:rPr sz="2800"/>
              <a:t>Non-clustered Reader arch</a:t>
            </a:r>
            <a:endParaRPr sz="2800"/>
          </a:p>
          <a:p>
            <a:pPr lvl="1" marL="790222" indent="-345722">
              <a:spcBef>
                <a:spcPts val="3200"/>
              </a:spcBef>
              <a:defRPr sz="1800"/>
            </a:pPr>
            <a:r>
              <a:rPr sz="2800"/>
              <a:t>Queries/UI design</a:t>
            </a:r>
          </a:p>
        </p:txBody>
      </p:sp>
    </p:spTree>
  </p:cSld>
  <p:clrMapOvr>
    <a:masterClrMapping/>
  </p:clrMapOvr>
  <p:transition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000"/>
              <a:t>Phase IV and beyond</a:t>
            </a:r>
          </a:p>
        </p:txBody>
      </p:sp>
      <p:sp>
        <p:nvSpPr>
          <p:cNvPr id="49" name="Shape 49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 marL="377825" indent="-377825" defTabSz="496570">
              <a:spcBef>
                <a:spcPts val="3500"/>
              </a:spcBef>
              <a:defRPr sz="1800"/>
            </a:pPr>
            <a:r>
              <a:rPr sz="3060"/>
              <a:t>Final and long phase</a:t>
            </a:r>
            <a:endParaRPr sz="3060"/>
          </a:p>
          <a:p>
            <a:pPr lvl="1" marL="671688" indent="-293863" defTabSz="496570">
              <a:spcBef>
                <a:spcPts val="2700"/>
              </a:spcBef>
              <a:defRPr sz="1800"/>
            </a:pPr>
            <a:r>
              <a:rPr sz="2380"/>
              <a:t>MapReduce</a:t>
            </a:r>
            <a:endParaRPr sz="2380"/>
          </a:p>
          <a:p>
            <a:pPr lvl="1" marL="671688" indent="-293863" defTabSz="496570">
              <a:spcBef>
                <a:spcPts val="2700"/>
              </a:spcBef>
              <a:defRPr sz="1800"/>
            </a:pPr>
            <a:r>
              <a:rPr sz="2380"/>
              <a:t>Security</a:t>
            </a:r>
            <a:endParaRPr sz="2380"/>
          </a:p>
          <a:p>
            <a:pPr lvl="1" marL="671688" indent="-293863" defTabSz="496570">
              <a:spcBef>
                <a:spcPts val="2700"/>
              </a:spcBef>
              <a:defRPr sz="1800"/>
            </a:pPr>
            <a:r>
              <a:rPr sz="2380"/>
              <a:t>Farm of readers</a:t>
            </a:r>
            <a:endParaRPr sz="2380"/>
          </a:p>
          <a:p>
            <a:pPr lvl="1" marL="671688" indent="-293863" defTabSz="496570">
              <a:spcBef>
                <a:spcPts val="2700"/>
              </a:spcBef>
              <a:defRPr sz="1800"/>
            </a:pPr>
            <a:r>
              <a:rPr sz="2380"/>
              <a:t>Final UI</a:t>
            </a:r>
            <a:endParaRPr sz="2380"/>
          </a:p>
          <a:p>
            <a:pPr lvl="1" marL="671688" indent="-293863" defTabSz="496570">
              <a:spcBef>
                <a:spcPts val="2700"/>
              </a:spcBef>
              <a:defRPr sz="1800"/>
            </a:pPr>
            <a:r>
              <a:rPr sz="2380"/>
              <a:t>Spawn aux-service in a separate process / Special container for aggregator</a:t>
            </a:r>
            <a:endParaRPr sz="2380"/>
          </a:p>
          <a:p>
            <a:pPr lvl="1" marL="671688" indent="-293863" defTabSz="496570">
              <a:spcBef>
                <a:spcPts val="2700"/>
              </a:spcBef>
              <a:defRPr sz="1800"/>
            </a:pPr>
            <a:r>
              <a:rPr sz="2380"/>
              <a:t>Dealing with Aggregator and AM failures</a:t>
            </a:r>
            <a:endParaRPr sz="2380"/>
          </a:p>
          <a:p>
            <a:pPr lvl="1" marL="671688" indent="-293863" defTabSz="496570">
              <a:spcBef>
                <a:spcPts val="2700"/>
              </a:spcBef>
              <a:defRPr sz="1800"/>
            </a:pPr>
            <a:r>
              <a:rPr sz="2380"/>
              <a:t>Aggregator web-service serving live information</a:t>
            </a:r>
            <a:endParaRPr sz="2380"/>
          </a:p>
          <a:p>
            <a:pPr lvl="1" marL="671688" indent="-293863" defTabSz="496570">
              <a:spcBef>
                <a:spcPts val="2700"/>
              </a:spcBef>
              <a:defRPr sz="1800"/>
            </a:pPr>
            <a:r>
              <a:rPr sz="2380"/>
              <a:t>Documentation, branch-merge</a:t>
            </a:r>
          </a:p>
        </p:txBody>
      </p:sp>
    </p:spTree>
  </p:cSld>
  <p:clrMapOvr>
    <a:masterClrMapping/>
  </p:clrMapOvr>
  <p:transition spd="med" advClick="1"/>
</p:sld>
</file>

<file path=ppt/theme/_rels/theme1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_rels/theme2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