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578358">
              <a:defRPr sz="1800"/>
            </a:pPr>
            <a:r>
              <a:rPr sz="7919"/>
              <a:t>YARN Timeline Service</a:t>
            </a:r>
            <a:endParaRPr sz="7919"/>
          </a:p>
          <a:p>
            <a:pPr lvl="0" defTabSz="578358">
              <a:defRPr sz="1800"/>
            </a:pPr>
            <a:r>
              <a:rPr sz="7919"/>
              <a:t>Next gen - YARN-2928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Raw plan proposal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Top level plan proposal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91159" indent="-391159" defTabSz="514095">
              <a:spcBef>
                <a:spcPts val="3600"/>
              </a:spcBef>
              <a:defRPr sz="1800"/>
            </a:pPr>
            <a:r>
              <a:rPr sz="3168"/>
              <a:t>Phases don’t necessarily serialize, but will be great it P(x) finishes before P(x-1)</a:t>
            </a:r>
            <a:endParaRPr sz="3168"/>
          </a:p>
          <a:p>
            <a:pPr lvl="0" marL="391159" indent="-391159" defTabSz="514095">
              <a:spcBef>
                <a:spcPts val="3600"/>
              </a:spcBef>
              <a:defRPr sz="1800"/>
            </a:pPr>
            <a:r>
              <a:rPr sz="3168"/>
              <a:t>Phase I: Foundation + AM events POC</a:t>
            </a:r>
            <a:endParaRPr sz="3168"/>
          </a:p>
          <a:p>
            <a:pPr lvl="0" marL="391159" indent="-391159" defTabSz="514095">
              <a:spcBef>
                <a:spcPts val="3600"/>
              </a:spcBef>
              <a:defRPr sz="1800"/>
            </a:pPr>
            <a:r>
              <a:rPr sz="3168"/>
              <a:t>Phase II: Phase I + Base aggregations + NM events + Agent discovery + Storage via A mini HBase/Pheonix cluster</a:t>
            </a:r>
            <a:endParaRPr sz="3168"/>
          </a:p>
          <a:p>
            <a:pPr lvl="0" marL="391159" indent="-391159" defTabSz="514095">
              <a:spcBef>
                <a:spcPts val="3600"/>
              </a:spcBef>
              <a:defRPr sz="1800"/>
            </a:pPr>
            <a:r>
              <a:rPr sz="3168"/>
              <a:t>Phase III: Phase II + RM events + Real cluster and storage + Non-clustered Reader arch + Queries/UI</a:t>
            </a:r>
            <a:endParaRPr sz="3168"/>
          </a:p>
          <a:p>
            <a:pPr lvl="0" marL="391159" indent="-391159" defTabSz="514095">
              <a:spcBef>
                <a:spcPts val="3600"/>
              </a:spcBef>
              <a:defRPr sz="1800"/>
            </a:pPr>
            <a:r>
              <a:rPr sz="3168"/>
              <a:t>Phase IV and beyond: Everything else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Phase I</a:t>
            </a:r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42264" indent="-342264" defTabSz="449833">
              <a:spcBef>
                <a:spcPts val="3200"/>
              </a:spcBef>
              <a:defRPr sz="1800"/>
            </a:pPr>
            <a:r>
              <a:rPr sz="2772"/>
              <a:t>Foundation + AM events POC</a:t>
            </a:r>
            <a:endParaRPr sz="2772"/>
          </a:p>
          <a:p>
            <a:pPr lvl="0" marL="342264" indent="-342264" defTabSz="449833">
              <a:spcBef>
                <a:spcPts val="3200"/>
              </a:spcBef>
              <a:defRPr sz="1800"/>
            </a:pPr>
            <a:r>
              <a:rPr sz="2772"/>
              <a:t>Focus on event aggregation side</a:t>
            </a:r>
            <a:endParaRPr sz="2772"/>
          </a:p>
          <a:p>
            <a:pPr lvl="0" marL="342264" indent="-342264" defTabSz="449833">
              <a:spcBef>
                <a:spcPts val="3200"/>
              </a:spcBef>
              <a:defRPr sz="1800"/>
            </a:pPr>
            <a:r>
              <a:rPr sz="2772"/>
              <a:t>Only the ApplicationMaster events to begin with</a:t>
            </a:r>
            <a:endParaRPr sz="2772"/>
          </a:p>
          <a:p>
            <a:pPr lvl="2" marL="1026794" indent="-342264" defTabSz="449833">
              <a:spcBef>
                <a:spcPts val="3200"/>
              </a:spcBef>
              <a:defRPr sz="1800"/>
            </a:pPr>
            <a:r>
              <a:rPr sz="1925"/>
              <a:t>Aggregator runs inside a NodeManager Aux service</a:t>
            </a:r>
            <a:endParaRPr sz="1925"/>
          </a:p>
          <a:p>
            <a:pPr lvl="0" marL="342264" indent="-342264" defTabSz="449833">
              <a:spcBef>
                <a:spcPts val="3200"/>
              </a:spcBef>
              <a:defRPr sz="1800"/>
            </a:pPr>
            <a:r>
              <a:rPr sz="2772"/>
              <a:t>First draft for Data Model</a:t>
            </a:r>
            <a:endParaRPr sz="2772"/>
          </a:p>
          <a:p>
            <a:pPr lvl="0" marL="342264" indent="-342264" defTabSz="449833">
              <a:spcBef>
                <a:spcPts val="3200"/>
              </a:spcBef>
              <a:defRPr sz="1800"/>
            </a:pPr>
            <a:r>
              <a:rPr sz="2772"/>
              <a:t>Source code layout</a:t>
            </a:r>
            <a:endParaRPr sz="2772"/>
          </a:p>
          <a:p>
            <a:pPr lvl="0" marL="342264" indent="-342264" defTabSz="449833">
              <a:spcBef>
                <a:spcPts val="3200"/>
              </a:spcBef>
              <a:defRPr sz="1800"/>
            </a:pPr>
            <a:r>
              <a:rPr sz="2772"/>
              <a:t>Distributed Shell</a:t>
            </a:r>
            <a:endParaRPr sz="2772"/>
          </a:p>
          <a:p>
            <a:pPr lvl="0" marL="342264" indent="-342264" defTabSz="449833">
              <a:spcBef>
                <a:spcPts val="3200"/>
              </a:spcBef>
              <a:defRPr sz="1800"/>
            </a:pPr>
            <a:r>
              <a:rPr sz="2772"/>
              <a:t>‘Manual’ reader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Phase II</a:t>
            </a:r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293370" indent="-293370" defTabSz="385572">
              <a:spcBef>
                <a:spcPts val="2700"/>
              </a:spcBef>
              <a:defRPr sz="1800"/>
            </a:pPr>
            <a:r>
              <a:rPr sz="2376"/>
              <a:t>Includes</a:t>
            </a:r>
            <a:endParaRPr sz="2376"/>
          </a:p>
          <a:p>
            <a:pPr lvl="1" marL="521546" indent="-228176" defTabSz="385572">
              <a:spcBef>
                <a:spcPts val="2100"/>
              </a:spcBef>
              <a:defRPr sz="1800"/>
            </a:pPr>
            <a:r>
              <a:rPr sz="1848"/>
              <a:t>Phase I</a:t>
            </a:r>
            <a:endParaRPr sz="1848"/>
          </a:p>
          <a:p>
            <a:pPr lvl="1" marL="521546" indent="-228176" defTabSz="385572">
              <a:spcBef>
                <a:spcPts val="2100"/>
              </a:spcBef>
              <a:defRPr sz="1800"/>
            </a:pPr>
            <a:r>
              <a:rPr sz="1848"/>
              <a:t>NM events</a:t>
            </a:r>
            <a:endParaRPr sz="1848"/>
          </a:p>
          <a:p>
            <a:pPr lvl="1" marL="521546" indent="-228176" defTabSz="385572">
              <a:spcBef>
                <a:spcPts val="2100"/>
              </a:spcBef>
              <a:defRPr sz="1800"/>
            </a:pPr>
            <a:r>
              <a:rPr sz="1848"/>
              <a:t>Base aggregations: AM + NM events. Multiple containers</a:t>
            </a:r>
            <a:endParaRPr sz="1848"/>
          </a:p>
          <a:p>
            <a:pPr lvl="1" marL="521546" indent="-228176" defTabSz="385572">
              <a:spcBef>
                <a:spcPts val="2100"/>
              </a:spcBef>
              <a:defRPr sz="1800"/>
            </a:pPr>
            <a:r>
              <a:rPr sz="1848"/>
              <a:t>Agent discovery</a:t>
            </a:r>
            <a:endParaRPr sz="1848"/>
          </a:p>
          <a:p>
            <a:pPr lvl="1" marL="521546" indent="-228176" defTabSz="385572">
              <a:spcBef>
                <a:spcPts val="2100"/>
              </a:spcBef>
              <a:defRPr sz="1800"/>
            </a:pPr>
            <a:r>
              <a:rPr sz="1848"/>
              <a:t>Storage via A mini HBase/Pheonix cluster</a:t>
            </a:r>
            <a:endParaRPr sz="1848"/>
          </a:p>
          <a:p>
            <a:pPr lvl="1" marL="521546" indent="-228176" defTabSz="385572">
              <a:spcBef>
                <a:spcPts val="2100"/>
              </a:spcBef>
              <a:defRPr sz="1800"/>
            </a:pPr>
            <a:r>
              <a:rPr sz="1848"/>
              <a:t>Includes storage format design - tables etc</a:t>
            </a:r>
            <a:endParaRPr sz="1848"/>
          </a:p>
          <a:p>
            <a:pPr lvl="0" marL="293370" indent="-293370" defTabSz="385572">
              <a:spcBef>
                <a:spcPts val="2700"/>
              </a:spcBef>
              <a:defRPr sz="1800"/>
            </a:pPr>
            <a:r>
              <a:rPr sz="2376"/>
              <a:t>Definitely some design for advanced aggregations - Flows, Users, Queues</a:t>
            </a:r>
            <a:endParaRPr sz="2376"/>
          </a:p>
          <a:p>
            <a:pPr lvl="0" marL="293370" indent="-293370" defTabSz="385572">
              <a:spcBef>
                <a:spcPts val="2700"/>
              </a:spcBef>
              <a:defRPr sz="1800"/>
            </a:pPr>
            <a:r>
              <a:rPr sz="2376"/>
              <a:t>Basic arch design for Readers?</a:t>
            </a:r>
            <a:endParaRPr sz="2376"/>
          </a:p>
          <a:p>
            <a:pPr lvl="0" marL="293370" indent="-293370" defTabSz="385572">
              <a:spcBef>
                <a:spcPts val="2700"/>
              </a:spcBef>
              <a:defRPr sz="1800"/>
            </a:pPr>
            <a:r>
              <a:rPr sz="2376"/>
              <a:t>Alternative storage?</a:t>
            </a:r>
            <a:br>
              <a:rPr sz="2376"/>
            </a:br>
          </a:p>
        </p:txBody>
      </p:sp>
      <p:sp>
        <p:nvSpPr>
          <p:cNvPr id="43" name="Shape 43"/>
          <p:cNvSpPr/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/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Phase III</a:t>
            </a:r>
          </a:p>
        </p:txBody>
      </p:sp>
      <p:sp>
        <p:nvSpPr>
          <p:cNvPr id="46" name="Shape 4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Includes</a:t>
            </a:r>
            <a:endParaRPr sz="3600"/>
          </a:p>
          <a:p>
            <a:pPr lvl="1" marL="790222" indent="-345722">
              <a:spcBef>
                <a:spcPts val="3200"/>
              </a:spcBef>
              <a:defRPr sz="1800"/>
            </a:pPr>
            <a:r>
              <a:rPr sz="2800"/>
              <a:t>Phase II</a:t>
            </a:r>
            <a:endParaRPr sz="2800"/>
          </a:p>
          <a:p>
            <a:pPr lvl="1" marL="790222" indent="-345722">
              <a:spcBef>
                <a:spcPts val="3200"/>
              </a:spcBef>
              <a:defRPr sz="1800"/>
            </a:pPr>
            <a:r>
              <a:rPr sz="2800"/>
              <a:t>RM events</a:t>
            </a:r>
            <a:endParaRPr sz="2800"/>
          </a:p>
          <a:p>
            <a:pPr lvl="1" marL="790222" indent="-345722">
              <a:spcBef>
                <a:spcPts val="3200"/>
              </a:spcBef>
              <a:defRPr sz="1800"/>
            </a:pPr>
            <a:r>
              <a:rPr sz="2800"/>
              <a:t>Real cluster -&gt; multiple apps</a:t>
            </a:r>
            <a:endParaRPr sz="2800"/>
          </a:p>
          <a:p>
            <a:pPr lvl="1" marL="790222" indent="-345722">
              <a:spcBef>
                <a:spcPts val="3200"/>
              </a:spcBef>
              <a:defRPr sz="1800"/>
            </a:pPr>
            <a:r>
              <a:rPr sz="2800"/>
              <a:t>Real storage -&gt; Clustered HBase</a:t>
            </a:r>
            <a:endParaRPr sz="2800"/>
          </a:p>
          <a:p>
            <a:pPr lvl="1" marL="790222" indent="-345722">
              <a:spcBef>
                <a:spcPts val="3200"/>
              </a:spcBef>
              <a:defRPr sz="1800"/>
            </a:pPr>
            <a:r>
              <a:rPr sz="2800"/>
              <a:t>Non-clustered Reader arch</a:t>
            </a:r>
            <a:endParaRPr sz="2800"/>
          </a:p>
          <a:p>
            <a:pPr lvl="1" marL="790222" indent="-345722">
              <a:spcBef>
                <a:spcPts val="3200"/>
              </a:spcBef>
              <a:defRPr sz="1800"/>
            </a:pPr>
            <a:r>
              <a:rPr sz="2800"/>
              <a:t>Queries/UI design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Phase IV and beyond</a:t>
            </a:r>
          </a:p>
        </p:txBody>
      </p:sp>
      <p:sp>
        <p:nvSpPr>
          <p:cNvPr id="49" name="Shape 4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77825" indent="-377825" defTabSz="496570">
              <a:spcBef>
                <a:spcPts val="3500"/>
              </a:spcBef>
              <a:defRPr sz="1800"/>
            </a:pPr>
            <a:r>
              <a:rPr sz="3060"/>
              <a:t>Final and long phase</a:t>
            </a:r>
            <a:endParaRPr sz="3060"/>
          </a:p>
          <a:p>
            <a:pPr lvl="1" marL="671688" indent="-293863" defTabSz="496570">
              <a:spcBef>
                <a:spcPts val="2700"/>
              </a:spcBef>
              <a:defRPr sz="1800"/>
            </a:pPr>
            <a:r>
              <a:rPr sz="2380"/>
              <a:t>MapReduce</a:t>
            </a:r>
            <a:endParaRPr sz="2380"/>
          </a:p>
          <a:p>
            <a:pPr lvl="1" marL="671688" indent="-293863" defTabSz="496570">
              <a:spcBef>
                <a:spcPts val="2700"/>
              </a:spcBef>
              <a:defRPr sz="1800"/>
            </a:pPr>
            <a:r>
              <a:rPr sz="2380"/>
              <a:t>Security</a:t>
            </a:r>
            <a:endParaRPr sz="2380"/>
          </a:p>
          <a:p>
            <a:pPr lvl="1" marL="671688" indent="-293863" defTabSz="496570">
              <a:spcBef>
                <a:spcPts val="2700"/>
              </a:spcBef>
              <a:defRPr sz="1800"/>
            </a:pPr>
            <a:r>
              <a:rPr sz="2380"/>
              <a:t>Farm of readers</a:t>
            </a:r>
            <a:endParaRPr sz="2380"/>
          </a:p>
          <a:p>
            <a:pPr lvl="1" marL="671688" indent="-293863" defTabSz="496570">
              <a:spcBef>
                <a:spcPts val="2700"/>
              </a:spcBef>
              <a:defRPr sz="1800"/>
            </a:pPr>
            <a:r>
              <a:rPr sz="2380"/>
              <a:t>Final UI</a:t>
            </a:r>
            <a:endParaRPr sz="2380"/>
          </a:p>
          <a:p>
            <a:pPr lvl="1" marL="671688" indent="-293863" defTabSz="496570">
              <a:spcBef>
                <a:spcPts val="2700"/>
              </a:spcBef>
              <a:defRPr sz="1800"/>
            </a:pPr>
            <a:r>
              <a:rPr sz="2380"/>
              <a:t>Spawn aux-service in a separate process / Special container for aggregator</a:t>
            </a:r>
            <a:endParaRPr sz="2380"/>
          </a:p>
          <a:p>
            <a:pPr lvl="1" marL="671688" indent="-293863" defTabSz="496570">
              <a:spcBef>
                <a:spcPts val="2700"/>
              </a:spcBef>
              <a:defRPr sz="1800"/>
            </a:pPr>
            <a:r>
              <a:rPr sz="2380"/>
              <a:t>Dealing with Aggregator and AM failures</a:t>
            </a:r>
            <a:endParaRPr sz="2380"/>
          </a:p>
          <a:p>
            <a:pPr lvl="1" marL="671688" indent="-293863" defTabSz="496570">
              <a:spcBef>
                <a:spcPts val="2700"/>
              </a:spcBef>
              <a:defRPr sz="1800"/>
            </a:pPr>
            <a:r>
              <a:rPr sz="2380"/>
              <a:t>Aggregator web-service serving live information</a:t>
            </a:r>
            <a:endParaRPr sz="2380"/>
          </a:p>
          <a:p>
            <a:pPr lvl="1" marL="671688" indent="-293863" defTabSz="496570">
              <a:spcBef>
                <a:spcPts val="2700"/>
              </a:spcBef>
              <a:defRPr sz="1800"/>
            </a:pPr>
            <a:r>
              <a:rPr sz="2380"/>
              <a:t>Documentation, branch-merge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