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48"/>
  </p:notesMasterIdLst>
  <p:sldIdLst>
    <p:sldId id="256" r:id="rId5"/>
    <p:sldId id="274" r:id="rId6"/>
    <p:sldId id="319" r:id="rId7"/>
    <p:sldId id="350" r:id="rId8"/>
    <p:sldId id="359" r:id="rId9"/>
    <p:sldId id="351" r:id="rId10"/>
    <p:sldId id="357" r:id="rId11"/>
    <p:sldId id="358" r:id="rId12"/>
    <p:sldId id="361" r:id="rId13"/>
    <p:sldId id="362" r:id="rId14"/>
    <p:sldId id="360" r:id="rId15"/>
    <p:sldId id="346" r:id="rId16"/>
    <p:sldId id="355" r:id="rId17"/>
    <p:sldId id="380" r:id="rId18"/>
    <p:sldId id="382" r:id="rId19"/>
    <p:sldId id="375" r:id="rId20"/>
    <p:sldId id="326" r:id="rId21"/>
    <p:sldId id="366" r:id="rId22"/>
    <p:sldId id="383" r:id="rId23"/>
    <p:sldId id="385" r:id="rId24"/>
    <p:sldId id="384" r:id="rId25"/>
    <p:sldId id="367" r:id="rId26"/>
    <p:sldId id="392" r:id="rId27"/>
    <p:sldId id="368" r:id="rId28"/>
    <p:sldId id="386" r:id="rId29"/>
    <p:sldId id="369" r:id="rId30"/>
    <p:sldId id="387" r:id="rId31"/>
    <p:sldId id="388" r:id="rId32"/>
    <p:sldId id="389" r:id="rId33"/>
    <p:sldId id="353" r:id="rId34"/>
    <p:sldId id="328" r:id="rId35"/>
    <p:sldId id="391" r:id="rId36"/>
    <p:sldId id="377" r:id="rId37"/>
    <p:sldId id="378" r:id="rId38"/>
    <p:sldId id="372" r:id="rId39"/>
    <p:sldId id="376" r:id="rId40"/>
    <p:sldId id="379" r:id="rId41"/>
    <p:sldId id="381" r:id="rId42"/>
    <p:sldId id="390" r:id="rId43"/>
    <p:sldId id="342" r:id="rId44"/>
    <p:sldId id="337" r:id="rId45"/>
    <p:sldId id="341" r:id="rId46"/>
    <p:sldId id="283" r:id="rId4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FA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00" d="100"/>
          <a:sy n="100" d="100"/>
        </p:scale>
        <p:origin x="-931" y="-893"/>
      </p:cViewPr>
      <p:guideLst>
        <p:guide orient="horz" pos="1620"/>
        <p:guide pos="2880"/>
      </p:guideLst>
    </p:cSldViewPr>
  </p:slideViewPr>
  <p:notesTextViewPr>
    <p:cViewPr>
      <p:scale>
        <a:sx n="100" d="100"/>
        <a:sy n="100" d="100"/>
      </p:scale>
      <p:origin x="0" y="0"/>
    </p:cViewPr>
  </p:notesTextViewPr>
  <p:notesViewPr>
    <p:cSldViewPr snapToGrid="0" snapToObjects="1">
      <p:cViewPr varScale="1">
        <p:scale>
          <a:sx n="65" d="100"/>
          <a:sy n="65" d="100"/>
        </p:scale>
        <p:origin x="-2400"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59286D-661F-46D0-8022-B36704F46F95}" type="datetimeFigureOut">
              <a:rPr lang="en-US" smtClean="0"/>
              <a:t>4/28/2014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34EE07-7421-41FF-95AC-397CE053F494}" type="slidenum">
              <a:rPr lang="en-US" smtClean="0"/>
              <a:t>‹#›</a:t>
            </a:fld>
            <a:endParaRPr lang="en-US"/>
          </a:p>
        </p:txBody>
      </p:sp>
    </p:spTree>
    <p:extLst>
      <p:ext uri="{BB962C8B-B14F-4D97-AF65-F5344CB8AC3E}">
        <p14:creationId xmlns:p14="http://schemas.microsoft.com/office/powerpoint/2010/main" val="30098590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C34EE07-7421-41FF-95AC-397CE053F494}" type="slidenum">
              <a:rPr lang="en-US" smtClean="0"/>
              <a:t>1</a:t>
            </a:fld>
            <a:endParaRPr lang="en-US"/>
          </a:p>
        </p:txBody>
      </p:sp>
    </p:spTree>
    <p:extLst>
      <p:ext uri="{BB962C8B-B14F-4D97-AF65-F5344CB8AC3E}">
        <p14:creationId xmlns:p14="http://schemas.microsoft.com/office/powerpoint/2010/main" val="28560478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C34EE07-7421-41FF-95AC-397CE053F494}" type="slidenum">
              <a:rPr lang="en-US" smtClean="0"/>
              <a:t>26</a:t>
            </a:fld>
            <a:endParaRPr lang="en-US"/>
          </a:p>
        </p:txBody>
      </p:sp>
    </p:spTree>
    <p:extLst>
      <p:ext uri="{BB962C8B-B14F-4D97-AF65-F5344CB8AC3E}">
        <p14:creationId xmlns:p14="http://schemas.microsoft.com/office/powerpoint/2010/main" val="41660277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C34EE07-7421-41FF-95AC-397CE053F494}" type="slidenum">
              <a:rPr lang="en-US" smtClean="0"/>
              <a:t>27</a:t>
            </a:fld>
            <a:endParaRPr lang="en-US"/>
          </a:p>
        </p:txBody>
      </p:sp>
    </p:spTree>
    <p:extLst>
      <p:ext uri="{BB962C8B-B14F-4D97-AF65-F5344CB8AC3E}">
        <p14:creationId xmlns:p14="http://schemas.microsoft.com/office/powerpoint/2010/main" val="6360284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F121DD0-6E1F-D24E-B569-8C7EA7F4C047}" type="datetimeFigureOut">
              <a:rPr lang="en-US" smtClean="0"/>
              <a:t>4/28/2014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EECE70-DE3F-FC42-8617-0C8517C777C6}" type="slidenum">
              <a:rPr lang="en-US" smtClean="0"/>
              <a:t>‹#›</a:t>
            </a:fld>
            <a:endParaRPr lang="en-US"/>
          </a:p>
        </p:txBody>
      </p:sp>
    </p:spTree>
    <p:extLst>
      <p:ext uri="{BB962C8B-B14F-4D97-AF65-F5344CB8AC3E}">
        <p14:creationId xmlns:p14="http://schemas.microsoft.com/office/powerpoint/2010/main" val="3414304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121DD0-6E1F-D24E-B569-8C7EA7F4C047}" type="datetimeFigureOut">
              <a:rPr lang="en-US" smtClean="0"/>
              <a:t>4/28/2014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EECE70-DE3F-FC42-8617-0C8517C777C6}" type="slidenum">
              <a:rPr lang="en-US" smtClean="0"/>
              <a:t>‹#›</a:t>
            </a:fld>
            <a:endParaRPr lang="en-US"/>
          </a:p>
        </p:txBody>
      </p:sp>
    </p:spTree>
    <p:extLst>
      <p:ext uri="{BB962C8B-B14F-4D97-AF65-F5344CB8AC3E}">
        <p14:creationId xmlns:p14="http://schemas.microsoft.com/office/powerpoint/2010/main" val="1356375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121DD0-6E1F-D24E-B569-8C7EA7F4C047}" type="datetimeFigureOut">
              <a:rPr lang="en-US" smtClean="0"/>
              <a:t>4/28/2014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EECE70-DE3F-FC42-8617-0C8517C777C6}" type="slidenum">
              <a:rPr lang="en-US" smtClean="0"/>
              <a:t>‹#›</a:t>
            </a:fld>
            <a:endParaRPr lang="en-US"/>
          </a:p>
        </p:txBody>
      </p:sp>
    </p:spTree>
    <p:extLst>
      <p:ext uri="{BB962C8B-B14F-4D97-AF65-F5344CB8AC3E}">
        <p14:creationId xmlns:p14="http://schemas.microsoft.com/office/powerpoint/2010/main" val="403616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121DD0-6E1F-D24E-B569-8C7EA7F4C047}" type="datetimeFigureOut">
              <a:rPr lang="en-US" smtClean="0"/>
              <a:t>4/28/2014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EECE70-DE3F-FC42-8617-0C8517C777C6}" type="slidenum">
              <a:rPr lang="en-US" smtClean="0"/>
              <a:t>‹#›</a:t>
            </a:fld>
            <a:endParaRPr lang="en-US"/>
          </a:p>
        </p:txBody>
      </p:sp>
    </p:spTree>
    <p:extLst>
      <p:ext uri="{BB962C8B-B14F-4D97-AF65-F5344CB8AC3E}">
        <p14:creationId xmlns:p14="http://schemas.microsoft.com/office/powerpoint/2010/main" val="11971677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121DD0-6E1F-D24E-B569-8C7EA7F4C047}" type="datetimeFigureOut">
              <a:rPr lang="en-US" smtClean="0"/>
              <a:t>4/28/2014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EECE70-DE3F-FC42-8617-0C8517C777C6}" type="slidenum">
              <a:rPr lang="en-US" smtClean="0"/>
              <a:t>‹#›</a:t>
            </a:fld>
            <a:endParaRPr lang="en-US"/>
          </a:p>
        </p:txBody>
      </p:sp>
    </p:spTree>
    <p:extLst>
      <p:ext uri="{BB962C8B-B14F-4D97-AF65-F5344CB8AC3E}">
        <p14:creationId xmlns:p14="http://schemas.microsoft.com/office/powerpoint/2010/main" val="201639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F121DD0-6E1F-D24E-B569-8C7EA7F4C047}" type="datetimeFigureOut">
              <a:rPr lang="en-US" smtClean="0"/>
              <a:t>4/28/2014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EECE70-DE3F-FC42-8617-0C8517C777C6}" type="slidenum">
              <a:rPr lang="en-US" smtClean="0"/>
              <a:t>‹#›</a:t>
            </a:fld>
            <a:endParaRPr lang="en-US"/>
          </a:p>
        </p:txBody>
      </p:sp>
    </p:spTree>
    <p:extLst>
      <p:ext uri="{BB962C8B-B14F-4D97-AF65-F5344CB8AC3E}">
        <p14:creationId xmlns:p14="http://schemas.microsoft.com/office/powerpoint/2010/main" val="8396877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F121DD0-6E1F-D24E-B569-8C7EA7F4C047}" type="datetimeFigureOut">
              <a:rPr lang="en-US" smtClean="0"/>
              <a:t>4/28/2014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2EECE70-DE3F-FC42-8617-0C8517C777C6}" type="slidenum">
              <a:rPr lang="en-US" smtClean="0"/>
              <a:t>‹#›</a:t>
            </a:fld>
            <a:endParaRPr lang="en-US"/>
          </a:p>
        </p:txBody>
      </p:sp>
    </p:spTree>
    <p:extLst>
      <p:ext uri="{BB962C8B-B14F-4D97-AF65-F5344CB8AC3E}">
        <p14:creationId xmlns:p14="http://schemas.microsoft.com/office/powerpoint/2010/main" val="41870061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F121DD0-6E1F-D24E-B569-8C7EA7F4C047}" type="datetimeFigureOut">
              <a:rPr lang="en-US" smtClean="0"/>
              <a:t>4/28/2014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2EECE70-DE3F-FC42-8617-0C8517C777C6}" type="slidenum">
              <a:rPr lang="en-US" smtClean="0"/>
              <a:t>‹#›</a:t>
            </a:fld>
            <a:endParaRPr lang="en-US"/>
          </a:p>
        </p:txBody>
      </p:sp>
    </p:spTree>
    <p:extLst>
      <p:ext uri="{BB962C8B-B14F-4D97-AF65-F5344CB8AC3E}">
        <p14:creationId xmlns:p14="http://schemas.microsoft.com/office/powerpoint/2010/main" val="23947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121DD0-6E1F-D24E-B569-8C7EA7F4C047}" type="datetimeFigureOut">
              <a:rPr lang="en-US" smtClean="0"/>
              <a:t>4/28/2014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2EECE70-DE3F-FC42-8617-0C8517C777C6}" type="slidenum">
              <a:rPr lang="en-US" smtClean="0"/>
              <a:t>‹#›</a:t>
            </a:fld>
            <a:endParaRPr lang="en-US"/>
          </a:p>
        </p:txBody>
      </p:sp>
    </p:spTree>
    <p:extLst>
      <p:ext uri="{BB962C8B-B14F-4D97-AF65-F5344CB8AC3E}">
        <p14:creationId xmlns:p14="http://schemas.microsoft.com/office/powerpoint/2010/main" val="1153287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121DD0-6E1F-D24E-B569-8C7EA7F4C047}" type="datetimeFigureOut">
              <a:rPr lang="en-US" smtClean="0"/>
              <a:t>4/28/2014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EECE70-DE3F-FC42-8617-0C8517C777C6}" type="slidenum">
              <a:rPr lang="en-US" smtClean="0"/>
              <a:t>‹#›</a:t>
            </a:fld>
            <a:endParaRPr lang="en-US"/>
          </a:p>
        </p:txBody>
      </p:sp>
    </p:spTree>
    <p:extLst>
      <p:ext uri="{BB962C8B-B14F-4D97-AF65-F5344CB8AC3E}">
        <p14:creationId xmlns:p14="http://schemas.microsoft.com/office/powerpoint/2010/main" val="3484566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121DD0-6E1F-D24E-B569-8C7EA7F4C047}" type="datetimeFigureOut">
              <a:rPr lang="en-US" smtClean="0"/>
              <a:t>4/28/2014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EECE70-DE3F-FC42-8617-0C8517C777C6}" type="slidenum">
              <a:rPr lang="en-US" smtClean="0"/>
              <a:t>‹#›</a:t>
            </a:fld>
            <a:endParaRPr lang="en-US"/>
          </a:p>
        </p:txBody>
      </p:sp>
    </p:spTree>
    <p:extLst>
      <p:ext uri="{BB962C8B-B14F-4D97-AF65-F5344CB8AC3E}">
        <p14:creationId xmlns:p14="http://schemas.microsoft.com/office/powerpoint/2010/main" val="3897336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CF121DD0-6E1F-D24E-B569-8C7EA7F4C047}" type="datetimeFigureOut">
              <a:rPr lang="en-US" smtClean="0"/>
              <a:t>4/28/2014</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2EECE70-DE3F-FC42-8617-0C8517C777C6}" type="slidenum">
              <a:rPr lang="en-US" smtClean="0"/>
              <a:t>‹#›</a:t>
            </a:fld>
            <a:endParaRPr lang="en-US"/>
          </a:p>
        </p:txBody>
      </p:sp>
    </p:spTree>
    <p:extLst>
      <p:ext uri="{BB962C8B-B14F-4D97-AF65-F5344CB8AC3E}">
        <p14:creationId xmlns:p14="http://schemas.microsoft.com/office/powerpoint/2010/main" val="11123845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hbase.apache.org/book/security.html" TargetMode="Externa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hyperlink" Target="https://hbase.apache.org/book/zk.sasl.auth.html"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mailto:user@hbase.apache.org" TargetMode="Externa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hyperlink" Target="https://issues.apache.org/jira/browse/HBASE-10919"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ctrTitle"/>
          </p:nvPr>
        </p:nvSpPr>
        <p:spPr>
          <a:xfrm>
            <a:off x="685800" y="1714500"/>
            <a:ext cx="7772400" cy="965836"/>
          </a:xfrm>
        </p:spPr>
        <p:txBody>
          <a:bodyPr>
            <a:noAutofit/>
          </a:bodyPr>
          <a:lstStyle/>
          <a:p>
            <a:r>
              <a:rPr lang="en-US" sz="3200" b="1" dirty="0" smtClean="0">
                <a:solidFill>
                  <a:srgbClr val="005FA0"/>
                </a:solidFill>
                <a:latin typeface="Neo Sans Intel Light"/>
              </a:rPr>
              <a:t>Security Features in Apache HBase – </a:t>
            </a:r>
            <a:r>
              <a:rPr lang="en-US" sz="3200" b="1" dirty="0" smtClean="0">
                <a:solidFill>
                  <a:srgbClr val="005FA0"/>
                </a:solidFill>
                <a:latin typeface="Neo Sans Intel Light"/>
              </a:rPr>
              <a:t/>
            </a:r>
            <a:br>
              <a:rPr lang="en-US" sz="3200" b="1" dirty="0" smtClean="0">
                <a:solidFill>
                  <a:srgbClr val="005FA0"/>
                </a:solidFill>
                <a:latin typeface="Neo Sans Intel Light"/>
              </a:rPr>
            </a:br>
            <a:r>
              <a:rPr lang="en-US" sz="3200" b="1" dirty="0" smtClean="0">
                <a:solidFill>
                  <a:srgbClr val="005FA0"/>
                </a:solidFill>
                <a:latin typeface="Neo Sans Intel Light"/>
              </a:rPr>
              <a:t>An </a:t>
            </a:r>
            <a:r>
              <a:rPr lang="en-US" sz="3200" b="1" dirty="0" smtClean="0">
                <a:solidFill>
                  <a:srgbClr val="005FA0"/>
                </a:solidFill>
                <a:latin typeface="Neo Sans Intel Light"/>
              </a:rPr>
              <a:t>Operator’s Guide</a:t>
            </a:r>
            <a:endParaRPr lang="en-US" sz="3200" b="1" dirty="0">
              <a:solidFill>
                <a:srgbClr val="005FA0"/>
              </a:solidFill>
              <a:latin typeface="Neo Sans Intel Light"/>
            </a:endParaRPr>
          </a:p>
        </p:txBody>
      </p:sp>
      <p:sp>
        <p:nvSpPr>
          <p:cNvPr id="5" name="Subtitle 2"/>
          <p:cNvSpPr>
            <a:spLocks noGrp="1"/>
          </p:cNvSpPr>
          <p:nvPr>
            <p:ph type="subTitle" idx="1"/>
          </p:nvPr>
        </p:nvSpPr>
        <p:spPr>
          <a:xfrm>
            <a:off x="457200" y="2680336"/>
            <a:ext cx="8229600" cy="714374"/>
          </a:xfrm>
        </p:spPr>
        <p:txBody>
          <a:bodyPr>
            <a:normAutofit fontScale="70000" lnSpcReduction="20000"/>
          </a:bodyPr>
          <a:lstStyle/>
          <a:p>
            <a:r>
              <a:rPr lang="en-US" sz="2800" dirty="0" smtClean="0">
                <a:latin typeface="Neo Sans Intel"/>
              </a:rPr>
              <a:t>Anoop Sam John, Andrew Purtell, Ramkrishna S. Vasudevan</a:t>
            </a:r>
          </a:p>
          <a:p>
            <a:r>
              <a:rPr lang="en-US" sz="1700" dirty="0">
                <a:latin typeface="Neo Sans Intel"/>
              </a:rPr>
              <a:t>Committers and PMC Members, </a:t>
            </a:r>
            <a:r>
              <a:rPr lang="en-US" sz="1700" dirty="0" smtClean="0">
                <a:latin typeface="Neo Sans Intel"/>
              </a:rPr>
              <a:t>Apache </a:t>
            </a:r>
            <a:r>
              <a:rPr lang="en-US" sz="1700" dirty="0">
                <a:latin typeface="Neo Sans Intel"/>
              </a:rPr>
              <a:t>HBase, </a:t>
            </a:r>
            <a:r>
              <a:rPr lang="en-US" sz="1700" dirty="0" smtClean="0">
                <a:latin typeface="Neo Sans Intel"/>
              </a:rPr>
              <a:t>Apache </a:t>
            </a:r>
            <a:r>
              <a:rPr lang="en-US" sz="1700" dirty="0">
                <a:latin typeface="Neo Sans Intel"/>
              </a:rPr>
              <a:t>Software Foundation</a:t>
            </a:r>
            <a:endParaRPr lang="en-US" sz="2800" dirty="0">
              <a:latin typeface="Neo Sans Intel"/>
            </a:endParaRPr>
          </a:p>
          <a:p>
            <a:r>
              <a:rPr lang="en-US" sz="1700" dirty="0" smtClean="0">
                <a:latin typeface="Neo Sans Intel"/>
              </a:rPr>
              <a:t>Big Data </a:t>
            </a:r>
            <a:r>
              <a:rPr lang="en-US" sz="1700" dirty="0">
                <a:latin typeface="Neo Sans Intel"/>
              </a:rPr>
              <a:t>US </a:t>
            </a:r>
            <a:r>
              <a:rPr lang="en-US" sz="1700" dirty="0" smtClean="0">
                <a:latin typeface="Neo Sans Intel"/>
              </a:rPr>
              <a:t>Research And Development, Intel</a:t>
            </a:r>
          </a:p>
        </p:txBody>
      </p:sp>
      <p:sp>
        <p:nvSpPr>
          <p:cNvPr id="3" name="TextBox 2"/>
          <p:cNvSpPr txBox="1"/>
          <p:nvPr/>
        </p:nvSpPr>
        <p:spPr>
          <a:xfrm>
            <a:off x="8760200" y="4814501"/>
            <a:ext cx="332142" cy="276999"/>
          </a:xfrm>
          <a:prstGeom prst="rect">
            <a:avLst/>
          </a:prstGeom>
          <a:noFill/>
        </p:spPr>
        <p:txBody>
          <a:bodyPr wrap="none" rtlCol="0">
            <a:spAutoFit/>
          </a:bodyPr>
          <a:lstStyle/>
          <a:p>
            <a:r>
              <a:rPr lang="en-US" sz="1200" dirty="0" smtClean="0">
                <a:solidFill>
                  <a:schemeClr val="bg1"/>
                </a:solidFill>
              </a:rPr>
              <a:t>v5</a:t>
            </a:r>
            <a:endParaRPr lang="en-US" sz="1200" dirty="0">
              <a:solidFill>
                <a:schemeClr val="bg1"/>
              </a:solidFill>
            </a:endParaRPr>
          </a:p>
        </p:txBody>
      </p:sp>
    </p:spTree>
    <p:extLst>
      <p:ext uri="{BB962C8B-B14F-4D97-AF65-F5344CB8AC3E}">
        <p14:creationId xmlns:p14="http://schemas.microsoft.com/office/powerpoint/2010/main" val="27006013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a:solidFill>
                  <a:srgbClr val="005FA0"/>
                </a:solidFill>
                <a:latin typeface="Neo Sans Intel Light"/>
              </a:rPr>
              <a:t>Transparent </a:t>
            </a:r>
            <a:r>
              <a:rPr lang="en-US" sz="3200" dirty="0" smtClean="0">
                <a:solidFill>
                  <a:srgbClr val="005FA0"/>
                </a:solidFill>
                <a:latin typeface="Neo Sans Intel Light"/>
              </a:rPr>
              <a:t>Encryption </a:t>
            </a:r>
            <a:r>
              <a:rPr lang="en-US" sz="3200" dirty="0">
                <a:solidFill>
                  <a:srgbClr val="005FA0"/>
                </a:solidFill>
                <a:latin typeface="Neo Sans Intel Light"/>
              </a:rPr>
              <a:t>(HBASE-7544</a:t>
            </a:r>
            <a:r>
              <a:rPr lang="en-US" sz="3200" dirty="0" smtClean="0">
                <a:solidFill>
                  <a:srgbClr val="005FA0"/>
                </a:solidFill>
                <a:latin typeface="Neo Sans Intel Light"/>
              </a:rPr>
              <a:t>)</a:t>
            </a:r>
            <a:endParaRPr lang="en-US" sz="3200" dirty="0">
              <a:solidFill>
                <a:srgbClr val="005FA0"/>
              </a:solidFill>
              <a:latin typeface="Neo Sans Intel Light"/>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0229" y="1201625"/>
            <a:ext cx="6723542" cy="3227930"/>
          </a:xfrm>
          <a:prstGeom prst="rect">
            <a:avLst/>
          </a:prstGeom>
        </p:spPr>
      </p:pic>
    </p:spTree>
    <p:extLst>
      <p:ext uri="{BB962C8B-B14F-4D97-AF65-F5344CB8AC3E}">
        <p14:creationId xmlns:p14="http://schemas.microsoft.com/office/powerpoint/2010/main" val="13047999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Endpoint EXEC Grants (HBASE-6104</a:t>
            </a:r>
            <a:r>
              <a:rPr lang="en-US" sz="3200" dirty="0">
                <a:solidFill>
                  <a:srgbClr val="005FA0"/>
                </a:solidFill>
                <a:latin typeface="Neo Sans Intel Light"/>
              </a:rPr>
              <a:t>)</a:t>
            </a:r>
          </a:p>
        </p:txBody>
      </p:sp>
      <p:sp>
        <p:nvSpPr>
          <p:cNvPr id="3" name="Content Placeholder 2"/>
          <p:cNvSpPr>
            <a:spLocks noGrp="1"/>
          </p:cNvSpPr>
          <p:nvPr>
            <p:ph idx="1"/>
          </p:nvPr>
        </p:nvSpPr>
        <p:spPr>
          <a:xfrm>
            <a:off x="457200" y="925830"/>
            <a:ext cx="8229600" cy="3943350"/>
          </a:xfrm>
        </p:spPr>
        <p:txBody>
          <a:bodyPr>
            <a:noAutofit/>
          </a:bodyPr>
          <a:lstStyle/>
          <a:p>
            <a:pPr algn="just"/>
            <a:r>
              <a:rPr lang="en-US" sz="2000" dirty="0" smtClean="0">
                <a:latin typeface="Arial"/>
              </a:rPr>
              <a:t>HBase ACLs grant a familiar set of privileges to users and groups:</a:t>
            </a:r>
          </a:p>
          <a:p>
            <a:pPr lvl="1" algn="just"/>
            <a:r>
              <a:rPr lang="en-US" sz="1800" dirty="0" smtClean="0">
                <a:latin typeface="Arial"/>
              </a:rPr>
              <a:t>(R)</a:t>
            </a:r>
            <a:r>
              <a:rPr lang="en-US" sz="1800" dirty="0" err="1" smtClean="0">
                <a:latin typeface="Arial"/>
              </a:rPr>
              <a:t>ead</a:t>
            </a:r>
            <a:r>
              <a:rPr lang="en-US" sz="1800" dirty="0" smtClean="0">
                <a:latin typeface="Arial"/>
              </a:rPr>
              <a:t>, (W)rite, E(X)</a:t>
            </a:r>
            <a:r>
              <a:rPr lang="en-US" sz="1800" dirty="0" err="1" smtClean="0">
                <a:latin typeface="Arial"/>
              </a:rPr>
              <a:t>excute</a:t>
            </a:r>
            <a:r>
              <a:rPr lang="en-US" sz="1800" dirty="0" smtClean="0">
                <a:latin typeface="Arial"/>
              </a:rPr>
              <a:t>, (C)</a:t>
            </a:r>
            <a:r>
              <a:rPr lang="en-US" sz="1800" dirty="0" err="1" smtClean="0">
                <a:latin typeface="Arial"/>
              </a:rPr>
              <a:t>reate</a:t>
            </a:r>
            <a:r>
              <a:rPr lang="en-US" sz="1800" dirty="0" smtClean="0">
                <a:latin typeface="Arial"/>
              </a:rPr>
              <a:t>, (A)</a:t>
            </a:r>
            <a:r>
              <a:rPr lang="en-US" sz="1800" dirty="0" err="1" smtClean="0">
                <a:latin typeface="Arial"/>
              </a:rPr>
              <a:t>dmin</a:t>
            </a:r>
            <a:endParaRPr lang="en-US" sz="1800" dirty="0" smtClean="0">
              <a:latin typeface="Arial"/>
            </a:endParaRPr>
          </a:p>
          <a:p>
            <a:pPr algn="just"/>
            <a:endParaRPr lang="en-US" sz="2000" dirty="0" smtClean="0">
              <a:latin typeface="Arial"/>
            </a:endParaRPr>
          </a:p>
          <a:p>
            <a:pPr algn="just"/>
            <a:r>
              <a:rPr lang="en-US" sz="2000" dirty="0" smtClean="0">
                <a:latin typeface="Arial"/>
              </a:rPr>
              <a:t>Versions prior to 0.98.0 ignored X</a:t>
            </a:r>
          </a:p>
          <a:p>
            <a:pPr algn="just"/>
            <a:endParaRPr lang="en-US" sz="2000" dirty="0" smtClean="0">
              <a:latin typeface="Arial"/>
            </a:endParaRPr>
          </a:p>
          <a:p>
            <a:pPr algn="just"/>
            <a:r>
              <a:rPr lang="en-US" sz="2000" dirty="0" smtClean="0">
                <a:latin typeface="Arial"/>
              </a:rPr>
              <a:t>Now access to coprocessor Endpoint invocations can be controlled on a global, per-table, or per-column family basis</a:t>
            </a:r>
          </a:p>
        </p:txBody>
      </p:sp>
    </p:spTree>
    <p:extLst>
      <p:ext uri="{BB962C8B-B14F-4D97-AF65-F5344CB8AC3E}">
        <p14:creationId xmlns:p14="http://schemas.microsoft.com/office/powerpoint/2010/main" val="36280064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0" y="2057400"/>
            <a:ext cx="9144000" cy="685800"/>
          </a:xfrm>
        </p:spPr>
        <p:txBody>
          <a:bodyPr>
            <a:normAutofit/>
          </a:bodyPr>
          <a:lstStyle/>
          <a:p>
            <a:r>
              <a:rPr lang="en-US" sz="3200" dirty="0">
                <a:solidFill>
                  <a:srgbClr val="005FA0"/>
                </a:solidFill>
                <a:latin typeface="Neo Sans Intel Light"/>
              </a:rPr>
              <a:t>Controlling Access To Data</a:t>
            </a:r>
          </a:p>
        </p:txBody>
      </p:sp>
    </p:spTree>
    <p:extLst>
      <p:ext uri="{BB962C8B-B14F-4D97-AF65-F5344CB8AC3E}">
        <p14:creationId xmlns:p14="http://schemas.microsoft.com/office/powerpoint/2010/main" val="24712112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Our Example Schema</a:t>
            </a:r>
            <a:endParaRPr lang="en-US" sz="3200" dirty="0">
              <a:solidFill>
                <a:srgbClr val="005FA0"/>
              </a:solidFill>
              <a:latin typeface="Neo Sans Intel Light"/>
            </a:endParaRPr>
          </a:p>
        </p:txBody>
      </p:sp>
      <p:sp>
        <p:nvSpPr>
          <p:cNvPr id="3" name="Content Placeholder 2"/>
          <p:cNvSpPr>
            <a:spLocks noGrp="1"/>
          </p:cNvSpPr>
          <p:nvPr>
            <p:ph idx="1"/>
          </p:nvPr>
        </p:nvSpPr>
        <p:spPr>
          <a:xfrm>
            <a:off x="457200" y="925830"/>
            <a:ext cx="8229600" cy="3943350"/>
          </a:xfrm>
        </p:spPr>
        <p:txBody>
          <a:bodyPr>
            <a:noAutofit/>
          </a:bodyPr>
          <a:lstStyle/>
          <a:p>
            <a:pPr algn="just">
              <a:spcBef>
                <a:spcPts val="300"/>
              </a:spcBef>
            </a:pPr>
            <a:r>
              <a:rPr lang="en-US" sz="2000" dirty="0" smtClean="0">
                <a:latin typeface="Arial"/>
              </a:rPr>
              <a:t>A simple user information table</a:t>
            </a:r>
          </a:p>
        </p:txBody>
      </p:sp>
      <p:graphicFrame>
        <p:nvGraphicFramePr>
          <p:cNvPr id="4" name="Table 3"/>
          <p:cNvGraphicFramePr>
            <a:graphicFrameLocks noGrp="1"/>
          </p:cNvGraphicFramePr>
          <p:nvPr>
            <p:extLst>
              <p:ext uri="{D42A27DB-BD31-4B8C-83A1-F6EECF244321}">
                <p14:modId xmlns:p14="http://schemas.microsoft.com/office/powerpoint/2010/main" val="3454199571"/>
              </p:ext>
            </p:extLst>
          </p:nvPr>
        </p:nvGraphicFramePr>
        <p:xfrm>
          <a:off x="1524000" y="1654889"/>
          <a:ext cx="6096000" cy="1691640"/>
        </p:xfrm>
        <a:graphic>
          <a:graphicData uri="http://schemas.openxmlformats.org/drawingml/2006/table">
            <a:tbl>
              <a:tblPr firstRow="1" bandRow="1">
                <a:tableStyleId>{5C22544A-7EE6-4342-B048-85BDC9FD1C3A}</a:tableStyleId>
              </a:tblPr>
              <a:tblGrid>
                <a:gridCol w="1752600"/>
                <a:gridCol w="2311400"/>
                <a:gridCol w="2032000"/>
              </a:tblGrid>
              <a:tr h="274320">
                <a:tc>
                  <a:txBody>
                    <a:bodyPr/>
                    <a:lstStyle/>
                    <a:p>
                      <a:r>
                        <a:rPr lang="en-US" sz="1400" baseline="0" dirty="0" smtClean="0">
                          <a:solidFill>
                            <a:schemeClr val="tx1"/>
                          </a:solidFill>
                        </a:rPr>
                        <a:t>Row Key</a:t>
                      </a:r>
                      <a:endParaRPr lang="en-US" sz="1400" baseline="0" dirty="0">
                        <a:solidFill>
                          <a:schemeClr val="tx1"/>
                        </a:solidFill>
                      </a:endParaRPr>
                    </a:p>
                  </a:txBody>
                  <a:tcPr marT="34290" marB="34290">
                    <a:solidFill>
                      <a:schemeClr val="bg1"/>
                    </a:solidFill>
                  </a:tcPr>
                </a:tc>
                <a:tc>
                  <a:txBody>
                    <a:bodyPr/>
                    <a:lstStyle/>
                    <a:p>
                      <a:r>
                        <a:rPr lang="en-US" sz="1400" baseline="0" dirty="0" smtClean="0">
                          <a:solidFill>
                            <a:schemeClr val="tx1"/>
                          </a:solidFill>
                        </a:rPr>
                        <a:t>Column Family: </a:t>
                      </a:r>
                      <a:r>
                        <a:rPr lang="en-US" sz="1400" baseline="0" dirty="0" err="1" smtClean="0">
                          <a:solidFill>
                            <a:schemeClr val="tx1"/>
                          </a:solidFill>
                        </a:rPr>
                        <a:t>i</a:t>
                      </a:r>
                      <a:endParaRPr lang="en-US" sz="1400" baseline="0" dirty="0">
                        <a:solidFill>
                          <a:schemeClr val="tx1"/>
                        </a:solidFill>
                      </a:endParaRPr>
                    </a:p>
                  </a:txBody>
                  <a:tcPr marT="34290" marB="34290">
                    <a:solidFill>
                      <a:schemeClr val="bg1"/>
                    </a:solidFill>
                  </a:tcPr>
                </a:tc>
                <a:tc>
                  <a:txBody>
                    <a:bodyPr/>
                    <a:lstStyle/>
                    <a:p>
                      <a:r>
                        <a:rPr lang="en-US" sz="1400" baseline="0" dirty="0" smtClean="0">
                          <a:solidFill>
                            <a:schemeClr val="tx1"/>
                          </a:solidFill>
                        </a:rPr>
                        <a:t>Column Family: </a:t>
                      </a:r>
                      <a:r>
                        <a:rPr lang="en-US" sz="1400" baseline="0" dirty="0" err="1" smtClean="0">
                          <a:solidFill>
                            <a:schemeClr val="tx1"/>
                          </a:solidFill>
                        </a:rPr>
                        <a:t>pii</a:t>
                      </a:r>
                      <a:endParaRPr lang="en-US" sz="1400" baseline="0" dirty="0">
                        <a:solidFill>
                          <a:schemeClr val="tx1"/>
                        </a:solidFill>
                      </a:endParaRPr>
                    </a:p>
                  </a:txBody>
                  <a:tcPr marT="34290" marB="34290">
                    <a:solidFill>
                      <a:schemeClr val="bg1"/>
                    </a:solidFill>
                  </a:tcPr>
                </a:tc>
              </a:tr>
              <a:tr h="274320">
                <a:tc>
                  <a:txBody>
                    <a:bodyPr/>
                    <a:lstStyle/>
                    <a:p>
                      <a:r>
                        <a:rPr lang="en-US" sz="1400" baseline="0" dirty="0" err="1" smtClean="0">
                          <a:solidFill>
                            <a:schemeClr val="tx1"/>
                          </a:solidFill>
                        </a:rPr>
                        <a:t>uid</a:t>
                      </a:r>
                      <a:endParaRPr lang="en-US" sz="1400" baseline="0" dirty="0">
                        <a:solidFill>
                          <a:schemeClr val="tx1"/>
                        </a:solidFill>
                      </a:endParaRPr>
                    </a:p>
                  </a:txBody>
                  <a:tcPr marT="34290" marB="34290">
                    <a:solidFill>
                      <a:schemeClr val="bg1"/>
                    </a:solidFill>
                  </a:tcPr>
                </a:tc>
                <a:tc>
                  <a:txBody>
                    <a:bodyPr/>
                    <a:lstStyle/>
                    <a:p>
                      <a:r>
                        <a:rPr lang="en-US" sz="1400" baseline="0" dirty="0" smtClean="0">
                          <a:solidFill>
                            <a:schemeClr val="tx1"/>
                          </a:solidFill>
                        </a:rPr>
                        <a:t>i:fullname</a:t>
                      </a:r>
                      <a:endParaRPr lang="en-US" sz="1400" baseline="0" dirty="0">
                        <a:solidFill>
                          <a:schemeClr val="tx1"/>
                        </a:solidFill>
                      </a:endParaRPr>
                    </a:p>
                  </a:txBody>
                  <a:tcPr marT="34290" marB="34290">
                    <a:solidFill>
                      <a:schemeClr val="bg1"/>
                    </a:solidFill>
                  </a:tcPr>
                </a:tc>
                <a:tc>
                  <a:txBody>
                    <a:bodyPr/>
                    <a:lstStyle/>
                    <a:p>
                      <a:r>
                        <a:rPr lang="en-US" sz="1400" baseline="0" dirty="0" err="1" smtClean="0">
                          <a:solidFill>
                            <a:schemeClr val="tx1"/>
                          </a:solidFill>
                        </a:rPr>
                        <a:t>pii:address</a:t>
                      </a:r>
                      <a:endParaRPr lang="en-US" sz="1400" baseline="0" dirty="0" smtClean="0">
                        <a:solidFill>
                          <a:schemeClr val="tx1"/>
                        </a:solidFill>
                      </a:endParaRPr>
                    </a:p>
                  </a:txBody>
                  <a:tcPr marT="34290" marB="34290">
                    <a:solidFill>
                      <a:schemeClr val="bg1"/>
                    </a:solidFill>
                  </a:tcPr>
                </a:tc>
              </a:tr>
              <a:tr h="274320">
                <a:tc>
                  <a:txBody>
                    <a:bodyPr/>
                    <a:lstStyle/>
                    <a:p>
                      <a:endParaRPr lang="en-US" sz="1400" baseline="0" dirty="0">
                        <a:solidFill>
                          <a:schemeClr val="tx1"/>
                        </a:solidFill>
                      </a:endParaRPr>
                    </a:p>
                  </a:txBody>
                  <a:tcPr marT="34290" marB="34290">
                    <a:solidFill>
                      <a:schemeClr val="bg1"/>
                    </a:solidFill>
                  </a:tcPr>
                </a:tc>
                <a:tc>
                  <a:txBody>
                    <a:bodyPr/>
                    <a:lstStyle/>
                    <a:p>
                      <a:r>
                        <a:rPr lang="en-US" sz="1400" baseline="0" dirty="0" smtClean="0">
                          <a:solidFill>
                            <a:schemeClr val="tx1"/>
                          </a:solidFill>
                        </a:rPr>
                        <a:t>i:nick</a:t>
                      </a:r>
                      <a:endParaRPr lang="en-US" sz="1400" baseline="0" dirty="0">
                        <a:solidFill>
                          <a:schemeClr val="tx1"/>
                        </a:solidFill>
                      </a:endParaRPr>
                    </a:p>
                  </a:txBody>
                  <a:tcPr marT="34290" marB="34290">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aseline="0" dirty="0" err="1" smtClean="0">
                          <a:solidFill>
                            <a:schemeClr val="tx1"/>
                          </a:solidFill>
                        </a:rPr>
                        <a:t>pii:phone</a:t>
                      </a:r>
                      <a:endParaRPr lang="en-US" sz="1400" baseline="0" dirty="0" smtClean="0">
                        <a:solidFill>
                          <a:schemeClr val="tx1"/>
                        </a:solidFill>
                      </a:endParaRPr>
                    </a:p>
                  </a:txBody>
                  <a:tcPr marT="34290" marB="34290">
                    <a:solidFill>
                      <a:schemeClr val="bg1"/>
                    </a:solidFill>
                  </a:tcPr>
                </a:tc>
              </a:tr>
              <a:tr h="274320">
                <a:tc>
                  <a:txBody>
                    <a:bodyPr/>
                    <a:lstStyle/>
                    <a:p>
                      <a:endParaRPr lang="en-US" sz="1400" baseline="0" dirty="0">
                        <a:solidFill>
                          <a:schemeClr val="tx1"/>
                        </a:solidFill>
                      </a:endParaRPr>
                    </a:p>
                  </a:txBody>
                  <a:tcPr marT="34290" marB="34290">
                    <a:solidFill>
                      <a:schemeClr val="bg1"/>
                    </a:solidFill>
                  </a:tcPr>
                </a:tc>
                <a:tc>
                  <a:txBody>
                    <a:bodyPr/>
                    <a:lstStyle/>
                    <a:p>
                      <a:endParaRPr lang="en-US" sz="1400" baseline="0" dirty="0">
                        <a:solidFill>
                          <a:schemeClr val="tx1"/>
                        </a:solidFill>
                      </a:endParaRPr>
                    </a:p>
                  </a:txBody>
                  <a:tcPr marT="34290" marB="34290">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aseline="0" dirty="0" err="1" smtClean="0">
                          <a:solidFill>
                            <a:schemeClr val="tx1"/>
                          </a:solidFill>
                        </a:rPr>
                        <a:t>pii:cc</a:t>
                      </a:r>
                      <a:endParaRPr lang="en-US" sz="1400" baseline="0" dirty="0" smtClean="0">
                        <a:solidFill>
                          <a:schemeClr val="tx1"/>
                        </a:solidFill>
                      </a:endParaRPr>
                    </a:p>
                  </a:txBody>
                  <a:tcPr marT="34290" marB="34290">
                    <a:solidFill>
                      <a:schemeClr val="bg1"/>
                    </a:solidFill>
                  </a:tcPr>
                </a:tc>
              </a:tr>
              <a:tr h="274320">
                <a:tc>
                  <a:txBody>
                    <a:bodyPr/>
                    <a:lstStyle/>
                    <a:p>
                      <a:endParaRPr lang="en-US" sz="1400" baseline="0" dirty="0">
                        <a:solidFill>
                          <a:schemeClr val="tx1"/>
                        </a:solidFill>
                      </a:endParaRPr>
                    </a:p>
                  </a:txBody>
                  <a:tcPr marT="34290" marB="34290">
                    <a:solidFill>
                      <a:schemeClr val="bg1"/>
                    </a:solidFill>
                  </a:tcPr>
                </a:tc>
                <a:tc>
                  <a:txBody>
                    <a:bodyPr/>
                    <a:lstStyle/>
                    <a:p>
                      <a:endParaRPr lang="en-US" sz="1400" baseline="0" dirty="0">
                        <a:solidFill>
                          <a:schemeClr val="tx1"/>
                        </a:solidFill>
                      </a:endParaRPr>
                    </a:p>
                  </a:txBody>
                  <a:tcPr marT="34290" marB="34290">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aseline="0" dirty="0" smtClean="0">
                          <a:solidFill>
                            <a:schemeClr val="tx1"/>
                          </a:solidFill>
                        </a:rPr>
                        <a:t>pii:cvv2</a:t>
                      </a:r>
                    </a:p>
                  </a:txBody>
                  <a:tcPr marT="34290" marB="34290">
                    <a:solidFill>
                      <a:schemeClr val="bg1"/>
                    </a:solidFill>
                  </a:tcPr>
                </a:tc>
              </a:tr>
              <a:tr h="274320">
                <a:tc>
                  <a:txBody>
                    <a:bodyPr/>
                    <a:lstStyle/>
                    <a:p>
                      <a:endParaRPr lang="en-US" sz="1400" baseline="0" dirty="0">
                        <a:solidFill>
                          <a:schemeClr val="tx1"/>
                        </a:solidFill>
                      </a:endParaRPr>
                    </a:p>
                  </a:txBody>
                  <a:tcPr marT="34290" marB="34290">
                    <a:solidFill>
                      <a:schemeClr val="bg1"/>
                    </a:solidFill>
                  </a:tcPr>
                </a:tc>
                <a:tc>
                  <a:txBody>
                    <a:bodyPr/>
                    <a:lstStyle/>
                    <a:p>
                      <a:endParaRPr lang="en-US" sz="1400" baseline="0" dirty="0">
                        <a:solidFill>
                          <a:schemeClr val="tx1"/>
                        </a:solidFill>
                      </a:endParaRPr>
                    </a:p>
                  </a:txBody>
                  <a:tcPr marT="34290" marB="34290">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aseline="0" dirty="0" err="1" smtClean="0">
                          <a:solidFill>
                            <a:schemeClr val="tx1"/>
                          </a:solidFill>
                        </a:rPr>
                        <a:t>pii:expdate</a:t>
                      </a:r>
                      <a:endParaRPr lang="en-US" sz="1400" baseline="0" dirty="0" smtClean="0">
                        <a:solidFill>
                          <a:schemeClr val="tx1"/>
                        </a:solidFill>
                      </a:endParaRPr>
                    </a:p>
                  </a:txBody>
                  <a:tcPr marT="34290" marB="34290">
                    <a:solidFill>
                      <a:schemeClr val="bg1"/>
                    </a:solidFill>
                  </a:tcPr>
                </a:tc>
              </a:tr>
            </a:tbl>
          </a:graphicData>
        </a:graphic>
      </p:graphicFrame>
      <p:sp>
        <p:nvSpPr>
          <p:cNvPr id="7" name="TextBox 6"/>
          <p:cNvSpPr txBox="1"/>
          <p:nvPr/>
        </p:nvSpPr>
        <p:spPr>
          <a:xfrm>
            <a:off x="591583" y="3789045"/>
            <a:ext cx="7960834" cy="830997"/>
          </a:xfrm>
          <a:prstGeom prst="rect">
            <a:avLst/>
          </a:prstGeom>
          <a:noFill/>
        </p:spPr>
        <p:txBody>
          <a:bodyPr wrap="none" rtlCol="0">
            <a:spAutoFit/>
          </a:bodyPr>
          <a:lstStyle/>
          <a:p>
            <a:r>
              <a:rPr lang="en-US" sz="1600" dirty="0" smtClean="0">
                <a:latin typeface="Courier New" panose="02070309020205020404" pitchFamily="49" charset="0"/>
                <a:cs typeface="Courier New" panose="02070309020205020404" pitchFamily="49" charset="0"/>
              </a:rPr>
              <a:t>&gt; create ‘user’, </a:t>
            </a:r>
            <a:r>
              <a:rPr lang="en-US" sz="1600" dirty="0" smtClean="0">
                <a:latin typeface="Courier New" panose="02070309020205020404" pitchFamily="49" charset="0"/>
                <a:cs typeface="Courier New" panose="02070309020205020404" pitchFamily="49" charset="0"/>
              </a:rPr>
              <a:t>\</a:t>
            </a:r>
          </a:p>
          <a:p>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   { NAME </a:t>
            </a:r>
            <a:r>
              <a:rPr lang="en-US" sz="1600" dirty="0" smtClean="0">
                <a:latin typeface="Courier New" panose="02070309020205020404" pitchFamily="49" charset="0"/>
                <a:cs typeface="Courier New" panose="02070309020205020404" pitchFamily="49" charset="0"/>
              </a:rPr>
              <a:t>=&gt; ‘</a:t>
            </a:r>
            <a:r>
              <a:rPr lang="en-US" sz="1600" dirty="0" err="1" smtClean="0">
                <a:latin typeface="Courier New" panose="02070309020205020404" pitchFamily="49" charset="0"/>
                <a:cs typeface="Courier New" panose="02070309020205020404" pitchFamily="49" charset="0"/>
              </a:rPr>
              <a:t>i</a:t>
            </a:r>
            <a:r>
              <a:rPr lang="en-US" sz="1600" dirty="0" smtClean="0">
                <a:latin typeface="Courier New" panose="02070309020205020404" pitchFamily="49" charset="0"/>
                <a:cs typeface="Courier New" panose="02070309020205020404" pitchFamily="49" charset="0"/>
              </a:rPr>
              <a:t>’, COMPRESSION =&gt; ’snappy’, </a:t>
            </a:r>
            <a:r>
              <a:rPr lang="en-US" sz="1600" dirty="0" smtClean="0">
                <a:latin typeface="Courier New" panose="02070309020205020404" pitchFamily="49" charset="0"/>
                <a:cs typeface="Courier New" panose="02070309020205020404" pitchFamily="49" charset="0"/>
              </a:rPr>
              <a:t>VERSIONS =&gt; 10 }, \</a:t>
            </a:r>
            <a:endParaRPr lang="en-US" sz="1600" dirty="0" smtClean="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NAME =&gt; </a:t>
            </a:r>
            <a:r>
              <a:rPr lang="en-US" sz="1600" dirty="0" smtClean="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pii</a:t>
            </a:r>
            <a:r>
              <a:rPr lang="en-US" sz="1600" dirty="0" smtClean="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COMPRESSION =&gt; ’snappy</a:t>
            </a:r>
            <a:r>
              <a:rPr lang="en-US" sz="1600" dirty="0" smtClean="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VERSIONS =&gt; 10 </a:t>
            </a:r>
            <a:r>
              <a:rPr lang="en-US" sz="1600" dirty="0" smtClean="0">
                <a:latin typeface="Courier New" panose="02070309020205020404" pitchFamily="49" charset="0"/>
                <a:cs typeface="Courier New" panose="02070309020205020404" pitchFamily="49" charset="0"/>
              </a:rPr>
              <a:t>}</a:t>
            </a:r>
            <a:endParaRPr lang="en-US" sz="16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9730507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Our Example Security Policy</a:t>
            </a:r>
            <a:endParaRPr lang="en-US" sz="3200" dirty="0">
              <a:solidFill>
                <a:srgbClr val="005FA0"/>
              </a:solidFill>
              <a:latin typeface="Neo Sans Intel Light"/>
            </a:endParaRPr>
          </a:p>
        </p:txBody>
      </p:sp>
      <p:sp>
        <p:nvSpPr>
          <p:cNvPr id="3" name="Content Placeholder 2"/>
          <p:cNvSpPr>
            <a:spLocks noGrp="1"/>
          </p:cNvSpPr>
          <p:nvPr>
            <p:ph idx="1"/>
          </p:nvPr>
        </p:nvSpPr>
        <p:spPr>
          <a:xfrm>
            <a:off x="457200" y="925830"/>
            <a:ext cx="8229600" cy="3943350"/>
          </a:xfrm>
        </p:spPr>
        <p:txBody>
          <a:bodyPr>
            <a:noAutofit/>
          </a:bodyPr>
          <a:lstStyle/>
          <a:p>
            <a:pPr algn="just">
              <a:spcBef>
                <a:spcPts val="300"/>
              </a:spcBef>
            </a:pPr>
            <a:r>
              <a:rPr lang="en-US" sz="2000" dirty="0" smtClean="0">
                <a:latin typeface="Arial"/>
              </a:rPr>
              <a:t>Column family: </a:t>
            </a:r>
            <a:r>
              <a:rPr lang="en-US" sz="2000" dirty="0" err="1" smtClean="0">
                <a:latin typeface="Arial"/>
              </a:rPr>
              <a:t>i</a:t>
            </a:r>
            <a:endParaRPr lang="en-US" sz="2000" dirty="0" smtClean="0">
              <a:latin typeface="Arial"/>
            </a:endParaRPr>
          </a:p>
        </p:txBody>
      </p:sp>
      <p:pic>
        <p:nvPicPr>
          <p:cNvPr id="4" name="Picture 3"/>
          <p:cNvPicPr>
            <a:picLocks/>
          </p:cNvPicPr>
          <p:nvPr/>
        </p:nvPicPr>
        <p:blipFill>
          <a:blip r:embed="rId3">
            <a:extLst>
              <a:ext uri="{28A0092B-C50C-407E-A947-70E740481C1C}">
                <a14:useLocalDpi xmlns:a14="http://schemas.microsoft.com/office/drawing/2010/main" val="0"/>
              </a:ext>
            </a:extLst>
          </a:blip>
          <a:stretch>
            <a:fillRect/>
          </a:stretch>
        </p:blipFill>
        <p:spPr>
          <a:xfrm>
            <a:off x="1280160" y="1600200"/>
            <a:ext cx="6807638" cy="3349426"/>
          </a:xfrm>
          <a:prstGeom prst="rect">
            <a:avLst/>
          </a:prstGeom>
        </p:spPr>
      </p:pic>
    </p:spTree>
    <p:extLst>
      <p:ext uri="{BB962C8B-B14F-4D97-AF65-F5344CB8AC3E}">
        <p14:creationId xmlns:p14="http://schemas.microsoft.com/office/powerpoint/2010/main" val="17077033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Our Example Security Policy</a:t>
            </a:r>
            <a:endParaRPr lang="en-US" sz="3200" dirty="0">
              <a:solidFill>
                <a:srgbClr val="005FA0"/>
              </a:solidFill>
              <a:latin typeface="Neo Sans Intel Light"/>
            </a:endParaRPr>
          </a:p>
        </p:txBody>
      </p:sp>
      <p:sp>
        <p:nvSpPr>
          <p:cNvPr id="3" name="Content Placeholder 2"/>
          <p:cNvSpPr>
            <a:spLocks noGrp="1"/>
          </p:cNvSpPr>
          <p:nvPr>
            <p:ph idx="1"/>
          </p:nvPr>
        </p:nvSpPr>
        <p:spPr>
          <a:xfrm>
            <a:off x="457200" y="925830"/>
            <a:ext cx="8229600" cy="3943350"/>
          </a:xfrm>
        </p:spPr>
        <p:txBody>
          <a:bodyPr>
            <a:noAutofit/>
          </a:bodyPr>
          <a:lstStyle/>
          <a:p>
            <a:pPr algn="just">
              <a:spcBef>
                <a:spcPts val="300"/>
              </a:spcBef>
            </a:pPr>
            <a:r>
              <a:rPr lang="en-US" sz="2000" dirty="0" smtClean="0">
                <a:latin typeface="Arial"/>
              </a:rPr>
              <a:t>Column family: </a:t>
            </a:r>
            <a:r>
              <a:rPr lang="en-US" sz="2000" dirty="0" err="1" smtClean="0">
                <a:latin typeface="Arial"/>
              </a:rPr>
              <a:t>pii</a:t>
            </a:r>
            <a:endParaRPr lang="en-US" sz="2000" dirty="0" smtClean="0">
              <a:latin typeface="Arial"/>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0160" y="1600200"/>
            <a:ext cx="6807638" cy="3349426"/>
          </a:xfrm>
          <a:prstGeom prst="rect">
            <a:avLst/>
          </a:prstGeom>
        </p:spPr>
      </p:pic>
    </p:spTree>
    <p:extLst>
      <p:ext uri="{BB962C8B-B14F-4D97-AF65-F5344CB8AC3E}">
        <p14:creationId xmlns:p14="http://schemas.microsoft.com/office/powerpoint/2010/main" val="2106544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Getting Started</a:t>
            </a:r>
            <a:endParaRPr lang="en-US" sz="3200" dirty="0">
              <a:solidFill>
                <a:srgbClr val="005FA0"/>
              </a:solidFill>
              <a:latin typeface="Neo Sans Intel Light"/>
            </a:endParaRPr>
          </a:p>
        </p:txBody>
      </p:sp>
      <p:sp>
        <p:nvSpPr>
          <p:cNvPr id="3" name="Content Placeholder 2"/>
          <p:cNvSpPr>
            <a:spLocks noGrp="1"/>
          </p:cNvSpPr>
          <p:nvPr>
            <p:ph idx="1"/>
          </p:nvPr>
        </p:nvSpPr>
        <p:spPr>
          <a:xfrm>
            <a:off x="457200" y="925830"/>
            <a:ext cx="8229600" cy="3943350"/>
          </a:xfrm>
        </p:spPr>
        <p:txBody>
          <a:bodyPr>
            <a:noAutofit/>
          </a:bodyPr>
          <a:lstStyle/>
          <a:p>
            <a:pPr algn="just">
              <a:spcBef>
                <a:spcPts val="300"/>
              </a:spcBef>
            </a:pPr>
            <a:r>
              <a:rPr lang="en-US" sz="2000" dirty="0" smtClean="0">
                <a:latin typeface="Arial"/>
              </a:rPr>
              <a:t>Enable </a:t>
            </a:r>
            <a:r>
              <a:rPr lang="en-US" sz="2000" dirty="0" err="1" smtClean="0">
                <a:latin typeface="Arial"/>
              </a:rPr>
              <a:t>HFile</a:t>
            </a:r>
            <a:r>
              <a:rPr lang="en-US" sz="2000" dirty="0" smtClean="0">
                <a:latin typeface="Arial"/>
              </a:rPr>
              <a:t> V3</a:t>
            </a:r>
          </a:p>
          <a:p>
            <a:pPr lvl="1" algn="just">
              <a:spcBef>
                <a:spcPts val="300"/>
              </a:spcBef>
            </a:pPr>
            <a:r>
              <a:rPr lang="en-US" sz="1800" dirty="0" err="1" smtClean="0">
                <a:latin typeface="Arial"/>
              </a:rPr>
              <a:t>hfile.format.version</a:t>
            </a:r>
            <a:r>
              <a:rPr lang="en-US" sz="1800" dirty="0" smtClean="0">
                <a:latin typeface="Arial"/>
              </a:rPr>
              <a:t>=3</a:t>
            </a:r>
          </a:p>
          <a:p>
            <a:pPr algn="just">
              <a:spcBef>
                <a:spcPts val="300"/>
              </a:spcBef>
            </a:pPr>
            <a:r>
              <a:rPr lang="en-US" sz="2000" dirty="0" smtClean="0">
                <a:latin typeface="Arial"/>
              </a:rPr>
              <a:t>Enable </a:t>
            </a:r>
            <a:r>
              <a:rPr lang="en-US" sz="2000" dirty="0" err="1" smtClean="0">
                <a:latin typeface="Arial"/>
              </a:rPr>
              <a:t>SASL+Kerberos</a:t>
            </a:r>
            <a:r>
              <a:rPr lang="en-US" sz="2000" dirty="0" smtClean="0">
                <a:latin typeface="Arial"/>
              </a:rPr>
              <a:t> authentication</a:t>
            </a:r>
          </a:p>
          <a:p>
            <a:pPr lvl="1" algn="just">
              <a:spcBef>
                <a:spcPts val="300"/>
              </a:spcBef>
            </a:pPr>
            <a:r>
              <a:rPr lang="en-US" sz="1800" dirty="0" smtClean="0">
                <a:latin typeface="Arial"/>
              </a:rPr>
              <a:t>RPC: Follow the steps in section 8.1 of the </a:t>
            </a:r>
            <a:r>
              <a:rPr lang="en-US" sz="1800" dirty="0">
                <a:latin typeface="Arial"/>
              </a:rPr>
              <a:t>online manual: </a:t>
            </a:r>
            <a:r>
              <a:rPr lang="en-US" sz="1800" dirty="0">
                <a:latin typeface="Arial"/>
                <a:hlinkClick r:id="rId3"/>
              </a:rPr>
              <a:t>https://</a:t>
            </a:r>
            <a:r>
              <a:rPr lang="en-US" sz="1800" dirty="0" smtClean="0">
                <a:latin typeface="Arial"/>
                <a:hlinkClick r:id="rId3"/>
              </a:rPr>
              <a:t>hbase.apache.org/book/security.html</a:t>
            </a:r>
            <a:endParaRPr lang="en-US" sz="1800" dirty="0">
              <a:latin typeface="Arial"/>
            </a:endParaRPr>
          </a:p>
          <a:p>
            <a:pPr lvl="1" algn="just">
              <a:spcBef>
                <a:spcPts val="300"/>
              </a:spcBef>
            </a:pPr>
            <a:r>
              <a:rPr lang="en-US" sz="1800" dirty="0" err="1" smtClean="0">
                <a:latin typeface="Arial"/>
              </a:rPr>
              <a:t>ZooKeeper</a:t>
            </a:r>
            <a:r>
              <a:rPr lang="en-US" sz="1800" dirty="0" smtClean="0">
                <a:latin typeface="Arial"/>
              </a:rPr>
              <a:t>: Follow the steps in section 17.2 of the </a:t>
            </a:r>
            <a:r>
              <a:rPr lang="en-US" sz="1800" dirty="0">
                <a:latin typeface="Arial"/>
              </a:rPr>
              <a:t>online manual: </a:t>
            </a:r>
            <a:r>
              <a:rPr lang="en-US" sz="1800" dirty="0">
                <a:latin typeface="Arial"/>
                <a:hlinkClick r:id="rId4"/>
              </a:rPr>
              <a:t>https://</a:t>
            </a:r>
            <a:r>
              <a:rPr lang="en-US" sz="1800" dirty="0" smtClean="0">
                <a:latin typeface="Arial"/>
                <a:hlinkClick r:id="rId4"/>
              </a:rPr>
              <a:t>hbase.apache.org/book/zk.sasl.auth.html</a:t>
            </a:r>
            <a:r>
              <a:rPr lang="en-US" sz="1800" dirty="0" smtClean="0">
                <a:latin typeface="Arial"/>
              </a:rPr>
              <a:t> </a:t>
            </a:r>
          </a:p>
          <a:p>
            <a:pPr algn="just">
              <a:spcBef>
                <a:spcPts val="300"/>
              </a:spcBef>
            </a:pPr>
            <a:r>
              <a:rPr lang="en-US" sz="2000" dirty="0" smtClean="0">
                <a:latin typeface="Arial"/>
              </a:rPr>
              <a:t>Install </a:t>
            </a:r>
            <a:r>
              <a:rPr lang="en-US" sz="2000" dirty="0" smtClean="0">
                <a:latin typeface="Arial"/>
              </a:rPr>
              <a:t>security coprocessors</a:t>
            </a:r>
            <a:endParaRPr lang="en-US" sz="1600" dirty="0" smtClean="0">
              <a:latin typeface="Arial"/>
            </a:endParaRPr>
          </a:p>
          <a:p>
            <a:pPr lvl="1" algn="just">
              <a:spcBef>
                <a:spcPts val="300"/>
              </a:spcBef>
            </a:pPr>
            <a:r>
              <a:rPr lang="en-US" sz="1800" dirty="0" err="1" smtClean="0">
                <a:latin typeface="Arial"/>
              </a:rPr>
              <a:t>hbase.coprocessor.region.classes</a:t>
            </a:r>
            <a:r>
              <a:rPr lang="en-US" sz="1800" dirty="0">
                <a:latin typeface="Arial"/>
              </a:rPr>
              <a:t>=</a:t>
            </a:r>
          </a:p>
          <a:p>
            <a:pPr marL="457200" lvl="1" indent="0" algn="just">
              <a:spcBef>
                <a:spcPts val="300"/>
              </a:spcBef>
              <a:buNone/>
            </a:pPr>
            <a:r>
              <a:rPr lang="en-US" sz="1800" dirty="0">
                <a:latin typeface="Arial"/>
              </a:rPr>
              <a:t>	</a:t>
            </a:r>
            <a:r>
              <a:rPr lang="en-US" sz="1800" dirty="0" err="1" smtClean="0">
                <a:latin typeface="Arial"/>
              </a:rPr>
              <a:t>org.apache.hadoop.hbase.security.access.AccessController</a:t>
            </a:r>
            <a:r>
              <a:rPr lang="en-US" sz="1800" dirty="0">
                <a:latin typeface="Arial"/>
              </a:rPr>
              <a:t>,</a:t>
            </a:r>
          </a:p>
          <a:p>
            <a:pPr marL="457200" lvl="1" indent="0" algn="just">
              <a:spcBef>
                <a:spcPts val="300"/>
              </a:spcBef>
              <a:buNone/>
            </a:pPr>
            <a:r>
              <a:rPr lang="en-US" sz="1800" dirty="0">
                <a:latin typeface="Arial"/>
              </a:rPr>
              <a:t>	</a:t>
            </a:r>
            <a:r>
              <a:rPr lang="en-US" sz="1800" dirty="0" smtClean="0">
                <a:latin typeface="Arial"/>
              </a:rPr>
              <a:t>org.apache.hadoop.hbase.security.visibility.VisibilityController,</a:t>
            </a:r>
          </a:p>
          <a:p>
            <a:pPr marL="457200" lvl="1" indent="0" algn="just">
              <a:spcBef>
                <a:spcPts val="300"/>
              </a:spcBef>
              <a:buNone/>
            </a:pPr>
            <a:r>
              <a:rPr lang="en-US" sz="1800" dirty="0">
                <a:latin typeface="Arial"/>
              </a:rPr>
              <a:t>	</a:t>
            </a:r>
            <a:r>
              <a:rPr lang="en-US" sz="1800" dirty="0" err="1" smtClean="0">
                <a:latin typeface="Arial"/>
              </a:rPr>
              <a:t>org.apache.hadoop.hbase.security.token.TokenProvider</a:t>
            </a:r>
            <a:endParaRPr lang="en-US" sz="1600" dirty="0">
              <a:latin typeface="Arial"/>
            </a:endParaRPr>
          </a:p>
          <a:p>
            <a:pPr marL="457200" lvl="1" indent="0" algn="just">
              <a:spcBef>
                <a:spcPts val="300"/>
              </a:spcBef>
              <a:buNone/>
            </a:pPr>
            <a:endParaRPr lang="en-US" sz="1800" dirty="0" smtClean="0">
              <a:latin typeface="Arial"/>
            </a:endParaRPr>
          </a:p>
        </p:txBody>
      </p:sp>
    </p:spTree>
    <p:extLst>
      <p:ext uri="{BB962C8B-B14F-4D97-AF65-F5344CB8AC3E}">
        <p14:creationId xmlns:p14="http://schemas.microsoft.com/office/powerpoint/2010/main" val="3051167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Getting Started</a:t>
            </a:r>
            <a:endParaRPr lang="en-US" sz="3200" dirty="0">
              <a:solidFill>
                <a:srgbClr val="005FA0"/>
              </a:solidFill>
              <a:latin typeface="Neo Sans Intel Light"/>
            </a:endParaRPr>
          </a:p>
        </p:txBody>
      </p:sp>
      <p:sp>
        <p:nvSpPr>
          <p:cNvPr id="3" name="Content Placeholder 2"/>
          <p:cNvSpPr>
            <a:spLocks noGrp="1"/>
          </p:cNvSpPr>
          <p:nvPr>
            <p:ph idx="1"/>
          </p:nvPr>
        </p:nvSpPr>
        <p:spPr>
          <a:xfrm>
            <a:off x="457200" y="925830"/>
            <a:ext cx="8229600" cy="3943350"/>
          </a:xfrm>
        </p:spPr>
        <p:txBody>
          <a:bodyPr>
            <a:noAutofit/>
          </a:bodyPr>
          <a:lstStyle/>
          <a:p>
            <a:pPr lvl="1" algn="just">
              <a:spcBef>
                <a:spcPts val="300"/>
              </a:spcBef>
            </a:pPr>
            <a:r>
              <a:rPr lang="en-US" sz="1800" dirty="0" err="1" smtClean="0">
                <a:latin typeface="Arial"/>
              </a:rPr>
              <a:t>hbase.coprocessor.master.classes</a:t>
            </a:r>
            <a:r>
              <a:rPr lang="en-US" sz="1800" dirty="0" smtClean="0">
                <a:latin typeface="Arial"/>
              </a:rPr>
              <a:t>=</a:t>
            </a:r>
          </a:p>
          <a:p>
            <a:pPr marL="457200" lvl="1" indent="0" algn="just">
              <a:spcBef>
                <a:spcPts val="300"/>
              </a:spcBef>
              <a:buNone/>
            </a:pPr>
            <a:r>
              <a:rPr lang="en-US" sz="1800" dirty="0" smtClean="0">
                <a:latin typeface="Arial"/>
              </a:rPr>
              <a:t>	</a:t>
            </a:r>
            <a:r>
              <a:rPr lang="en-US" sz="1800" dirty="0" err="1" smtClean="0">
                <a:latin typeface="Arial"/>
              </a:rPr>
              <a:t>org.apache.hadoop.hbase.security.access.AccessController</a:t>
            </a:r>
            <a:r>
              <a:rPr lang="en-US" sz="1800" dirty="0" smtClean="0">
                <a:latin typeface="Arial"/>
              </a:rPr>
              <a:t>,</a:t>
            </a:r>
          </a:p>
          <a:p>
            <a:pPr marL="457200" lvl="1" indent="0" algn="just">
              <a:spcBef>
                <a:spcPts val="300"/>
              </a:spcBef>
              <a:buNone/>
            </a:pPr>
            <a:r>
              <a:rPr lang="en-US" sz="1800" dirty="0" smtClean="0">
                <a:latin typeface="Arial"/>
              </a:rPr>
              <a:t>	org.apache.hadoop.hbase.security.visibility.VisibilityController</a:t>
            </a:r>
          </a:p>
          <a:p>
            <a:pPr lvl="1" algn="just">
              <a:spcBef>
                <a:spcPts val="300"/>
              </a:spcBef>
            </a:pPr>
            <a:r>
              <a:rPr lang="en-US" sz="1800" dirty="0" err="1">
                <a:latin typeface="Arial"/>
              </a:rPr>
              <a:t>hbase.coprocessor.regionserver.classes</a:t>
            </a:r>
            <a:r>
              <a:rPr lang="en-US" sz="1800" dirty="0">
                <a:latin typeface="Arial"/>
              </a:rPr>
              <a:t>=</a:t>
            </a:r>
          </a:p>
          <a:p>
            <a:pPr marL="457200" lvl="1" indent="0" algn="just">
              <a:spcBef>
                <a:spcPts val="300"/>
              </a:spcBef>
              <a:buNone/>
            </a:pPr>
            <a:r>
              <a:rPr lang="en-US" sz="1800" dirty="0">
                <a:latin typeface="Arial"/>
              </a:rPr>
              <a:t>	</a:t>
            </a:r>
            <a:r>
              <a:rPr lang="en-US" sz="1800" dirty="0" err="1" smtClean="0">
                <a:latin typeface="Arial"/>
              </a:rPr>
              <a:t>org.apache.hadoop.hbase.security.access.AccessController</a:t>
            </a:r>
            <a:endParaRPr lang="en-US" sz="1800" dirty="0" smtClean="0">
              <a:latin typeface="Arial"/>
            </a:endParaRPr>
          </a:p>
          <a:p>
            <a:pPr algn="just">
              <a:spcBef>
                <a:spcPts val="300"/>
              </a:spcBef>
            </a:pPr>
            <a:endParaRPr lang="en-US" sz="2200" dirty="0">
              <a:latin typeface="Arial"/>
            </a:endParaRPr>
          </a:p>
          <a:p>
            <a:pPr algn="just">
              <a:spcBef>
                <a:spcPts val="300"/>
              </a:spcBef>
            </a:pPr>
            <a:r>
              <a:rPr lang="en-US" sz="2000" dirty="0" smtClean="0">
                <a:latin typeface="Arial"/>
              </a:rPr>
              <a:t>Enable Endpoint exec permission checks</a:t>
            </a:r>
          </a:p>
          <a:p>
            <a:pPr lvl="1" algn="just">
              <a:spcBef>
                <a:spcPts val="300"/>
              </a:spcBef>
            </a:pPr>
            <a:r>
              <a:rPr lang="en-US" sz="1800" dirty="0" err="1" smtClean="0">
                <a:latin typeface="Arial"/>
              </a:rPr>
              <a:t>hbase.security.exec.permission.checks</a:t>
            </a:r>
            <a:r>
              <a:rPr lang="en-US" sz="1800" dirty="0" smtClean="0">
                <a:latin typeface="Arial"/>
              </a:rPr>
              <a:t>=true</a:t>
            </a:r>
          </a:p>
          <a:p>
            <a:pPr marL="457200" lvl="1" indent="0" algn="just">
              <a:spcBef>
                <a:spcPts val="300"/>
              </a:spcBef>
              <a:buNone/>
            </a:pPr>
            <a:endParaRPr lang="en-US" sz="1800" dirty="0">
              <a:latin typeface="Arial"/>
            </a:endParaRPr>
          </a:p>
          <a:p>
            <a:pPr algn="just">
              <a:spcBef>
                <a:spcPts val="300"/>
              </a:spcBef>
            </a:pPr>
            <a:r>
              <a:rPr lang="en-US" sz="2000" dirty="0">
                <a:latin typeface="Arial"/>
              </a:rPr>
              <a:t>[Optional] Enable transport </a:t>
            </a:r>
            <a:r>
              <a:rPr lang="en-US" sz="2000" dirty="0" smtClean="0">
                <a:latin typeface="Arial"/>
              </a:rPr>
              <a:t>security</a:t>
            </a:r>
          </a:p>
          <a:p>
            <a:pPr lvl="1" algn="just">
              <a:spcBef>
                <a:spcPts val="300"/>
              </a:spcBef>
            </a:pPr>
            <a:r>
              <a:rPr lang="en-US" sz="1800" dirty="0" err="1" smtClean="0">
                <a:latin typeface="Arial"/>
              </a:rPr>
              <a:t>hbase.rpc.protection</a:t>
            </a:r>
            <a:r>
              <a:rPr lang="en-US" sz="1800" dirty="0" smtClean="0">
                <a:latin typeface="Arial"/>
              </a:rPr>
              <a:t>=</a:t>
            </a:r>
            <a:r>
              <a:rPr lang="en-US" sz="1800" dirty="0" err="1" smtClean="0">
                <a:latin typeface="Arial"/>
              </a:rPr>
              <a:t>auth-conf</a:t>
            </a:r>
            <a:endParaRPr lang="en-US" sz="1800" dirty="0">
              <a:latin typeface="Arial"/>
            </a:endParaRPr>
          </a:p>
          <a:p>
            <a:pPr marL="457200" lvl="1" indent="0" algn="just">
              <a:spcBef>
                <a:spcPts val="300"/>
              </a:spcBef>
              <a:buNone/>
            </a:pPr>
            <a:endParaRPr lang="en-US" sz="1800" dirty="0" smtClean="0">
              <a:latin typeface="Arial"/>
            </a:endParaRPr>
          </a:p>
          <a:p>
            <a:pPr marL="457200" lvl="1" indent="0" algn="just">
              <a:spcBef>
                <a:spcPts val="300"/>
              </a:spcBef>
              <a:buNone/>
            </a:pPr>
            <a:endParaRPr lang="en-US" sz="2000" dirty="0" smtClean="0">
              <a:latin typeface="Arial"/>
            </a:endParaRPr>
          </a:p>
        </p:txBody>
      </p:sp>
    </p:spTree>
    <p:extLst>
      <p:ext uri="{BB962C8B-B14F-4D97-AF65-F5344CB8AC3E}">
        <p14:creationId xmlns:p14="http://schemas.microsoft.com/office/powerpoint/2010/main" val="32427667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Role-Based Access Control</a:t>
            </a:r>
            <a:endParaRPr lang="en-US" sz="3200" dirty="0">
              <a:solidFill>
                <a:srgbClr val="005FA0"/>
              </a:solidFill>
              <a:latin typeface="Neo Sans Intel Light"/>
            </a:endParaRPr>
          </a:p>
        </p:txBody>
      </p:sp>
      <p:sp>
        <p:nvSpPr>
          <p:cNvPr id="3" name="Content Placeholder 2"/>
          <p:cNvSpPr>
            <a:spLocks noGrp="1"/>
          </p:cNvSpPr>
          <p:nvPr>
            <p:ph idx="1"/>
          </p:nvPr>
        </p:nvSpPr>
        <p:spPr>
          <a:xfrm>
            <a:off x="457200" y="925830"/>
            <a:ext cx="8229600" cy="3943350"/>
          </a:xfrm>
        </p:spPr>
        <p:txBody>
          <a:bodyPr>
            <a:noAutofit/>
          </a:bodyPr>
          <a:lstStyle/>
          <a:p>
            <a:pPr marL="0" indent="0" algn="just">
              <a:spcBef>
                <a:spcPts val="300"/>
              </a:spcBef>
              <a:buNone/>
            </a:pPr>
            <a:r>
              <a:rPr lang="en-US" sz="2000" dirty="0" smtClean="0">
                <a:latin typeface="Arial" panose="020B0604020202020204" pitchFamily="34" charset="0"/>
                <a:cs typeface="Arial" panose="020B0604020202020204" pitchFamily="34" charset="0"/>
              </a:rPr>
              <a:t>Using the Hadoop Group Mapping Service and ACLs</a:t>
            </a:r>
            <a:endParaRPr lang="en-US" sz="2400" dirty="0" smtClean="0">
              <a:latin typeface="Arial" panose="020B0604020202020204" pitchFamily="34" charset="0"/>
              <a:cs typeface="Arial" panose="020B0604020202020204" pitchFamily="34" charset="0"/>
            </a:endParaRPr>
          </a:p>
          <a:p>
            <a:pPr algn="just">
              <a:spcBef>
                <a:spcPts val="300"/>
              </a:spcBef>
            </a:pPr>
            <a:endParaRPr lang="en-US" sz="2400" dirty="0" smtClean="0">
              <a:latin typeface="Arial" panose="020B0604020202020204" pitchFamily="34" charset="0"/>
              <a:cs typeface="Arial" panose="020B0604020202020204" pitchFamily="34" charset="0"/>
            </a:endParaRPr>
          </a:p>
          <a:p>
            <a:pPr algn="just">
              <a:spcBef>
                <a:spcPts val="300"/>
              </a:spcBef>
            </a:pPr>
            <a:r>
              <a:rPr lang="en-US" sz="2000" dirty="0">
                <a:latin typeface="Arial" panose="020B0604020202020204" pitchFamily="34" charset="0"/>
                <a:cs typeface="Arial" panose="020B0604020202020204" pitchFamily="34" charset="0"/>
              </a:rPr>
              <a:t>M</a:t>
            </a:r>
            <a:r>
              <a:rPr lang="en-US" sz="2000" dirty="0" smtClean="0">
                <a:latin typeface="Arial" panose="020B0604020202020204" pitchFamily="34" charset="0"/>
                <a:cs typeface="Arial" panose="020B0604020202020204" pitchFamily="34" charset="0"/>
              </a:rPr>
              <a:t>ap each role in the organization to a LDAP entity</a:t>
            </a:r>
            <a:endParaRPr lang="en-US" sz="2000" dirty="0">
              <a:latin typeface="Arial" panose="020B0604020202020204" pitchFamily="34" charset="0"/>
              <a:cs typeface="Arial" panose="020B0604020202020204" pitchFamily="34" charset="0"/>
            </a:endParaRPr>
          </a:p>
          <a:p>
            <a:pPr lvl="1" algn="just">
              <a:spcBef>
                <a:spcPts val="300"/>
              </a:spcBef>
            </a:pPr>
            <a:r>
              <a:rPr lang="en-US" sz="1800" dirty="0" smtClean="0">
                <a:latin typeface="Arial" panose="020B0604020202020204" pitchFamily="34" charset="0"/>
                <a:cs typeface="Arial" panose="020B0604020202020204" pitchFamily="34" charset="0"/>
              </a:rPr>
              <a:t>Employee -&gt;</a:t>
            </a:r>
          </a:p>
          <a:p>
            <a:pPr lvl="2" algn="just">
              <a:spcBef>
                <a:spcPts val="300"/>
              </a:spcBef>
            </a:pPr>
            <a:r>
              <a:rPr lang="en-US" sz="1600" dirty="0" err="1" smtClean="0">
                <a:latin typeface="Arial" panose="020B0604020202020204" pitchFamily="34" charset="0"/>
                <a:cs typeface="Arial" panose="020B0604020202020204" pitchFamily="34" charset="0"/>
              </a:rPr>
              <a:t>cn</a:t>
            </a:r>
            <a:r>
              <a:rPr lang="en-US" sz="1600" dirty="0" smtClean="0">
                <a:latin typeface="Arial" panose="020B0604020202020204" pitchFamily="34" charset="0"/>
                <a:cs typeface="Arial" panose="020B0604020202020204" pitchFamily="34" charset="0"/>
              </a:rPr>
              <a:t>=user, member</a:t>
            </a:r>
            <a:r>
              <a:rPr lang="en-US" sz="1600" dirty="0" smtClean="0">
                <a:latin typeface="Arial" panose="020B0604020202020204" pitchFamily="34" charset="0"/>
                <a:cs typeface="Arial" panose="020B0604020202020204" pitchFamily="34" charset="0"/>
              </a:rPr>
              <a:t>: </a:t>
            </a:r>
            <a:r>
              <a:rPr lang="en-US" sz="1600" dirty="0" err="1" smtClean="0">
                <a:latin typeface="Arial" panose="020B0604020202020204" pitchFamily="34" charset="0"/>
                <a:cs typeface="Arial" panose="020B0604020202020204" pitchFamily="34" charset="0"/>
              </a:rPr>
              <a:t>ou</a:t>
            </a:r>
            <a:r>
              <a:rPr lang="en-US" sz="1600" dirty="0" smtClean="0">
                <a:latin typeface="Arial" panose="020B0604020202020204" pitchFamily="34" charset="0"/>
                <a:cs typeface="Arial" panose="020B0604020202020204" pitchFamily="34" charset="0"/>
              </a:rPr>
              <a:t>=</a:t>
            </a:r>
            <a:r>
              <a:rPr lang="en-US" sz="1600" dirty="0" err="1" smtClean="0">
                <a:latin typeface="Arial" panose="020B0604020202020204" pitchFamily="34" charset="0"/>
                <a:cs typeface="Arial" panose="020B0604020202020204" pitchFamily="34" charset="0"/>
              </a:rPr>
              <a:t>users,dc</a:t>
            </a:r>
            <a:r>
              <a:rPr lang="en-US" sz="1600" dirty="0" smtClean="0">
                <a:latin typeface="Arial" panose="020B0604020202020204" pitchFamily="34" charset="0"/>
                <a:cs typeface="Arial" panose="020B0604020202020204" pitchFamily="34" charset="0"/>
              </a:rPr>
              <a:t>=groups, dc=</a:t>
            </a:r>
            <a:r>
              <a:rPr lang="en-US" sz="1600" dirty="0" err="1" smtClean="0">
                <a:latin typeface="Arial" panose="020B0604020202020204" pitchFamily="34" charset="0"/>
                <a:cs typeface="Arial" panose="020B0604020202020204" pitchFamily="34" charset="0"/>
              </a:rPr>
              <a:t>example,dc</a:t>
            </a:r>
            <a:r>
              <a:rPr lang="en-US" sz="1600" dirty="0" smtClean="0">
                <a:latin typeface="Arial" panose="020B0604020202020204" pitchFamily="34" charset="0"/>
                <a:cs typeface="Arial" panose="020B0604020202020204" pitchFamily="34" charset="0"/>
              </a:rPr>
              <a:t>=org</a:t>
            </a:r>
          </a:p>
          <a:p>
            <a:pPr lvl="1" algn="just">
              <a:spcBef>
                <a:spcPts val="300"/>
              </a:spcBef>
            </a:pPr>
            <a:r>
              <a:rPr lang="en-US" sz="1800" dirty="0" smtClean="0">
                <a:latin typeface="Arial" panose="020B0604020202020204" pitchFamily="34" charset="0"/>
                <a:cs typeface="Arial" panose="020B0604020202020204" pitchFamily="34" charset="0"/>
              </a:rPr>
              <a:t>Developer -&gt;</a:t>
            </a:r>
          </a:p>
          <a:p>
            <a:pPr lvl="2" algn="just">
              <a:spcBef>
                <a:spcPts val="300"/>
              </a:spcBef>
            </a:pPr>
            <a:r>
              <a:rPr lang="en-US" sz="1600" dirty="0" err="1" smtClean="0">
                <a:latin typeface="Arial" panose="020B0604020202020204" pitchFamily="34" charset="0"/>
                <a:cs typeface="Arial" panose="020B0604020202020204" pitchFamily="34" charset="0"/>
              </a:rPr>
              <a:t>cn</a:t>
            </a:r>
            <a:r>
              <a:rPr lang="en-US" sz="1600" dirty="0" smtClean="0">
                <a:latin typeface="Arial" panose="020B0604020202020204" pitchFamily="34" charset="0"/>
                <a:cs typeface="Arial" panose="020B0604020202020204" pitchFamily="34" charset="0"/>
              </a:rPr>
              <a:t>=developer, member</a:t>
            </a:r>
            <a:r>
              <a:rPr lang="en-US" sz="1600" dirty="0" smtClean="0">
                <a:latin typeface="Arial" panose="020B0604020202020204" pitchFamily="34" charset="0"/>
                <a:cs typeface="Arial" panose="020B0604020202020204" pitchFamily="34" charset="0"/>
              </a:rPr>
              <a:t>: </a:t>
            </a:r>
            <a:r>
              <a:rPr lang="en-US" sz="1600" dirty="0" err="1" smtClean="0">
                <a:latin typeface="Arial" panose="020B0604020202020204" pitchFamily="34" charset="0"/>
                <a:cs typeface="Arial" panose="020B0604020202020204" pitchFamily="34" charset="0"/>
              </a:rPr>
              <a:t>ou</a:t>
            </a:r>
            <a:r>
              <a:rPr lang="en-US" sz="1600" dirty="0" smtClean="0">
                <a:latin typeface="Arial" panose="020B0604020202020204" pitchFamily="34" charset="0"/>
                <a:cs typeface="Arial" panose="020B0604020202020204" pitchFamily="34" charset="0"/>
              </a:rPr>
              <a:t>=</a:t>
            </a:r>
            <a:r>
              <a:rPr lang="en-US" sz="1600" dirty="0" err="1" smtClean="0">
                <a:latin typeface="Arial" panose="020B0604020202020204" pitchFamily="34" charset="0"/>
                <a:cs typeface="Arial" panose="020B0604020202020204" pitchFamily="34" charset="0"/>
              </a:rPr>
              <a:t>developers,dc</a:t>
            </a:r>
            <a:r>
              <a:rPr lang="en-US" sz="1600" dirty="0" smtClean="0">
                <a:latin typeface="Arial" panose="020B0604020202020204" pitchFamily="34" charset="0"/>
                <a:cs typeface="Arial" panose="020B0604020202020204" pitchFamily="34" charset="0"/>
              </a:rPr>
              <a:t>=</a:t>
            </a:r>
            <a:r>
              <a:rPr lang="en-US" sz="1600" dirty="0" err="1" smtClean="0">
                <a:latin typeface="Arial" panose="020B0604020202020204" pitchFamily="34" charset="0"/>
                <a:cs typeface="Arial" panose="020B0604020202020204" pitchFamily="34" charset="0"/>
              </a:rPr>
              <a:t>groups,dc</a:t>
            </a:r>
            <a:r>
              <a:rPr lang="en-US" sz="1600" dirty="0" smtClean="0">
                <a:latin typeface="Arial" panose="020B0604020202020204" pitchFamily="34" charset="0"/>
                <a:cs typeface="Arial" panose="020B0604020202020204" pitchFamily="34" charset="0"/>
              </a:rPr>
              <a:t>=</a:t>
            </a:r>
            <a:r>
              <a:rPr lang="en-US" sz="1600" dirty="0" err="1" smtClean="0">
                <a:latin typeface="Arial" panose="020B0604020202020204" pitchFamily="34" charset="0"/>
                <a:cs typeface="Arial" panose="020B0604020202020204" pitchFamily="34" charset="0"/>
              </a:rPr>
              <a:t>example,dc</a:t>
            </a:r>
            <a:r>
              <a:rPr lang="en-US" sz="1600" dirty="0" smtClean="0">
                <a:latin typeface="Arial" panose="020B0604020202020204" pitchFamily="34" charset="0"/>
                <a:cs typeface="Arial" panose="020B0604020202020204" pitchFamily="34" charset="0"/>
              </a:rPr>
              <a:t>=org</a:t>
            </a:r>
            <a:endParaRPr lang="en-US" sz="1800" dirty="0" smtClean="0">
              <a:latin typeface="Arial" panose="020B0604020202020204" pitchFamily="34" charset="0"/>
              <a:cs typeface="Arial" panose="020B0604020202020204" pitchFamily="34" charset="0"/>
            </a:endParaRPr>
          </a:p>
          <a:p>
            <a:pPr lvl="1" algn="just">
              <a:spcBef>
                <a:spcPts val="300"/>
              </a:spcBef>
            </a:pPr>
            <a:r>
              <a:rPr lang="en-US" sz="1800" dirty="0" smtClean="0">
                <a:latin typeface="Arial" panose="020B0604020202020204" pitchFamily="34" charset="0"/>
                <a:cs typeface="Arial" panose="020B0604020202020204" pitchFamily="34" charset="0"/>
              </a:rPr>
              <a:t>Test User Account -&gt;</a:t>
            </a:r>
          </a:p>
          <a:p>
            <a:pPr lvl="2" algn="just">
              <a:spcBef>
                <a:spcPts val="300"/>
              </a:spcBef>
            </a:pPr>
            <a:r>
              <a:rPr lang="en-US" sz="1600" dirty="0" err="1" smtClean="0">
                <a:latin typeface="Arial" panose="020B0604020202020204" pitchFamily="34" charset="0"/>
                <a:cs typeface="Arial" panose="020B0604020202020204" pitchFamily="34" charset="0"/>
              </a:rPr>
              <a:t>cn</a:t>
            </a:r>
            <a:r>
              <a:rPr lang="en-US" sz="1600" dirty="0" smtClean="0">
                <a:latin typeface="Arial" panose="020B0604020202020204" pitchFamily="34" charset="0"/>
                <a:cs typeface="Arial" panose="020B0604020202020204" pitchFamily="34" charset="0"/>
              </a:rPr>
              <a:t>=</a:t>
            </a:r>
            <a:r>
              <a:rPr lang="en-US" sz="1600" dirty="0" err="1" smtClean="0">
                <a:latin typeface="Arial" panose="020B0604020202020204" pitchFamily="34" charset="0"/>
                <a:cs typeface="Arial" panose="020B0604020202020204" pitchFamily="34" charset="0"/>
              </a:rPr>
              <a:t>testuser</a:t>
            </a:r>
            <a:r>
              <a:rPr lang="en-US" sz="1600" dirty="0" smtClean="0">
                <a:latin typeface="Arial" panose="020B0604020202020204" pitchFamily="34" charset="0"/>
                <a:cs typeface="Arial" panose="020B0604020202020204" pitchFamily="34" charset="0"/>
              </a:rPr>
              <a:t>, member</a:t>
            </a:r>
            <a:r>
              <a:rPr lang="en-US" sz="1600" dirty="0" smtClean="0">
                <a:latin typeface="Arial" panose="020B0604020202020204" pitchFamily="34" charset="0"/>
                <a:cs typeface="Arial" panose="020B0604020202020204" pitchFamily="34" charset="0"/>
              </a:rPr>
              <a:t>: </a:t>
            </a:r>
            <a:r>
              <a:rPr lang="en-US" sz="1600" dirty="0" err="1" smtClean="0">
                <a:latin typeface="Arial" panose="020B0604020202020204" pitchFamily="34" charset="0"/>
                <a:cs typeface="Arial" panose="020B0604020202020204" pitchFamily="34" charset="0"/>
              </a:rPr>
              <a:t>ou</a:t>
            </a:r>
            <a:r>
              <a:rPr lang="en-US" sz="1600" dirty="0" smtClean="0">
                <a:latin typeface="Arial" panose="020B0604020202020204" pitchFamily="34" charset="0"/>
                <a:cs typeface="Arial" panose="020B0604020202020204" pitchFamily="34" charset="0"/>
              </a:rPr>
              <a:t>=</a:t>
            </a:r>
            <a:r>
              <a:rPr lang="en-US" sz="1600" dirty="0" err="1" smtClean="0">
                <a:latin typeface="Arial" panose="020B0604020202020204" pitchFamily="34" charset="0"/>
                <a:cs typeface="Arial" panose="020B0604020202020204" pitchFamily="34" charset="0"/>
              </a:rPr>
              <a:t>users,dc</a:t>
            </a:r>
            <a:r>
              <a:rPr lang="en-US" sz="1600" dirty="0" smtClean="0">
                <a:latin typeface="Arial" panose="020B0604020202020204" pitchFamily="34" charset="0"/>
                <a:cs typeface="Arial" panose="020B0604020202020204" pitchFamily="34" charset="0"/>
              </a:rPr>
              <a:t>=</a:t>
            </a:r>
            <a:r>
              <a:rPr lang="en-US" sz="1600" dirty="0" err="1" smtClean="0">
                <a:latin typeface="Arial" panose="020B0604020202020204" pitchFamily="34" charset="0"/>
                <a:cs typeface="Arial" panose="020B0604020202020204" pitchFamily="34" charset="0"/>
              </a:rPr>
              <a:t>example,dc</a:t>
            </a:r>
            <a:r>
              <a:rPr lang="en-US" sz="1600" dirty="0" smtClean="0">
                <a:latin typeface="Arial" panose="020B0604020202020204" pitchFamily="34" charset="0"/>
                <a:cs typeface="Arial" panose="020B0604020202020204" pitchFamily="34" charset="0"/>
              </a:rPr>
              <a:t>=org</a:t>
            </a:r>
            <a:endParaRPr lang="en-US" sz="1800" dirty="0" smtClean="0">
              <a:latin typeface="Arial" panose="020B0604020202020204" pitchFamily="34" charset="0"/>
              <a:cs typeface="Arial" panose="020B0604020202020204" pitchFamily="34" charset="0"/>
            </a:endParaRPr>
          </a:p>
          <a:p>
            <a:pPr lvl="1" algn="just">
              <a:spcBef>
                <a:spcPts val="300"/>
              </a:spcBef>
            </a:pPr>
            <a:r>
              <a:rPr lang="en-US" sz="1800" dirty="0" smtClean="0">
                <a:latin typeface="Arial" panose="020B0604020202020204" pitchFamily="34" charset="0"/>
                <a:cs typeface="Arial" panose="020B0604020202020204" pitchFamily="34" charset="0"/>
              </a:rPr>
              <a:t>Service Account -&gt;</a:t>
            </a:r>
          </a:p>
          <a:p>
            <a:pPr lvl="2" algn="just">
              <a:spcBef>
                <a:spcPts val="300"/>
              </a:spcBef>
            </a:pPr>
            <a:r>
              <a:rPr lang="en-US" sz="1600" dirty="0" err="1" smtClean="0">
                <a:latin typeface="Arial" panose="020B0604020202020204" pitchFamily="34" charset="0"/>
                <a:cs typeface="Arial" panose="020B0604020202020204" pitchFamily="34" charset="0"/>
              </a:rPr>
              <a:t>cn</a:t>
            </a:r>
            <a:r>
              <a:rPr lang="en-US" sz="1600" dirty="0" smtClean="0">
                <a:latin typeface="Arial" panose="020B0604020202020204" pitchFamily="34" charset="0"/>
                <a:cs typeface="Arial" panose="020B0604020202020204" pitchFamily="34" charset="0"/>
              </a:rPr>
              <a:t>=service, member</a:t>
            </a:r>
            <a:r>
              <a:rPr lang="en-US" sz="1600" dirty="0" smtClean="0">
                <a:latin typeface="Arial" panose="020B0604020202020204" pitchFamily="34" charset="0"/>
                <a:cs typeface="Arial" panose="020B0604020202020204" pitchFamily="34" charset="0"/>
              </a:rPr>
              <a:t>: </a:t>
            </a:r>
            <a:r>
              <a:rPr lang="en-US" sz="1600" dirty="0" err="1" smtClean="0">
                <a:latin typeface="Arial" panose="020B0604020202020204" pitchFamily="34" charset="0"/>
                <a:cs typeface="Arial" panose="020B0604020202020204" pitchFamily="34" charset="0"/>
              </a:rPr>
              <a:t>ou</a:t>
            </a:r>
            <a:r>
              <a:rPr lang="en-US" sz="1600" dirty="0" smtClean="0">
                <a:latin typeface="Arial" panose="020B0604020202020204" pitchFamily="34" charset="0"/>
                <a:cs typeface="Arial" panose="020B0604020202020204" pitchFamily="34" charset="0"/>
              </a:rPr>
              <a:t>=</a:t>
            </a:r>
            <a:r>
              <a:rPr lang="en-US" sz="1600" dirty="0" err="1" smtClean="0">
                <a:latin typeface="Arial" panose="020B0604020202020204" pitchFamily="34" charset="0"/>
                <a:cs typeface="Arial" panose="020B0604020202020204" pitchFamily="34" charset="0"/>
              </a:rPr>
              <a:t>services,dc</a:t>
            </a:r>
            <a:r>
              <a:rPr lang="en-US" sz="1600" dirty="0" smtClean="0">
                <a:latin typeface="Arial" panose="020B0604020202020204" pitchFamily="34" charset="0"/>
                <a:cs typeface="Arial" panose="020B0604020202020204" pitchFamily="34" charset="0"/>
              </a:rPr>
              <a:t>=</a:t>
            </a:r>
            <a:r>
              <a:rPr lang="en-US" sz="1600" dirty="0" err="1" smtClean="0">
                <a:latin typeface="Arial" panose="020B0604020202020204" pitchFamily="34" charset="0"/>
                <a:cs typeface="Arial" panose="020B0604020202020204" pitchFamily="34" charset="0"/>
              </a:rPr>
              <a:t>example,dc</a:t>
            </a:r>
            <a:r>
              <a:rPr lang="en-US" sz="1600" dirty="0" smtClean="0">
                <a:latin typeface="Arial" panose="020B0604020202020204" pitchFamily="34" charset="0"/>
                <a:cs typeface="Arial" panose="020B0604020202020204" pitchFamily="34" charset="0"/>
              </a:rPr>
              <a:t>=org</a:t>
            </a:r>
            <a:endParaRPr lang="en-US" sz="1800" dirty="0" smtClean="0">
              <a:latin typeface="Arial" panose="020B0604020202020204" pitchFamily="34" charset="0"/>
              <a:cs typeface="Arial" panose="020B0604020202020204" pitchFamily="34" charset="0"/>
            </a:endParaRPr>
          </a:p>
          <a:p>
            <a:pPr lvl="1" algn="just">
              <a:spcBef>
                <a:spcPts val="300"/>
              </a:spcBef>
            </a:pPr>
            <a:r>
              <a:rPr lang="en-US" sz="1800" dirty="0" smtClean="0">
                <a:latin typeface="Arial" panose="020B0604020202020204" pitchFamily="34" charset="0"/>
                <a:cs typeface="Arial" panose="020B0604020202020204" pitchFamily="34" charset="0"/>
              </a:rPr>
              <a:t>Admin -&gt;</a:t>
            </a:r>
          </a:p>
          <a:p>
            <a:pPr lvl="2" algn="just">
              <a:spcBef>
                <a:spcPts val="300"/>
              </a:spcBef>
            </a:pPr>
            <a:r>
              <a:rPr lang="en-US" sz="1600" dirty="0" err="1" smtClean="0">
                <a:latin typeface="Arial" panose="020B0604020202020204" pitchFamily="34" charset="0"/>
                <a:cs typeface="Arial" panose="020B0604020202020204" pitchFamily="34" charset="0"/>
              </a:rPr>
              <a:t>cn</a:t>
            </a:r>
            <a:r>
              <a:rPr lang="en-US" sz="1600" dirty="0" smtClean="0">
                <a:latin typeface="Arial" panose="020B0604020202020204" pitchFamily="34" charset="0"/>
                <a:cs typeface="Arial" panose="020B0604020202020204" pitchFamily="34" charset="0"/>
              </a:rPr>
              <a:t>=</a:t>
            </a:r>
            <a:r>
              <a:rPr lang="en-US" sz="1600" dirty="0" err="1">
                <a:latin typeface="Arial" panose="020B0604020202020204" pitchFamily="34" charset="0"/>
                <a:cs typeface="Arial" panose="020B0604020202020204" pitchFamily="34" charset="0"/>
              </a:rPr>
              <a:t>m</a:t>
            </a:r>
            <a:r>
              <a:rPr lang="en-US" sz="1600" dirty="0" err="1" smtClean="0">
                <a:latin typeface="Arial" panose="020B0604020202020204" pitchFamily="34" charset="0"/>
                <a:cs typeface="Arial" panose="020B0604020202020204" pitchFamily="34" charset="0"/>
              </a:rPr>
              <a:t>anager,dc</a:t>
            </a:r>
            <a:r>
              <a:rPr lang="en-US" sz="1600" dirty="0" smtClean="0">
                <a:latin typeface="Arial" panose="020B0604020202020204" pitchFamily="34" charset="0"/>
                <a:cs typeface="Arial" panose="020B0604020202020204" pitchFamily="34" charset="0"/>
              </a:rPr>
              <a:t>=</a:t>
            </a:r>
            <a:r>
              <a:rPr lang="en-US" sz="1600" dirty="0" err="1" smtClean="0">
                <a:latin typeface="Arial" panose="020B0604020202020204" pitchFamily="34" charset="0"/>
                <a:cs typeface="Arial" panose="020B0604020202020204" pitchFamily="34" charset="0"/>
              </a:rPr>
              <a:t>example,dc</a:t>
            </a:r>
            <a:r>
              <a:rPr lang="en-US" sz="1600" dirty="0" smtClean="0">
                <a:latin typeface="Arial" panose="020B0604020202020204" pitchFamily="34" charset="0"/>
                <a:cs typeface="Arial" panose="020B0604020202020204" pitchFamily="34" charset="0"/>
              </a:rPr>
              <a:t>=org</a:t>
            </a:r>
            <a:endParaRPr lang="en-US" sz="1800" dirty="0" smtClean="0">
              <a:latin typeface="Arial" panose="020B0604020202020204" pitchFamily="34" charset="0"/>
              <a:cs typeface="Arial" panose="020B0604020202020204" pitchFamily="34" charset="0"/>
            </a:endParaRPr>
          </a:p>
          <a:p>
            <a:pPr marL="0" indent="0" algn="just">
              <a:spcBef>
                <a:spcPts val="300"/>
              </a:spcBef>
              <a:buNone/>
            </a:pPr>
            <a:endParaRPr lang="en-US" sz="24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837783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Role-Based Access Control</a:t>
            </a:r>
            <a:endParaRPr lang="en-US" sz="3200" dirty="0">
              <a:solidFill>
                <a:srgbClr val="005FA0"/>
              </a:solidFill>
              <a:latin typeface="Neo Sans Intel Light"/>
            </a:endParaRPr>
          </a:p>
        </p:txBody>
      </p:sp>
      <p:sp>
        <p:nvSpPr>
          <p:cNvPr id="3" name="Content Placeholder 2"/>
          <p:cNvSpPr>
            <a:spLocks noGrp="1"/>
          </p:cNvSpPr>
          <p:nvPr>
            <p:ph idx="1"/>
          </p:nvPr>
        </p:nvSpPr>
        <p:spPr>
          <a:xfrm>
            <a:off x="457200" y="925830"/>
            <a:ext cx="8229600" cy="3943350"/>
          </a:xfrm>
        </p:spPr>
        <p:txBody>
          <a:bodyPr>
            <a:noAutofit/>
          </a:bodyPr>
          <a:lstStyle/>
          <a:p>
            <a:pPr marL="0" indent="0" algn="just">
              <a:spcBef>
                <a:spcPts val="300"/>
              </a:spcBef>
              <a:buNone/>
            </a:pPr>
            <a:r>
              <a:rPr lang="en-US" sz="2000" dirty="0" smtClean="0">
                <a:latin typeface="Arial"/>
              </a:rPr>
              <a:t>Using the Hadoop Group Mapping Service and ACLs</a:t>
            </a:r>
          </a:p>
          <a:p>
            <a:pPr algn="just">
              <a:spcBef>
                <a:spcPts val="300"/>
              </a:spcBef>
            </a:pPr>
            <a:endParaRPr lang="en-US" sz="2000" dirty="0" smtClean="0">
              <a:latin typeface="Arial"/>
            </a:endParaRPr>
          </a:p>
          <a:p>
            <a:pPr algn="just">
              <a:spcBef>
                <a:spcPts val="300"/>
              </a:spcBef>
            </a:pPr>
            <a:r>
              <a:rPr lang="en-US" sz="2000" dirty="0" smtClean="0">
                <a:latin typeface="Arial"/>
              </a:rPr>
              <a:t>Set up the Hadoop group mapper (core-site.xml)</a:t>
            </a:r>
          </a:p>
          <a:p>
            <a:pPr lvl="1" algn="just">
              <a:spcBef>
                <a:spcPts val="300"/>
              </a:spcBef>
            </a:pPr>
            <a:r>
              <a:rPr lang="en-US" sz="1600" dirty="0" err="1" smtClean="0">
                <a:latin typeface="Arial"/>
              </a:rPr>
              <a:t>hadoop.security.group.mapping</a:t>
            </a:r>
            <a:r>
              <a:rPr lang="en-US" sz="1600" dirty="0" smtClean="0">
                <a:latin typeface="Arial"/>
              </a:rPr>
              <a:t>=</a:t>
            </a:r>
          </a:p>
          <a:p>
            <a:pPr marL="914400" lvl="2" indent="0" algn="just">
              <a:spcBef>
                <a:spcPts val="300"/>
              </a:spcBef>
              <a:buNone/>
            </a:pPr>
            <a:r>
              <a:rPr lang="en-US" sz="1600" dirty="0" err="1" smtClean="0">
                <a:latin typeface="Arial"/>
              </a:rPr>
              <a:t>org.apache.hadoop.security.LdapGroupsMapping</a:t>
            </a:r>
            <a:endParaRPr lang="en-US" sz="1600" dirty="0" smtClean="0">
              <a:latin typeface="Arial"/>
            </a:endParaRPr>
          </a:p>
          <a:p>
            <a:pPr lvl="1" algn="just">
              <a:spcBef>
                <a:spcPts val="300"/>
              </a:spcBef>
            </a:pPr>
            <a:r>
              <a:rPr lang="en-US" sz="1600" dirty="0" smtClean="0">
                <a:latin typeface="Arial"/>
              </a:rPr>
              <a:t>hadoop.security.group.mapping.ldap.url</a:t>
            </a:r>
            <a:r>
              <a:rPr lang="en-US" sz="1600" dirty="0" smtClean="0">
                <a:latin typeface="Arial"/>
              </a:rPr>
              <a:t>=…</a:t>
            </a:r>
          </a:p>
          <a:p>
            <a:pPr lvl="1" algn="just">
              <a:spcBef>
                <a:spcPts val="300"/>
              </a:spcBef>
            </a:pPr>
            <a:r>
              <a:rPr lang="en-US" sz="1600" dirty="0" err="1" smtClean="0">
                <a:latin typeface="Arial"/>
              </a:rPr>
              <a:t>hadoop.security.group.mapping.ldap.bind.user</a:t>
            </a:r>
            <a:r>
              <a:rPr lang="en-US" sz="1600" dirty="0" smtClean="0">
                <a:latin typeface="Arial"/>
              </a:rPr>
              <a:t>=…</a:t>
            </a:r>
          </a:p>
          <a:p>
            <a:pPr lvl="1" algn="just">
              <a:spcBef>
                <a:spcPts val="300"/>
              </a:spcBef>
            </a:pPr>
            <a:r>
              <a:rPr lang="en-US" sz="1600" dirty="0" err="1" smtClean="0">
                <a:latin typeface="Arial"/>
              </a:rPr>
              <a:t>hadoop.security.group.mapping.ldap.search.filter.user</a:t>
            </a:r>
            <a:r>
              <a:rPr lang="en-US" sz="1600" dirty="0" smtClean="0">
                <a:latin typeface="Arial"/>
              </a:rPr>
              <a:t>= </a:t>
            </a:r>
            <a:endParaRPr lang="en-US" sz="1600" dirty="0">
              <a:latin typeface="Arial"/>
            </a:endParaRPr>
          </a:p>
          <a:p>
            <a:pPr marL="457200" lvl="1" indent="0" algn="just">
              <a:spcBef>
                <a:spcPts val="300"/>
              </a:spcBef>
              <a:buNone/>
            </a:pPr>
            <a:r>
              <a:rPr lang="en-US" sz="1600" dirty="0" smtClean="0">
                <a:latin typeface="Arial"/>
              </a:rPr>
              <a:t>	</a:t>
            </a:r>
            <a:r>
              <a:rPr lang="en-US" sz="1600" dirty="0" smtClean="0">
                <a:latin typeface="Arial"/>
              </a:rPr>
              <a:t>(&amp; </a:t>
            </a:r>
            <a:r>
              <a:rPr lang="en-US" sz="1600" dirty="0" smtClean="0">
                <a:latin typeface="Arial"/>
              </a:rPr>
              <a:t>(|(</a:t>
            </a:r>
            <a:r>
              <a:rPr lang="en-US" sz="1600" dirty="0" err="1">
                <a:latin typeface="Arial"/>
              </a:rPr>
              <a:t>objectclass</a:t>
            </a:r>
            <a:r>
              <a:rPr lang="en-US" sz="1600" dirty="0">
                <a:latin typeface="Arial"/>
              </a:rPr>
              <a:t>=person)(</a:t>
            </a:r>
            <a:r>
              <a:rPr lang="en-US" sz="1600" dirty="0" err="1" smtClean="0">
                <a:latin typeface="Arial"/>
              </a:rPr>
              <a:t>objectclass</a:t>
            </a:r>
            <a:r>
              <a:rPr lang="en-US" sz="1600" dirty="0" smtClean="0">
                <a:latin typeface="Arial"/>
              </a:rPr>
              <a:t>=</a:t>
            </a:r>
            <a:r>
              <a:rPr lang="en-US" sz="1600" dirty="0" err="1" smtClean="0">
                <a:latin typeface="Arial"/>
              </a:rPr>
              <a:t>applicationProcess</a:t>
            </a:r>
            <a:r>
              <a:rPr lang="en-US" sz="1600" dirty="0" smtClean="0">
                <a:latin typeface="Arial"/>
              </a:rPr>
              <a:t>))(</a:t>
            </a:r>
            <a:r>
              <a:rPr lang="en-US" sz="1600" dirty="0" err="1">
                <a:latin typeface="Arial"/>
              </a:rPr>
              <a:t>cn</a:t>
            </a:r>
            <a:r>
              <a:rPr lang="en-US" sz="1600" dirty="0">
                <a:latin typeface="Arial"/>
              </a:rPr>
              <a:t>={0</a:t>
            </a:r>
            <a:r>
              <a:rPr lang="en-US" sz="1600" dirty="0" smtClean="0">
                <a:latin typeface="Arial"/>
              </a:rPr>
              <a:t>}))</a:t>
            </a:r>
          </a:p>
          <a:p>
            <a:pPr lvl="1" algn="just">
              <a:spcBef>
                <a:spcPts val="300"/>
              </a:spcBef>
            </a:pPr>
            <a:r>
              <a:rPr lang="en-US" sz="1600" dirty="0" err="1" smtClean="0">
                <a:latin typeface="Arial"/>
              </a:rPr>
              <a:t>hadoop.security.group.mapping.ldap.search.filter.group</a:t>
            </a:r>
            <a:r>
              <a:rPr lang="en-US" sz="1600" dirty="0" smtClean="0">
                <a:latin typeface="Arial"/>
              </a:rPr>
              <a:t>=</a:t>
            </a:r>
            <a:endParaRPr lang="en-US" sz="1600" dirty="0">
              <a:latin typeface="Arial"/>
            </a:endParaRPr>
          </a:p>
          <a:p>
            <a:pPr marL="457200" lvl="1" indent="0" algn="just">
              <a:spcBef>
                <a:spcPts val="300"/>
              </a:spcBef>
              <a:buNone/>
            </a:pPr>
            <a:r>
              <a:rPr lang="en-US" sz="1600" dirty="0" smtClean="0">
                <a:latin typeface="Arial"/>
              </a:rPr>
              <a:t>	(</a:t>
            </a:r>
            <a:r>
              <a:rPr lang="en-US" sz="1600" dirty="0" err="1" smtClean="0">
                <a:latin typeface="Arial"/>
              </a:rPr>
              <a:t>objectclass</a:t>
            </a:r>
            <a:r>
              <a:rPr lang="en-US" sz="1600" dirty="0" smtClean="0">
                <a:latin typeface="Arial"/>
              </a:rPr>
              <a:t>=</a:t>
            </a:r>
            <a:r>
              <a:rPr lang="en-US" sz="1600" dirty="0" err="1" smtClean="0">
                <a:latin typeface="Arial"/>
              </a:rPr>
              <a:t>groupofnames</a:t>
            </a:r>
            <a:r>
              <a:rPr lang="en-US" sz="1600" dirty="0" smtClean="0">
                <a:latin typeface="Arial"/>
              </a:rPr>
              <a:t>)</a:t>
            </a:r>
          </a:p>
          <a:p>
            <a:pPr lvl="1" algn="just">
              <a:spcBef>
                <a:spcPts val="300"/>
              </a:spcBef>
            </a:pPr>
            <a:r>
              <a:rPr lang="en-US" sz="1600" dirty="0" err="1" smtClean="0">
                <a:latin typeface="Arial"/>
              </a:rPr>
              <a:t>hadoop.security.group.mapping.ldap.search.attr.member</a:t>
            </a:r>
            <a:r>
              <a:rPr lang="en-US" sz="1600" dirty="0" smtClean="0">
                <a:latin typeface="Arial"/>
              </a:rPr>
              <a:t>=</a:t>
            </a:r>
            <a:r>
              <a:rPr lang="en-US" sz="1600" dirty="0">
                <a:latin typeface="Arial"/>
              </a:rPr>
              <a:t>	</a:t>
            </a:r>
            <a:r>
              <a:rPr lang="en-US" sz="1600" dirty="0" smtClean="0">
                <a:latin typeface="Arial"/>
              </a:rPr>
              <a:t>member</a:t>
            </a:r>
            <a:endParaRPr lang="en-US" sz="1600" dirty="0">
              <a:latin typeface="Arial"/>
            </a:endParaRPr>
          </a:p>
          <a:p>
            <a:pPr lvl="1" algn="just">
              <a:spcBef>
                <a:spcPts val="300"/>
              </a:spcBef>
            </a:pPr>
            <a:r>
              <a:rPr lang="en-US" sz="1600" dirty="0" smtClean="0">
                <a:latin typeface="Arial"/>
              </a:rPr>
              <a:t>hadoop.security.group.mapping.ldap.search.attr.group.name=</a:t>
            </a:r>
            <a:r>
              <a:rPr lang="en-US" sz="1600" dirty="0" err="1" smtClean="0">
                <a:latin typeface="Arial"/>
              </a:rPr>
              <a:t>cn</a:t>
            </a:r>
            <a:endParaRPr lang="en-US" sz="1600" dirty="0">
              <a:latin typeface="Arial"/>
            </a:endParaRPr>
          </a:p>
        </p:txBody>
      </p:sp>
    </p:spTree>
    <p:extLst>
      <p:ext uri="{BB962C8B-B14F-4D97-AF65-F5344CB8AC3E}">
        <p14:creationId xmlns:p14="http://schemas.microsoft.com/office/powerpoint/2010/main" val="40111340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3" name="Content Placeholder 2"/>
          <p:cNvSpPr>
            <a:spLocks noGrp="1"/>
          </p:cNvSpPr>
          <p:nvPr>
            <p:ph idx="1"/>
          </p:nvPr>
        </p:nvSpPr>
        <p:spPr>
          <a:xfrm>
            <a:off x="457200" y="925830"/>
            <a:ext cx="8229600" cy="3943350"/>
          </a:xfrm>
        </p:spPr>
        <p:txBody>
          <a:bodyPr>
            <a:noAutofit/>
          </a:bodyPr>
          <a:lstStyle/>
          <a:p>
            <a:pPr algn="just">
              <a:spcBef>
                <a:spcPts val="600"/>
              </a:spcBef>
            </a:pPr>
            <a:r>
              <a:rPr lang="en-US" sz="2000" dirty="0" smtClean="0">
                <a:latin typeface="Arial"/>
              </a:rPr>
              <a:t>New Security Features in Apache HBase 0.98</a:t>
            </a:r>
          </a:p>
          <a:p>
            <a:pPr algn="just">
              <a:spcBef>
                <a:spcPts val="1200"/>
              </a:spcBef>
            </a:pPr>
            <a:r>
              <a:rPr lang="en-US" sz="2000" dirty="0" smtClean="0">
                <a:latin typeface="Arial"/>
              </a:rPr>
              <a:t>Controlling Access To Data</a:t>
            </a:r>
          </a:p>
          <a:p>
            <a:pPr lvl="1" algn="just">
              <a:spcBef>
                <a:spcPts val="600"/>
              </a:spcBef>
            </a:pPr>
            <a:r>
              <a:rPr lang="en-US" sz="1800" dirty="0" smtClean="0">
                <a:latin typeface="Arial"/>
              </a:rPr>
              <a:t>Role-Based Access Control Using Groups and ACLs</a:t>
            </a:r>
          </a:p>
          <a:p>
            <a:pPr lvl="1" algn="just">
              <a:spcBef>
                <a:spcPts val="600"/>
              </a:spcBef>
            </a:pPr>
            <a:r>
              <a:rPr lang="en-US" sz="1800" dirty="0">
                <a:latin typeface="Arial"/>
              </a:rPr>
              <a:t>Role-Based Access Control</a:t>
            </a:r>
            <a:r>
              <a:rPr lang="en-US" sz="1800" dirty="0" smtClean="0">
                <a:latin typeface="Arial"/>
              </a:rPr>
              <a:t> Using Labels</a:t>
            </a:r>
          </a:p>
          <a:p>
            <a:pPr lvl="1" algn="just">
              <a:spcBef>
                <a:spcPts val="600"/>
              </a:spcBef>
            </a:pPr>
            <a:r>
              <a:rPr lang="en-US" sz="1800" dirty="0" smtClean="0">
                <a:latin typeface="Arial"/>
              </a:rPr>
              <a:t>Attribute-Based </a:t>
            </a:r>
            <a:r>
              <a:rPr lang="en-US" sz="1800" dirty="0">
                <a:latin typeface="Arial"/>
              </a:rPr>
              <a:t>Access Control</a:t>
            </a:r>
            <a:r>
              <a:rPr lang="en-US" sz="1800" dirty="0" smtClean="0">
                <a:latin typeface="Arial"/>
              </a:rPr>
              <a:t> Using Labels</a:t>
            </a:r>
          </a:p>
          <a:p>
            <a:pPr algn="just">
              <a:spcBef>
                <a:spcPts val="1200"/>
              </a:spcBef>
            </a:pPr>
            <a:r>
              <a:rPr lang="en-US" sz="2000" dirty="0">
                <a:latin typeface="Arial"/>
              </a:rPr>
              <a:t>Preventing Data Leaks</a:t>
            </a:r>
          </a:p>
          <a:p>
            <a:pPr lvl="1" algn="just">
              <a:spcBef>
                <a:spcPts val="600"/>
              </a:spcBef>
            </a:pPr>
            <a:r>
              <a:rPr lang="en-US" sz="1800" dirty="0">
                <a:latin typeface="Arial"/>
              </a:rPr>
              <a:t>Transparent Encryption</a:t>
            </a:r>
          </a:p>
          <a:p>
            <a:pPr algn="just">
              <a:spcBef>
                <a:spcPts val="1200"/>
              </a:spcBef>
            </a:pPr>
            <a:r>
              <a:rPr lang="en-US" sz="2000" dirty="0" smtClean="0">
                <a:latin typeface="Arial"/>
              </a:rPr>
              <a:t>Performance Considerations</a:t>
            </a:r>
          </a:p>
        </p:txBody>
      </p:sp>
      <p:sp>
        <p:nvSpPr>
          <p:cNvPr id="9"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Outline</a:t>
            </a:r>
            <a:endParaRPr lang="en-US" sz="3200" dirty="0">
              <a:solidFill>
                <a:srgbClr val="005FA0"/>
              </a:solidFill>
              <a:latin typeface="Neo Sans Intel Light"/>
            </a:endParaRPr>
          </a:p>
        </p:txBody>
      </p:sp>
    </p:spTree>
    <p:extLst>
      <p:ext uri="{BB962C8B-B14F-4D97-AF65-F5344CB8AC3E}">
        <p14:creationId xmlns:p14="http://schemas.microsoft.com/office/powerpoint/2010/main" val="33371256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Role-Based Access Control</a:t>
            </a:r>
            <a:endParaRPr lang="en-US" sz="3200" dirty="0">
              <a:solidFill>
                <a:srgbClr val="005FA0"/>
              </a:solidFill>
              <a:latin typeface="Neo Sans Intel Light"/>
            </a:endParaRPr>
          </a:p>
        </p:txBody>
      </p:sp>
      <p:sp>
        <p:nvSpPr>
          <p:cNvPr id="3" name="Content Placeholder 2"/>
          <p:cNvSpPr>
            <a:spLocks noGrp="1"/>
          </p:cNvSpPr>
          <p:nvPr>
            <p:ph idx="1"/>
          </p:nvPr>
        </p:nvSpPr>
        <p:spPr>
          <a:xfrm>
            <a:off x="457200" y="925830"/>
            <a:ext cx="8229600" cy="3943350"/>
          </a:xfrm>
        </p:spPr>
        <p:txBody>
          <a:bodyPr>
            <a:noAutofit/>
          </a:bodyPr>
          <a:lstStyle/>
          <a:p>
            <a:pPr marL="0" indent="0" algn="just">
              <a:spcBef>
                <a:spcPts val="300"/>
              </a:spcBef>
              <a:buNone/>
            </a:pPr>
            <a:r>
              <a:rPr lang="en-US" sz="2000" dirty="0" smtClean="0">
                <a:latin typeface="Arial"/>
              </a:rPr>
              <a:t>Using the Hadoop Group Mapping Service and ACLs</a:t>
            </a:r>
          </a:p>
          <a:p>
            <a:pPr algn="just">
              <a:spcBef>
                <a:spcPts val="300"/>
              </a:spcBef>
            </a:pPr>
            <a:endParaRPr lang="en-US" sz="2000" dirty="0" smtClean="0">
              <a:latin typeface="Arial"/>
            </a:endParaRPr>
          </a:p>
          <a:p>
            <a:pPr algn="just">
              <a:spcBef>
                <a:spcPts val="300"/>
              </a:spcBef>
            </a:pPr>
            <a:r>
              <a:rPr lang="en-US" sz="2000" dirty="0" smtClean="0">
                <a:latin typeface="Arial"/>
              </a:rPr>
              <a:t>Confirm the configuration is working correctly</a:t>
            </a:r>
            <a:endParaRPr lang="en-US" sz="2400" dirty="0" smtClean="0">
              <a:latin typeface="Arial"/>
            </a:endParaRPr>
          </a:p>
          <a:p>
            <a:pPr lvl="1" algn="just">
              <a:spcBef>
                <a:spcPts val="300"/>
              </a:spcBef>
            </a:pPr>
            <a:endParaRPr lang="en-US" sz="1800" dirty="0" smtClean="0">
              <a:latin typeface="Arial"/>
            </a:endParaRPr>
          </a:p>
          <a:p>
            <a:pPr marL="457200" lvl="1" indent="0" algn="just">
              <a:spcBef>
                <a:spcPts val="300"/>
              </a:spcBef>
              <a:buNone/>
            </a:pPr>
            <a:r>
              <a:rPr lang="en-US" sz="1600" dirty="0" err="1">
                <a:latin typeface="Courier New" panose="02070309020205020404" pitchFamily="49" charset="0"/>
                <a:cs typeface="Courier New" panose="02070309020205020404" pitchFamily="49" charset="0"/>
              </a:rPr>
              <a:t>hbase</a:t>
            </a:r>
            <a:r>
              <a:rPr lang="en-US" sz="1600" dirty="0" smtClean="0">
                <a:latin typeface="Courier New" panose="02070309020205020404" pitchFamily="49" charset="0"/>
                <a:cs typeface="Courier New" panose="02070309020205020404" pitchFamily="49" charset="0"/>
              </a:rPr>
              <a:t>&gt; </a:t>
            </a:r>
            <a:r>
              <a:rPr lang="en-US" sz="1600" dirty="0" err="1" smtClean="0">
                <a:latin typeface="Courier New" panose="02070309020205020404" pitchFamily="49" charset="0"/>
                <a:cs typeface="Courier New" panose="02070309020205020404" pitchFamily="49" charset="0"/>
              </a:rPr>
              <a:t>whoami</a:t>
            </a:r>
            <a:endParaRPr lang="en-US" sz="1600" dirty="0" smtClean="0">
              <a:latin typeface="Courier New" panose="02070309020205020404" pitchFamily="49" charset="0"/>
              <a:cs typeface="Courier New" panose="02070309020205020404" pitchFamily="49" charset="0"/>
            </a:endParaRPr>
          </a:p>
          <a:p>
            <a:pPr marL="457200" lvl="1" indent="0" algn="just">
              <a:spcBef>
                <a:spcPts val="300"/>
              </a:spcBef>
              <a:buNone/>
            </a:pPr>
            <a:endParaRPr lang="en-US" sz="1600" dirty="0" smtClean="0">
              <a:latin typeface="Courier New" panose="02070309020205020404" pitchFamily="49" charset="0"/>
              <a:cs typeface="Courier New" panose="02070309020205020404" pitchFamily="49" charset="0"/>
            </a:endParaRPr>
          </a:p>
          <a:p>
            <a:pPr marL="457200" lvl="1" indent="0" algn="just">
              <a:spcBef>
                <a:spcPts val="300"/>
              </a:spcBef>
              <a:buNone/>
            </a:pPr>
            <a:r>
              <a:rPr lang="en-US" sz="1600" dirty="0" smtClean="0">
                <a:latin typeface="Courier New" panose="02070309020205020404" pitchFamily="49" charset="0"/>
                <a:cs typeface="Courier New" panose="02070309020205020404" pitchFamily="49" charset="0"/>
              </a:rPr>
              <a:t>service </a:t>
            </a:r>
            <a:r>
              <a:rPr lang="en-US" sz="1600" dirty="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auth:KERBEROS</a:t>
            </a:r>
            <a:r>
              <a:rPr lang="en-US" sz="1600" dirty="0" smtClean="0">
                <a:latin typeface="Courier New" panose="02070309020205020404" pitchFamily="49" charset="0"/>
                <a:cs typeface="Courier New" panose="02070309020205020404" pitchFamily="49" charset="0"/>
              </a:rPr>
              <a:t>)</a:t>
            </a:r>
            <a:endParaRPr lang="en-US" sz="1600" dirty="0">
              <a:latin typeface="Courier New" panose="02070309020205020404" pitchFamily="49" charset="0"/>
              <a:cs typeface="Courier New" panose="02070309020205020404" pitchFamily="49" charset="0"/>
            </a:endParaRPr>
          </a:p>
          <a:p>
            <a:pPr marL="457200" lvl="1" indent="0" algn="just">
              <a:spcBef>
                <a:spcPts val="300"/>
              </a:spcBef>
              <a:buNone/>
            </a:pPr>
            <a:r>
              <a:rPr lang="en-US" sz="1600" dirty="0">
                <a:latin typeface="Courier New" panose="02070309020205020404" pitchFamily="49" charset="0"/>
                <a:cs typeface="Courier New" panose="02070309020205020404" pitchFamily="49" charset="0"/>
              </a:rPr>
              <a:t>    groups: </a:t>
            </a:r>
            <a:r>
              <a:rPr lang="en-US" sz="1600" dirty="0" smtClean="0">
                <a:latin typeface="Courier New" panose="02070309020205020404" pitchFamily="49" charset="0"/>
                <a:cs typeface="Courier New" panose="02070309020205020404" pitchFamily="49" charset="0"/>
              </a:rPr>
              <a:t>services</a:t>
            </a:r>
            <a:endParaRPr lang="en-US" sz="1600" dirty="0">
              <a:latin typeface="Courier New" panose="02070309020205020404" pitchFamily="49" charset="0"/>
              <a:cs typeface="Courier New" panose="02070309020205020404" pitchFamily="49" charset="0"/>
            </a:endParaRPr>
          </a:p>
          <a:p>
            <a:pPr marL="457200" lvl="1" indent="0" algn="just">
              <a:spcBef>
                <a:spcPts val="300"/>
              </a:spcBef>
              <a:buNone/>
            </a:pPr>
            <a:endParaRPr lang="en-US" sz="1800" dirty="0">
              <a:latin typeface="Courier New" panose="02070309020205020404" pitchFamily="49" charset="0"/>
              <a:cs typeface="Courier New" panose="02070309020205020404" pitchFamily="49" charset="0"/>
            </a:endParaRPr>
          </a:p>
          <a:p>
            <a:pPr marL="457200" lvl="1" indent="0" algn="just">
              <a:spcBef>
                <a:spcPts val="300"/>
              </a:spcBef>
              <a:buNone/>
            </a:pPr>
            <a:endParaRPr lang="en-US" sz="1800" dirty="0" smtClean="0">
              <a:latin typeface="Arial"/>
            </a:endParaRPr>
          </a:p>
          <a:p>
            <a:pPr lvl="1" algn="just">
              <a:spcBef>
                <a:spcPts val="300"/>
              </a:spcBef>
            </a:pPr>
            <a:endParaRPr lang="en-US" sz="1800" dirty="0" smtClean="0">
              <a:latin typeface="Arial"/>
            </a:endParaRPr>
          </a:p>
          <a:p>
            <a:pPr lvl="1" algn="just">
              <a:spcBef>
                <a:spcPts val="300"/>
              </a:spcBef>
            </a:pPr>
            <a:endParaRPr lang="en-US" sz="2000" dirty="0" smtClean="0">
              <a:latin typeface="Arial"/>
            </a:endParaRPr>
          </a:p>
        </p:txBody>
      </p:sp>
    </p:spTree>
    <p:extLst>
      <p:ext uri="{BB962C8B-B14F-4D97-AF65-F5344CB8AC3E}">
        <p14:creationId xmlns:p14="http://schemas.microsoft.com/office/powerpoint/2010/main" val="17264957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Role-Based Access Control</a:t>
            </a:r>
            <a:endParaRPr lang="en-US" sz="3200" dirty="0">
              <a:solidFill>
                <a:srgbClr val="005FA0"/>
              </a:solidFill>
              <a:latin typeface="Neo Sans Intel Light"/>
            </a:endParaRPr>
          </a:p>
        </p:txBody>
      </p:sp>
      <p:sp>
        <p:nvSpPr>
          <p:cNvPr id="3" name="Content Placeholder 2"/>
          <p:cNvSpPr>
            <a:spLocks noGrp="1"/>
          </p:cNvSpPr>
          <p:nvPr>
            <p:ph idx="1"/>
          </p:nvPr>
        </p:nvSpPr>
        <p:spPr>
          <a:xfrm>
            <a:off x="457200" y="925830"/>
            <a:ext cx="8229600" cy="3943350"/>
          </a:xfrm>
        </p:spPr>
        <p:txBody>
          <a:bodyPr>
            <a:noAutofit/>
          </a:bodyPr>
          <a:lstStyle/>
          <a:p>
            <a:pPr marL="0" indent="0" algn="just">
              <a:spcBef>
                <a:spcPts val="300"/>
              </a:spcBef>
              <a:buNone/>
            </a:pPr>
            <a:r>
              <a:rPr lang="en-US" sz="2000" dirty="0" smtClean="0">
                <a:latin typeface="Arial"/>
              </a:rPr>
              <a:t>Using the Hadoop Group Mapping Service and ACLs</a:t>
            </a:r>
          </a:p>
          <a:p>
            <a:pPr algn="just">
              <a:spcBef>
                <a:spcPts val="300"/>
              </a:spcBef>
            </a:pPr>
            <a:endParaRPr lang="en-US" sz="2000" dirty="0" smtClean="0">
              <a:latin typeface="Arial"/>
            </a:endParaRPr>
          </a:p>
          <a:p>
            <a:pPr algn="just">
              <a:spcBef>
                <a:spcPts val="300"/>
              </a:spcBef>
            </a:pPr>
            <a:r>
              <a:rPr lang="en-US" sz="2000" dirty="0" smtClean="0">
                <a:latin typeface="Arial"/>
              </a:rPr>
              <a:t>Grant permissions to groups and service and test accounts</a:t>
            </a:r>
            <a:endParaRPr lang="en-US" sz="2000" dirty="0">
              <a:latin typeface="Arial"/>
            </a:endParaRPr>
          </a:p>
          <a:p>
            <a:pPr lvl="1" algn="just">
              <a:spcBef>
                <a:spcPts val="300"/>
              </a:spcBef>
            </a:pPr>
            <a:endParaRPr lang="en-US" sz="2000" dirty="0">
              <a:latin typeface="Arial"/>
            </a:endParaRPr>
          </a:p>
          <a:p>
            <a:pPr marL="457200" lvl="1" indent="0" algn="just">
              <a:spcBef>
                <a:spcPts val="300"/>
              </a:spcBef>
              <a:buNone/>
            </a:pPr>
            <a:r>
              <a:rPr lang="en-US" sz="1600" dirty="0" err="1" smtClean="0">
                <a:latin typeface="Courier New" panose="02070309020205020404" pitchFamily="49" charset="0"/>
                <a:cs typeface="Courier New" panose="02070309020205020404" pitchFamily="49" charset="0"/>
              </a:rPr>
              <a:t>hbase</a:t>
            </a:r>
            <a:r>
              <a:rPr lang="en-US" sz="1600" dirty="0" smtClean="0">
                <a:latin typeface="Courier New" panose="02070309020205020404" pitchFamily="49" charset="0"/>
                <a:cs typeface="Courier New" panose="02070309020205020404" pitchFamily="49" charset="0"/>
              </a:rPr>
              <a:t>&gt; grant </a:t>
            </a:r>
            <a:r>
              <a:rPr lang="en-US" sz="1600" dirty="0">
                <a:latin typeface="Courier New" panose="02070309020205020404" pitchFamily="49" charset="0"/>
                <a:cs typeface="Courier New" panose="02070309020205020404" pitchFamily="49" charset="0"/>
              </a:rPr>
              <a:t>'@admins', 'RWXCA'</a:t>
            </a:r>
          </a:p>
          <a:p>
            <a:pPr marL="457200" lvl="1" indent="0" algn="just">
              <a:spcBef>
                <a:spcPts val="300"/>
              </a:spcBef>
              <a:buNone/>
            </a:pPr>
            <a:r>
              <a:rPr lang="en-US" sz="1600" dirty="0" err="1">
                <a:latin typeface="Courier New" panose="02070309020205020404" pitchFamily="49" charset="0"/>
                <a:cs typeface="Courier New" panose="02070309020205020404" pitchFamily="49" charset="0"/>
              </a:rPr>
              <a:t>hbase</a:t>
            </a:r>
            <a:r>
              <a:rPr lang="en-US" sz="1600" dirty="0">
                <a:latin typeface="Courier New" panose="02070309020205020404" pitchFamily="49" charset="0"/>
                <a:cs typeface="Courier New" panose="02070309020205020404" pitchFamily="49" charset="0"/>
              </a:rPr>
              <a:t>&gt; grant </a:t>
            </a:r>
            <a:r>
              <a:rPr lang="en-US" sz="1600" dirty="0" smtClean="0">
                <a:latin typeface="Courier New" panose="02070309020205020404" pitchFamily="49" charset="0"/>
                <a:cs typeface="Courier New" panose="02070309020205020404" pitchFamily="49" charset="0"/>
              </a:rPr>
              <a:t>'service</a:t>
            </a:r>
            <a:r>
              <a:rPr lang="en-US" sz="1600" dirty="0">
                <a:latin typeface="Courier New" panose="02070309020205020404" pitchFamily="49" charset="0"/>
                <a:cs typeface="Courier New" panose="02070309020205020404" pitchFamily="49" charset="0"/>
              </a:rPr>
              <a:t>', 'RWXCA', 'user'</a:t>
            </a:r>
          </a:p>
          <a:p>
            <a:pPr marL="457200" lvl="1" indent="0" algn="just">
              <a:spcBef>
                <a:spcPts val="300"/>
              </a:spcBef>
              <a:buNone/>
            </a:pPr>
            <a:r>
              <a:rPr lang="en-US" sz="1600" dirty="0" err="1" smtClean="0">
                <a:latin typeface="Courier New" panose="02070309020205020404" pitchFamily="49" charset="0"/>
                <a:cs typeface="Courier New" panose="02070309020205020404" pitchFamily="49" charset="0"/>
              </a:rPr>
              <a:t>hbase</a:t>
            </a:r>
            <a:r>
              <a:rPr lang="en-US" sz="1600" dirty="0">
                <a:latin typeface="Courier New" panose="02070309020205020404" pitchFamily="49" charset="0"/>
                <a:cs typeface="Courier New" panose="02070309020205020404" pitchFamily="49" charset="0"/>
              </a:rPr>
              <a:t>&gt; grant '@developers', 'RW', </a:t>
            </a:r>
            <a:r>
              <a:rPr lang="en-US" sz="1600" dirty="0" smtClean="0">
                <a:latin typeface="Courier New" panose="02070309020205020404" pitchFamily="49" charset="0"/>
                <a:cs typeface="Courier New" panose="02070309020205020404" pitchFamily="49" charset="0"/>
              </a:rPr>
              <a:t>'user', '</a:t>
            </a:r>
            <a:r>
              <a:rPr lang="en-US" sz="1600" dirty="0" err="1" smtClean="0">
                <a:latin typeface="Courier New" panose="02070309020205020404" pitchFamily="49" charset="0"/>
                <a:cs typeface="Courier New" panose="02070309020205020404" pitchFamily="49" charset="0"/>
              </a:rPr>
              <a:t>i</a:t>
            </a:r>
            <a:r>
              <a:rPr lang="en-US" sz="1600" dirty="0" smtClean="0">
                <a:latin typeface="Courier New" panose="02070309020205020404" pitchFamily="49" charset="0"/>
                <a:cs typeface="Courier New" panose="02070309020205020404" pitchFamily="49" charset="0"/>
              </a:rPr>
              <a:t>'</a:t>
            </a:r>
            <a:endParaRPr lang="en-US" sz="1600" dirty="0">
              <a:latin typeface="Courier New" panose="02070309020205020404" pitchFamily="49" charset="0"/>
              <a:cs typeface="Courier New" panose="02070309020205020404" pitchFamily="49" charset="0"/>
            </a:endParaRPr>
          </a:p>
          <a:p>
            <a:pPr marL="457200" lvl="1" indent="0" algn="just">
              <a:spcBef>
                <a:spcPts val="300"/>
              </a:spcBef>
              <a:buNone/>
            </a:pPr>
            <a:r>
              <a:rPr lang="en-US" sz="1600" dirty="0" err="1" smtClean="0">
                <a:latin typeface="Courier New" panose="02070309020205020404" pitchFamily="49" charset="0"/>
                <a:cs typeface="Courier New" panose="02070309020205020404" pitchFamily="49" charset="0"/>
              </a:rPr>
              <a:t>hbase</a:t>
            </a:r>
            <a:r>
              <a:rPr lang="en-US" sz="1600" dirty="0">
                <a:latin typeface="Courier New" panose="02070309020205020404" pitchFamily="49" charset="0"/>
                <a:cs typeface="Courier New" panose="02070309020205020404" pitchFamily="49" charset="0"/>
              </a:rPr>
              <a:t>&gt; grant </a:t>
            </a:r>
            <a:r>
              <a:rPr lang="en-US" sz="1600" dirty="0" smtClean="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testuser</a:t>
            </a:r>
            <a:r>
              <a:rPr lang="en-US" sz="1600" dirty="0" smtClean="0">
                <a:latin typeface="Courier New" panose="02070309020205020404" pitchFamily="49" charset="0"/>
                <a:cs typeface="Courier New" panose="02070309020205020404" pitchFamily="49" charset="0"/>
              </a:rPr>
              <a:t>', 'RW</a:t>
            </a:r>
            <a:r>
              <a:rPr lang="en-US" sz="1600" dirty="0">
                <a:latin typeface="Courier New" panose="02070309020205020404" pitchFamily="49" charset="0"/>
                <a:cs typeface="Courier New" panose="02070309020205020404" pitchFamily="49" charset="0"/>
              </a:rPr>
              <a:t>', 'user', </a:t>
            </a:r>
            <a:r>
              <a:rPr lang="en-US" sz="1600" dirty="0" smtClean="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i</a:t>
            </a:r>
            <a:r>
              <a:rPr lang="en-US" sz="1600" dirty="0" smtClean="0">
                <a:latin typeface="Courier New" panose="02070309020205020404" pitchFamily="49" charset="0"/>
                <a:cs typeface="Courier New" panose="02070309020205020404" pitchFamily="49" charset="0"/>
              </a:rPr>
              <a:t>'</a:t>
            </a:r>
            <a:endParaRPr lang="en-US" sz="1600" dirty="0">
              <a:latin typeface="Courier New" panose="02070309020205020404" pitchFamily="49" charset="0"/>
              <a:cs typeface="Courier New" panose="02070309020205020404" pitchFamily="49" charset="0"/>
            </a:endParaRPr>
          </a:p>
          <a:p>
            <a:pPr marL="457200" lvl="1" indent="0" algn="just">
              <a:spcBef>
                <a:spcPts val="300"/>
              </a:spcBef>
              <a:buNone/>
            </a:pPr>
            <a:r>
              <a:rPr lang="en-US" sz="1600" dirty="0" err="1">
                <a:latin typeface="Courier New" panose="02070309020205020404" pitchFamily="49" charset="0"/>
                <a:cs typeface="Courier New" panose="02070309020205020404" pitchFamily="49" charset="0"/>
              </a:rPr>
              <a:t>hbase</a:t>
            </a:r>
            <a:r>
              <a:rPr lang="en-US" sz="1600" dirty="0">
                <a:latin typeface="Courier New" panose="02070309020205020404" pitchFamily="49" charset="0"/>
                <a:cs typeface="Courier New" panose="02070309020205020404" pitchFamily="49" charset="0"/>
              </a:rPr>
              <a:t>&gt; grant 'user', </a:t>
            </a:r>
            <a:r>
              <a:rPr lang="en-US" sz="1600" dirty="0" smtClean="0">
                <a:latin typeface="Courier New" panose="02070309020205020404" pitchFamily="49" charset="0"/>
                <a:cs typeface="Courier New" panose="02070309020205020404" pitchFamily="49" charset="0"/>
              </a:rPr>
              <a:t>\</a:t>
            </a:r>
          </a:p>
          <a:p>
            <a:pPr marL="457200" lvl="1" indent="0" algn="just">
              <a:spcBef>
                <a:spcPts val="300"/>
              </a:spcBef>
              <a:buNone/>
            </a:pP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 { </a:t>
            </a:r>
            <a:r>
              <a:rPr lang="en-US" sz="1600" dirty="0">
                <a:latin typeface="Courier New" panose="02070309020205020404" pitchFamily="49" charset="0"/>
                <a:cs typeface="Courier New" panose="02070309020205020404" pitchFamily="49" charset="0"/>
              </a:rPr>
              <a:t>'@developers' =&gt; </a:t>
            </a:r>
            <a:r>
              <a:rPr lang="en-US" sz="1600" dirty="0" smtClean="0">
                <a:latin typeface="Courier New" panose="02070309020205020404" pitchFamily="49" charset="0"/>
                <a:cs typeface="Courier New" panose="02070309020205020404" pitchFamily="49" charset="0"/>
              </a:rPr>
              <a:t>'RW', '</a:t>
            </a:r>
            <a:r>
              <a:rPr lang="en-US" sz="1600" dirty="0" err="1" smtClean="0">
                <a:latin typeface="Courier New" panose="02070309020205020404" pitchFamily="49" charset="0"/>
                <a:cs typeface="Courier New" panose="02070309020205020404" pitchFamily="49" charset="0"/>
              </a:rPr>
              <a:t>testuser</a:t>
            </a:r>
            <a:r>
              <a:rPr lang="en-US" sz="1600" dirty="0" smtClean="0">
                <a:latin typeface="Courier New" panose="02070309020205020404" pitchFamily="49" charset="0"/>
                <a:cs typeface="Courier New" panose="02070309020205020404" pitchFamily="49" charset="0"/>
              </a:rPr>
              <a:t>' =&gt; </a:t>
            </a:r>
            <a:r>
              <a:rPr lang="en-US" sz="1600" dirty="0">
                <a:latin typeface="Courier New" panose="02070309020205020404" pitchFamily="49" charset="0"/>
                <a:cs typeface="Courier New" panose="02070309020205020404" pitchFamily="49" charset="0"/>
              </a:rPr>
              <a:t>'R'</a:t>
            </a:r>
            <a:r>
              <a:rPr lang="en-US" sz="1600" dirty="0" smtClean="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 \</a:t>
            </a:r>
          </a:p>
          <a:p>
            <a:pPr marL="457200" lvl="1" indent="0" algn="just">
              <a:spcBef>
                <a:spcPts val="300"/>
              </a:spcBef>
              <a:buNone/>
            </a:pPr>
            <a:r>
              <a:rPr lang="en-US" sz="1600" dirty="0">
                <a:latin typeface="Courier New" panose="02070309020205020404" pitchFamily="49" charset="0"/>
                <a:cs typeface="Courier New" panose="02070309020205020404" pitchFamily="49" charset="0"/>
              </a:rPr>
              <a:t>  { COLUMNS =&gt; '</a:t>
            </a:r>
            <a:r>
              <a:rPr lang="en-US" sz="1600" dirty="0" err="1">
                <a:latin typeface="Courier New" panose="02070309020205020404" pitchFamily="49" charset="0"/>
                <a:cs typeface="Courier New" panose="02070309020205020404" pitchFamily="49" charset="0"/>
              </a:rPr>
              <a:t>pii</a:t>
            </a:r>
            <a:r>
              <a:rPr lang="en-US" sz="1600" dirty="0">
                <a:latin typeface="Courier New" panose="02070309020205020404" pitchFamily="49" charset="0"/>
                <a:cs typeface="Courier New" panose="02070309020205020404" pitchFamily="49" charset="0"/>
              </a:rPr>
              <a:t>', FILTER =&gt; "(</a:t>
            </a:r>
            <a:r>
              <a:rPr lang="en-US" sz="1600" dirty="0" err="1">
                <a:latin typeface="Courier New" panose="02070309020205020404" pitchFamily="49" charset="0"/>
                <a:cs typeface="Courier New" panose="02070309020205020404" pitchFamily="49" charset="0"/>
              </a:rPr>
              <a:t>PrefixFilter</a:t>
            </a:r>
            <a:r>
              <a:rPr lang="en-US" sz="1600" dirty="0">
                <a:latin typeface="Courier New" panose="02070309020205020404" pitchFamily="49" charset="0"/>
                <a:cs typeface="Courier New" panose="02070309020205020404" pitchFamily="49" charset="0"/>
              </a:rPr>
              <a:t> ('test'))" </a:t>
            </a:r>
            <a:r>
              <a:rPr lang="en-US" sz="1600" dirty="0" smtClean="0">
                <a:latin typeface="Courier New" panose="02070309020205020404" pitchFamily="49" charset="0"/>
                <a:cs typeface="Courier New" panose="02070309020205020404" pitchFamily="49" charset="0"/>
              </a:rPr>
              <a:t>}</a:t>
            </a:r>
          </a:p>
          <a:p>
            <a:pPr marL="457200" lvl="1" indent="0" algn="just">
              <a:spcBef>
                <a:spcPts val="300"/>
              </a:spcBef>
              <a:buNone/>
            </a:pPr>
            <a:endParaRPr lang="en-US" sz="1600" dirty="0">
              <a:latin typeface="Courier New" panose="02070309020205020404" pitchFamily="49" charset="0"/>
              <a:cs typeface="Courier New" panose="02070309020205020404" pitchFamily="49" charset="0"/>
            </a:endParaRPr>
          </a:p>
        </p:txBody>
      </p:sp>
      <p:sp>
        <p:nvSpPr>
          <p:cNvPr id="4" name="TextBox 3"/>
          <p:cNvSpPr txBox="1"/>
          <p:nvPr/>
        </p:nvSpPr>
        <p:spPr>
          <a:xfrm>
            <a:off x="609602" y="4572000"/>
            <a:ext cx="7970519" cy="461665"/>
          </a:xfrm>
          <a:prstGeom prst="rect">
            <a:avLst/>
          </a:prstGeom>
          <a:noFill/>
        </p:spPr>
        <p:txBody>
          <a:bodyPr wrap="square" rtlCol="0">
            <a:spAutoFit/>
          </a:bodyPr>
          <a:lstStyle/>
          <a:p>
            <a:r>
              <a:rPr lang="en-US" sz="1200" dirty="0" smtClean="0"/>
              <a:t>Note: Cell grants done by the shell apply to existing cells only. </a:t>
            </a:r>
            <a:r>
              <a:rPr lang="en-US" sz="1200" dirty="0"/>
              <a:t>This is useful for testing. In practice applications must add the desired </a:t>
            </a:r>
            <a:r>
              <a:rPr lang="en-US" sz="1200" dirty="0" smtClean="0"/>
              <a:t>cell ACL </a:t>
            </a:r>
            <a:r>
              <a:rPr lang="en-US" sz="1200" dirty="0"/>
              <a:t>to the operation when submitting writes.</a:t>
            </a:r>
          </a:p>
        </p:txBody>
      </p:sp>
    </p:spTree>
    <p:extLst>
      <p:ext uri="{BB962C8B-B14F-4D97-AF65-F5344CB8AC3E}">
        <p14:creationId xmlns:p14="http://schemas.microsoft.com/office/powerpoint/2010/main" val="42889771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Role-Based Access Control</a:t>
            </a:r>
            <a:endParaRPr lang="en-US" sz="3200" dirty="0">
              <a:solidFill>
                <a:srgbClr val="005FA0"/>
              </a:solidFill>
              <a:latin typeface="Neo Sans Intel Light"/>
            </a:endParaRPr>
          </a:p>
        </p:txBody>
      </p:sp>
      <p:sp>
        <p:nvSpPr>
          <p:cNvPr id="3" name="Content Placeholder 2"/>
          <p:cNvSpPr>
            <a:spLocks noGrp="1"/>
          </p:cNvSpPr>
          <p:nvPr>
            <p:ph idx="1"/>
          </p:nvPr>
        </p:nvSpPr>
        <p:spPr>
          <a:xfrm>
            <a:off x="457200" y="925830"/>
            <a:ext cx="8229600" cy="3943350"/>
          </a:xfrm>
        </p:spPr>
        <p:txBody>
          <a:bodyPr>
            <a:noAutofit/>
          </a:bodyPr>
          <a:lstStyle/>
          <a:p>
            <a:pPr marL="0" indent="0" algn="just">
              <a:spcBef>
                <a:spcPts val="300"/>
              </a:spcBef>
              <a:buNone/>
            </a:pPr>
            <a:r>
              <a:rPr lang="en-US" sz="2000" dirty="0" smtClean="0">
                <a:latin typeface="Arial"/>
              </a:rPr>
              <a:t>Using Labels</a:t>
            </a:r>
          </a:p>
          <a:p>
            <a:pPr algn="just">
              <a:spcBef>
                <a:spcPts val="300"/>
              </a:spcBef>
            </a:pPr>
            <a:endParaRPr lang="en-US" sz="2000" dirty="0" smtClean="0">
              <a:latin typeface="Arial"/>
            </a:endParaRPr>
          </a:p>
          <a:p>
            <a:pPr algn="just">
              <a:spcBef>
                <a:spcPts val="300"/>
              </a:spcBef>
            </a:pPr>
            <a:r>
              <a:rPr lang="en-US" sz="2000" dirty="0" smtClean="0">
                <a:latin typeface="Arial"/>
              </a:rPr>
              <a:t>Define labels corresponding to roles in the security policy</a:t>
            </a:r>
            <a:endParaRPr lang="en-US" sz="2400" dirty="0" smtClean="0">
              <a:latin typeface="Arial"/>
            </a:endParaRPr>
          </a:p>
          <a:p>
            <a:pPr algn="just">
              <a:spcBef>
                <a:spcPts val="300"/>
              </a:spcBef>
            </a:pPr>
            <a:endParaRPr lang="en-US" sz="2400" dirty="0">
              <a:latin typeface="Arial"/>
            </a:endParaRPr>
          </a:p>
          <a:p>
            <a:pPr algn="just">
              <a:spcBef>
                <a:spcPts val="300"/>
              </a:spcBef>
            </a:pPr>
            <a:endParaRPr lang="en-US" sz="2400" dirty="0" smtClean="0">
              <a:latin typeface="Arial"/>
            </a:endParaRPr>
          </a:p>
          <a:p>
            <a:pPr algn="just">
              <a:spcBef>
                <a:spcPts val="300"/>
              </a:spcBef>
            </a:pPr>
            <a:endParaRPr lang="en-US" sz="2400" dirty="0">
              <a:latin typeface="Arial"/>
            </a:endParaRPr>
          </a:p>
          <a:p>
            <a:pPr algn="just">
              <a:spcBef>
                <a:spcPts val="300"/>
              </a:spcBef>
            </a:pPr>
            <a:endParaRPr lang="en-US" sz="2400" dirty="0" smtClean="0">
              <a:latin typeface="Arial"/>
            </a:endParaRPr>
          </a:p>
          <a:p>
            <a:pPr algn="just">
              <a:spcBef>
                <a:spcPts val="300"/>
              </a:spcBef>
            </a:pPr>
            <a:endParaRPr lang="en-US" sz="2400" dirty="0">
              <a:latin typeface="Arial"/>
            </a:endParaRPr>
          </a:p>
          <a:p>
            <a:pPr algn="just">
              <a:spcBef>
                <a:spcPts val="300"/>
              </a:spcBef>
            </a:pPr>
            <a:endParaRPr lang="en-US" sz="2400" dirty="0" smtClean="0">
              <a:latin typeface="Arial"/>
            </a:endParaRPr>
          </a:p>
          <a:p>
            <a:pPr algn="just">
              <a:spcBef>
                <a:spcPts val="300"/>
              </a:spcBef>
            </a:pPr>
            <a:endParaRPr lang="en-US" sz="1400" dirty="0" smtClean="0">
              <a:latin typeface="Courier New" panose="02070309020205020404" pitchFamily="49" charset="0"/>
              <a:cs typeface="Courier New" panose="02070309020205020404" pitchFamily="49" charset="0"/>
            </a:endParaRPr>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1" r="26703"/>
          <a:stretch/>
        </p:blipFill>
        <p:spPr>
          <a:xfrm>
            <a:off x="906946" y="2190386"/>
            <a:ext cx="4086816" cy="2743200"/>
          </a:xfrm>
          <a:prstGeom prst="rect">
            <a:avLst/>
          </a:prstGeom>
        </p:spPr>
      </p:pic>
      <p:sp>
        <p:nvSpPr>
          <p:cNvPr id="4" name="TextBox 3"/>
          <p:cNvSpPr txBox="1"/>
          <p:nvPr/>
        </p:nvSpPr>
        <p:spPr>
          <a:xfrm>
            <a:off x="6545580" y="3211650"/>
            <a:ext cx="1130246" cy="1200329"/>
          </a:xfrm>
          <a:prstGeom prst="rect">
            <a:avLst/>
          </a:prstGeom>
          <a:noFill/>
        </p:spPr>
        <p:txBody>
          <a:bodyPr wrap="none" rtlCol="0">
            <a:spAutoFit/>
          </a:bodyPr>
          <a:lstStyle/>
          <a:p>
            <a:r>
              <a:rPr lang="en-US" dirty="0" smtClean="0"/>
              <a:t>admin</a:t>
            </a:r>
          </a:p>
          <a:p>
            <a:r>
              <a:rPr lang="en-US" dirty="0" smtClean="0"/>
              <a:t>service</a:t>
            </a:r>
          </a:p>
          <a:p>
            <a:r>
              <a:rPr lang="en-US" dirty="0" smtClean="0"/>
              <a:t>test</a:t>
            </a:r>
          </a:p>
          <a:p>
            <a:r>
              <a:rPr lang="en-US" dirty="0" smtClean="0"/>
              <a:t>developer</a:t>
            </a:r>
          </a:p>
        </p:txBody>
      </p:sp>
      <p:sp>
        <p:nvSpPr>
          <p:cNvPr id="8" name="Right Arrow 7"/>
          <p:cNvSpPr/>
          <p:nvPr/>
        </p:nvSpPr>
        <p:spPr>
          <a:xfrm>
            <a:off x="5390002" y="3651794"/>
            <a:ext cx="678180" cy="320040"/>
          </a:xfrm>
          <a:prstGeom prst="rightArrow">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5793738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Role-Based Access Control</a:t>
            </a:r>
            <a:endParaRPr lang="en-US" sz="3200" dirty="0">
              <a:solidFill>
                <a:srgbClr val="005FA0"/>
              </a:solidFill>
              <a:latin typeface="Neo Sans Intel Light"/>
            </a:endParaRPr>
          </a:p>
        </p:txBody>
      </p:sp>
      <p:sp>
        <p:nvSpPr>
          <p:cNvPr id="3" name="Content Placeholder 2"/>
          <p:cNvSpPr>
            <a:spLocks noGrp="1"/>
          </p:cNvSpPr>
          <p:nvPr>
            <p:ph idx="1"/>
          </p:nvPr>
        </p:nvSpPr>
        <p:spPr>
          <a:xfrm>
            <a:off x="457200" y="925830"/>
            <a:ext cx="8229600" cy="3943350"/>
          </a:xfrm>
        </p:spPr>
        <p:txBody>
          <a:bodyPr>
            <a:noAutofit/>
          </a:bodyPr>
          <a:lstStyle/>
          <a:p>
            <a:pPr marL="0" indent="0" algn="just">
              <a:spcBef>
                <a:spcPts val="300"/>
              </a:spcBef>
              <a:buNone/>
            </a:pPr>
            <a:r>
              <a:rPr lang="en-US" sz="2000" dirty="0" smtClean="0">
                <a:latin typeface="Arial"/>
              </a:rPr>
              <a:t>Using Labels</a:t>
            </a:r>
          </a:p>
          <a:p>
            <a:pPr algn="just">
              <a:spcBef>
                <a:spcPts val="300"/>
              </a:spcBef>
            </a:pPr>
            <a:endParaRPr lang="en-US" sz="2000" dirty="0" smtClean="0">
              <a:latin typeface="Arial"/>
            </a:endParaRPr>
          </a:p>
          <a:p>
            <a:pPr algn="just">
              <a:spcBef>
                <a:spcPts val="300"/>
              </a:spcBef>
            </a:pPr>
            <a:r>
              <a:rPr lang="en-US" sz="2000" dirty="0" smtClean="0">
                <a:latin typeface="Arial"/>
              </a:rPr>
              <a:t>Express </a:t>
            </a:r>
            <a:r>
              <a:rPr lang="en-US" sz="2000" dirty="0" smtClean="0">
                <a:latin typeface="Arial"/>
              </a:rPr>
              <a:t>access rules as visibility expressions</a:t>
            </a:r>
          </a:p>
          <a:p>
            <a:pPr marL="457200" lvl="1" indent="0" algn="just">
              <a:spcBef>
                <a:spcPts val="300"/>
              </a:spcBef>
              <a:buNone/>
            </a:pPr>
            <a:endParaRPr lang="en-US" sz="1400" dirty="0" smtClean="0">
              <a:latin typeface="Courier New" panose="02070309020205020404" pitchFamily="49" charset="0"/>
              <a:cs typeface="Courier New" panose="02070309020205020404" pitchFamily="49" charset="0"/>
            </a:endParaRPr>
          </a:p>
          <a:p>
            <a:pPr marL="457200" lvl="1" indent="0" algn="just">
              <a:spcBef>
                <a:spcPts val="300"/>
              </a:spcBef>
              <a:buNone/>
            </a:pPr>
            <a:r>
              <a:rPr lang="en-US" sz="1600" dirty="0" smtClean="0">
                <a:latin typeface="Courier New" panose="02070309020205020404" pitchFamily="49" charset="0"/>
                <a:cs typeface="Courier New" panose="02070309020205020404" pitchFamily="49" charset="0"/>
              </a:rPr>
              <a:t>admin | service</a:t>
            </a:r>
          </a:p>
          <a:p>
            <a:pPr marL="457200" lvl="1" indent="0" algn="just">
              <a:spcBef>
                <a:spcPts val="300"/>
              </a:spcBef>
              <a:buNone/>
            </a:pPr>
            <a:r>
              <a:rPr lang="en-US" sz="1600" dirty="0" smtClean="0">
                <a:latin typeface="Courier New" panose="02070309020205020404" pitchFamily="49" charset="0"/>
                <a:cs typeface="Courier New" panose="02070309020205020404" pitchFamily="49" charset="0"/>
              </a:rPr>
              <a:t>admin | service | test</a:t>
            </a:r>
          </a:p>
          <a:p>
            <a:pPr marL="457200" lvl="1" indent="0" algn="just">
              <a:spcBef>
                <a:spcPts val="300"/>
              </a:spcBef>
              <a:buNone/>
            </a:pPr>
            <a:r>
              <a:rPr lang="en-US" sz="1600" dirty="0" smtClean="0">
                <a:latin typeface="Courier New" panose="02070309020205020404" pitchFamily="49" charset="0"/>
                <a:cs typeface="Courier New" panose="02070309020205020404" pitchFamily="49" charset="0"/>
              </a:rPr>
              <a:t>admin | service | developer</a:t>
            </a:r>
          </a:p>
          <a:p>
            <a:pPr marL="457200" lvl="1" indent="0" algn="just">
              <a:spcBef>
                <a:spcPts val="300"/>
              </a:spcBef>
              <a:buNone/>
            </a:pPr>
            <a:r>
              <a:rPr lang="en-US" sz="1600" dirty="0" smtClean="0">
                <a:latin typeface="Courier New" panose="02070309020205020404" pitchFamily="49" charset="0"/>
                <a:cs typeface="Courier New" panose="02070309020205020404" pitchFamily="49" charset="0"/>
              </a:rPr>
              <a:t>admin | service | developer | </a:t>
            </a:r>
            <a:r>
              <a:rPr lang="en-US" sz="1600" dirty="0" smtClean="0">
                <a:latin typeface="Courier New" panose="02070309020205020404" pitchFamily="49" charset="0"/>
                <a:cs typeface="Courier New" panose="02070309020205020404" pitchFamily="49" charset="0"/>
              </a:rPr>
              <a:t>test</a:t>
            </a:r>
            <a:endParaRPr lang="en-US" sz="1400" dirty="0" smtClean="0">
              <a:latin typeface="Courier New" panose="02070309020205020404" pitchFamily="49" charset="0"/>
              <a:cs typeface="Courier New" panose="02070309020205020404" pitchFamily="49" charset="0"/>
            </a:endParaRPr>
          </a:p>
          <a:p>
            <a:pPr algn="just">
              <a:spcBef>
                <a:spcPts val="300"/>
              </a:spcBef>
            </a:pPr>
            <a:endParaRPr lang="en-US" sz="2000" dirty="0" smtClean="0">
              <a:latin typeface="Arial"/>
            </a:endParaRPr>
          </a:p>
          <a:p>
            <a:pPr algn="just">
              <a:spcBef>
                <a:spcPts val="300"/>
              </a:spcBef>
            </a:pPr>
            <a:r>
              <a:rPr lang="en-US" sz="2000" dirty="0" smtClean="0">
                <a:latin typeface="Arial"/>
              </a:rPr>
              <a:t>Define </a:t>
            </a:r>
            <a:r>
              <a:rPr lang="en-US" sz="2000" dirty="0">
                <a:latin typeface="Arial"/>
              </a:rPr>
              <a:t>labels</a:t>
            </a:r>
            <a:endParaRPr lang="en-US" sz="2400" dirty="0">
              <a:latin typeface="Arial"/>
            </a:endParaRPr>
          </a:p>
          <a:p>
            <a:pPr marL="457200" lvl="1" indent="0" algn="just">
              <a:spcBef>
                <a:spcPts val="300"/>
              </a:spcBef>
              <a:buNone/>
            </a:pPr>
            <a:endParaRPr lang="en-US" sz="1600" dirty="0">
              <a:latin typeface="Courier New" panose="02070309020205020404" pitchFamily="49" charset="0"/>
              <a:cs typeface="Courier New" panose="02070309020205020404" pitchFamily="49" charset="0"/>
            </a:endParaRPr>
          </a:p>
          <a:p>
            <a:pPr marL="457200" lvl="1" indent="0" algn="just">
              <a:spcBef>
                <a:spcPts val="300"/>
              </a:spcBef>
              <a:buNone/>
            </a:pPr>
            <a:r>
              <a:rPr lang="en-US" sz="1600" dirty="0" err="1">
                <a:latin typeface="Courier New" panose="02070309020205020404" pitchFamily="49" charset="0"/>
                <a:cs typeface="Courier New" panose="02070309020205020404" pitchFamily="49" charset="0"/>
              </a:rPr>
              <a:t>hbase</a:t>
            </a:r>
            <a:r>
              <a:rPr lang="en-US" sz="1600" dirty="0">
                <a:latin typeface="Courier New" panose="02070309020205020404" pitchFamily="49" charset="0"/>
                <a:cs typeface="Courier New" panose="02070309020205020404" pitchFamily="49" charset="0"/>
              </a:rPr>
              <a:t>&gt; </a:t>
            </a:r>
            <a:r>
              <a:rPr lang="en-US" sz="1600" dirty="0" err="1">
                <a:latin typeface="Courier New" panose="02070309020205020404" pitchFamily="49" charset="0"/>
                <a:cs typeface="Courier New" panose="02070309020205020404" pitchFamily="49" charset="0"/>
              </a:rPr>
              <a:t>add_labels</a:t>
            </a:r>
            <a:r>
              <a:rPr lang="en-US" sz="1600" dirty="0">
                <a:latin typeface="Courier New" panose="02070309020205020404" pitchFamily="49" charset="0"/>
                <a:cs typeface="Courier New" panose="02070309020205020404" pitchFamily="49" charset="0"/>
              </a:rPr>
              <a:t> [ 'admin', 'service', 'developer', 'test' ]</a:t>
            </a:r>
            <a:endParaRPr lang="en-US" sz="1400" dirty="0" smtClean="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3160108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Role-Based Access Control</a:t>
            </a:r>
            <a:endParaRPr lang="en-US" sz="3200" dirty="0">
              <a:solidFill>
                <a:srgbClr val="005FA0"/>
              </a:solidFill>
              <a:latin typeface="Neo Sans Intel Light"/>
            </a:endParaRPr>
          </a:p>
        </p:txBody>
      </p:sp>
      <p:sp>
        <p:nvSpPr>
          <p:cNvPr id="3" name="Content Placeholder 2"/>
          <p:cNvSpPr>
            <a:spLocks noGrp="1"/>
          </p:cNvSpPr>
          <p:nvPr>
            <p:ph idx="1"/>
          </p:nvPr>
        </p:nvSpPr>
        <p:spPr>
          <a:xfrm>
            <a:off x="457200" y="925830"/>
            <a:ext cx="8229600" cy="3943350"/>
          </a:xfrm>
        </p:spPr>
        <p:txBody>
          <a:bodyPr>
            <a:noAutofit/>
          </a:bodyPr>
          <a:lstStyle/>
          <a:p>
            <a:pPr marL="0" indent="0" algn="just">
              <a:spcBef>
                <a:spcPts val="300"/>
              </a:spcBef>
              <a:buNone/>
            </a:pPr>
            <a:r>
              <a:rPr lang="en-US" sz="2000" dirty="0" smtClean="0">
                <a:latin typeface="Arial"/>
              </a:rPr>
              <a:t>Using Labels</a:t>
            </a:r>
          </a:p>
          <a:p>
            <a:pPr marL="457200" lvl="1" indent="0" algn="just">
              <a:spcBef>
                <a:spcPts val="300"/>
              </a:spcBef>
              <a:buNone/>
            </a:pPr>
            <a:endParaRPr lang="en-US" sz="2000" dirty="0" smtClean="0">
              <a:latin typeface="Arial"/>
            </a:endParaRPr>
          </a:p>
          <a:p>
            <a:pPr algn="just">
              <a:spcBef>
                <a:spcPts val="300"/>
              </a:spcBef>
            </a:pPr>
            <a:r>
              <a:rPr lang="en-US" sz="2000" dirty="0" smtClean="0">
                <a:latin typeface="Arial"/>
              </a:rPr>
              <a:t>Assign one or more roles to each user by associating their principal with a label set</a:t>
            </a:r>
          </a:p>
          <a:p>
            <a:pPr marL="457200" lvl="1" indent="0" algn="just">
              <a:spcBef>
                <a:spcPts val="300"/>
              </a:spcBef>
              <a:buNone/>
            </a:pPr>
            <a:endParaRPr lang="en-US" sz="1600" dirty="0" smtClean="0">
              <a:latin typeface="Courier New" panose="02070309020205020404" pitchFamily="49" charset="0"/>
              <a:cs typeface="Courier New" panose="02070309020205020404" pitchFamily="49" charset="0"/>
            </a:endParaRPr>
          </a:p>
          <a:p>
            <a:pPr marL="457200" lvl="1" indent="0" algn="just">
              <a:spcBef>
                <a:spcPts val="300"/>
              </a:spcBef>
              <a:buNone/>
            </a:pPr>
            <a:r>
              <a:rPr lang="en-US" sz="1600" dirty="0" err="1">
                <a:latin typeface="Courier New" panose="02070309020205020404" pitchFamily="49" charset="0"/>
                <a:cs typeface="Courier New" panose="02070309020205020404" pitchFamily="49" charset="0"/>
              </a:rPr>
              <a:t>hbase</a:t>
            </a:r>
            <a:r>
              <a:rPr lang="en-US" sz="1600" dirty="0">
                <a:latin typeface="Courier New" panose="02070309020205020404" pitchFamily="49" charset="0"/>
                <a:cs typeface="Courier New" panose="02070309020205020404" pitchFamily="49" charset="0"/>
              </a:rPr>
              <a:t>&gt; </a:t>
            </a:r>
            <a:r>
              <a:rPr lang="en-US" sz="1600" dirty="0" err="1">
                <a:latin typeface="Courier New" panose="02070309020205020404" pitchFamily="49" charset="0"/>
                <a:cs typeface="Courier New" panose="02070309020205020404" pitchFamily="49" charset="0"/>
              </a:rPr>
              <a:t>set_auths</a:t>
            </a: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'service', [ 'service' </a:t>
            </a:r>
            <a:r>
              <a:rPr lang="en-US" sz="1600" dirty="0">
                <a:latin typeface="Courier New" panose="02070309020205020404" pitchFamily="49" charset="0"/>
                <a:cs typeface="Courier New" panose="02070309020205020404" pitchFamily="49" charset="0"/>
              </a:rPr>
              <a:t>]</a:t>
            </a:r>
            <a:endParaRPr lang="en-US" sz="1600" dirty="0">
              <a:latin typeface="Arial"/>
            </a:endParaRPr>
          </a:p>
          <a:p>
            <a:pPr marL="457200" lvl="1" indent="0" algn="just">
              <a:spcBef>
                <a:spcPts val="300"/>
              </a:spcBef>
              <a:buNone/>
            </a:pPr>
            <a:r>
              <a:rPr lang="en-US" sz="1600" dirty="0" err="1" smtClean="0">
                <a:latin typeface="Courier New" panose="02070309020205020404" pitchFamily="49" charset="0"/>
                <a:cs typeface="Courier New" panose="02070309020205020404" pitchFamily="49" charset="0"/>
              </a:rPr>
              <a:t>hbase</a:t>
            </a:r>
            <a:r>
              <a:rPr lang="en-US" sz="1600" dirty="0">
                <a:latin typeface="Courier New" panose="02070309020205020404" pitchFamily="49" charset="0"/>
                <a:cs typeface="Courier New" panose="02070309020205020404" pitchFamily="49" charset="0"/>
              </a:rPr>
              <a:t>&gt; </a:t>
            </a:r>
            <a:r>
              <a:rPr lang="en-US" sz="1600" dirty="0" err="1" smtClean="0">
                <a:latin typeface="Courier New" panose="02070309020205020404" pitchFamily="49" charset="0"/>
                <a:cs typeface="Courier New" panose="02070309020205020404" pitchFamily="49" charset="0"/>
              </a:rPr>
              <a:t>set_auths</a:t>
            </a: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testuser</a:t>
            </a:r>
            <a:r>
              <a:rPr lang="en-US" sz="1600" dirty="0" smtClean="0">
                <a:latin typeface="Courier New" panose="02070309020205020404" pitchFamily="49" charset="0"/>
                <a:cs typeface="Courier New" panose="02070309020205020404" pitchFamily="49" charset="0"/>
              </a:rPr>
              <a:t>', [ 'test</a:t>
            </a:r>
            <a:r>
              <a:rPr lang="en-US" sz="1600" dirty="0">
                <a:latin typeface="Courier New" panose="02070309020205020404" pitchFamily="49" charset="0"/>
                <a:cs typeface="Courier New" panose="02070309020205020404" pitchFamily="49" charset="0"/>
              </a:rPr>
              <a:t>'</a:t>
            </a:r>
            <a:r>
              <a:rPr lang="en-US" sz="1600" dirty="0" smtClean="0">
                <a:latin typeface="Courier New" panose="02070309020205020404" pitchFamily="49" charset="0"/>
                <a:cs typeface="Courier New" panose="02070309020205020404" pitchFamily="49" charset="0"/>
              </a:rPr>
              <a:t> ]</a:t>
            </a:r>
          </a:p>
          <a:p>
            <a:pPr marL="457200" lvl="1" indent="0" algn="just">
              <a:spcBef>
                <a:spcPts val="300"/>
              </a:spcBef>
              <a:buNone/>
            </a:pPr>
            <a:r>
              <a:rPr lang="en-US" sz="1600" dirty="0" err="1">
                <a:latin typeface="Courier New" panose="02070309020205020404" pitchFamily="49" charset="0"/>
                <a:cs typeface="Courier New" panose="02070309020205020404" pitchFamily="49" charset="0"/>
              </a:rPr>
              <a:t>hbase</a:t>
            </a:r>
            <a:r>
              <a:rPr lang="en-US" sz="1600" dirty="0">
                <a:latin typeface="Courier New" panose="02070309020205020404" pitchFamily="49" charset="0"/>
                <a:cs typeface="Courier New" panose="02070309020205020404" pitchFamily="49" charset="0"/>
              </a:rPr>
              <a:t>&gt; </a:t>
            </a:r>
            <a:r>
              <a:rPr lang="en-US" sz="1600" dirty="0" err="1">
                <a:latin typeface="Courier New" panose="02070309020205020404" pitchFamily="49" charset="0"/>
                <a:cs typeface="Courier New" panose="02070309020205020404" pitchFamily="49" charset="0"/>
              </a:rPr>
              <a:t>set_auths</a:t>
            </a: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manager', [ 'admin' ]</a:t>
            </a:r>
          </a:p>
          <a:p>
            <a:pPr marL="457200" lvl="1" indent="0" algn="just">
              <a:spcBef>
                <a:spcPts val="300"/>
              </a:spcBef>
              <a:buNone/>
            </a:pPr>
            <a:r>
              <a:rPr lang="en-US" sz="1600" dirty="0" err="1">
                <a:latin typeface="Courier New" panose="02070309020205020404" pitchFamily="49" charset="0"/>
                <a:cs typeface="Courier New" panose="02070309020205020404" pitchFamily="49" charset="0"/>
              </a:rPr>
              <a:t>hbase</a:t>
            </a:r>
            <a:r>
              <a:rPr lang="en-US" sz="1600" dirty="0">
                <a:latin typeface="Courier New" panose="02070309020205020404" pitchFamily="49" charset="0"/>
                <a:cs typeface="Courier New" panose="02070309020205020404" pitchFamily="49" charset="0"/>
              </a:rPr>
              <a:t>&gt; </a:t>
            </a:r>
            <a:r>
              <a:rPr lang="en-US" sz="1600" dirty="0" err="1">
                <a:latin typeface="Courier New" panose="02070309020205020404" pitchFamily="49" charset="0"/>
                <a:cs typeface="Courier New" panose="02070309020205020404" pitchFamily="49" charset="0"/>
              </a:rPr>
              <a:t>set_auths</a:t>
            </a:r>
            <a:r>
              <a:rPr lang="en-US" sz="1600" dirty="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dev</a:t>
            </a:r>
            <a:r>
              <a:rPr lang="en-US" sz="1600" dirty="0" smtClean="0">
                <a:latin typeface="Courier New" panose="02070309020205020404" pitchFamily="49" charset="0"/>
                <a:cs typeface="Courier New" panose="02070309020205020404" pitchFamily="49" charset="0"/>
              </a:rPr>
              <a:t>', [ 'developer</a:t>
            </a:r>
            <a:r>
              <a:rPr lang="en-US" sz="1600" dirty="0">
                <a:latin typeface="Courier New" panose="02070309020205020404" pitchFamily="49" charset="0"/>
                <a:cs typeface="Courier New" panose="02070309020205020404" pitchFamily="49" charset="0"/>
              </a:rPr>
              <a:t>' ]</a:t>
            </a:r>
          </a:p>
          <a:p>
            <a:pPr marL="457200" lvl="1" indent="0" algn="just">
              <a:spcBef>
                <a:spcPts val="300"/>
              </a:spcBef>
              <a:buNone/>
            </a:pPr>
            <a:r>
              <a:rPr lang="en-US" sz="1600" dirty="0" err="1" smtClean="0">
                <a:latin typeface="Courier New" panose="02070309020205020404" pitchFamily="49" charset="0"/>
                <a:cs typeface="Courier New" panose="02070309020205020404" pitchFamily="49" charset="0"/>
              </a:rPr>
              <a:t>hbase</a:t>
            </a:r>
            <a:r>
              <a:rPr lang="en-US" sz="1600" dirty="0">
                <a:latin typeface="Courier New" panose="02070309020205020404" pitchFamily="49" charset="0"/>
                <a:cs typeface="Courier New" panose="02070309020205020404" pitchFamily="49" charset="0"/>
              </a:rPr>
              <a:t>&gt; </a:t>
            </a:r>
            <a:r>
              <a:rPr lang="en-US" sz="1600" dirty="0" err="1">
                <a:latin typeface="Courier New" panose="02070309020205020404" pitchFamily="49" charset="0"/>
                <a:cs typeface="Courier New" panose="02070309020205020404" pitchFamily="49" charset="0"/>
              </a:rPr>
              <a:t>set_auths</a:t>
            </a: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qa</a:t>
            </a:r>
            <a:r>
              <a:rPr lang="en-US" sz="1600" dirty="0" smtClean="0">
                <a:latin typeface="Courier New" panose="02070309020205020404" pitchFamily="49" charset="0"/>
                <a:cs typeface="Courier New" panose="02070309020205020404" pitchFamily="49" charset="0"/>
              </a:rPr>
              <a:t>', [ 'test', 'developer' ]</a:t>
            </a:r>
          </a:p>
          <a:p>
            <a:pPr marL="457200" lvl="1" indent="0" algn="just">
              <a:spcBef>
                <a:spcPts val="300"/>
              </a:spcBef>
              <a:buNone/>
            </a:pPr>
            <a:r>
              <a:rPr lang="en-US" sz="1600" dirty="0" err="1">
                <a:latin typeface="Courier New" panose="02070309020205020404" pitchFamily="49" charset="0"/>
                <a:cs typeface="Courier New" panose="02070309020205020404" pitchFamily="49" charset="0"/>
              </a:rPr>
              <a:t>h</a:t>
            </a:r>
            <a:r>
              <a:rPr lang="en-US" sz="1600" dirty="0" err="1" smtClean="0">
                <a:latin typeface="Courier New" panose="02070309020205020404" pitchFamily="49" charset="0"/>
                <a:cs typeface="Courier New" panose="02070309020205020404" pitchFamily="49" charset="0"/>
              </a:rPr>
              <a:t>base</a:t>
            </a:r>
            <a:r>
              <a:rPr lang="en-US" sz="1600" dirty="0" smtClean="0">
                <a:latin typeface="Courier New" panose="02070309020205020404" pitchFamily="49" charset="0"/>
                <a:cs typeface="Courier New" panose="02070309020205020404" pitchFamily="49" charset="0"/>
              </a:rPr>
              <a:t>&gt; …</a:t>
            </a:r>
            <a:endParaRPr lang="en-US" sz="1600" dirty="0">
              <a:latin typeface="Courier New" panose="02070309020205020404" pitchFamily="49" charset="0"/>
              <a:cs typeface="Courier New" panose="02070309020205020404" pitchFamily="49" charset="0"/>
            </a:endParaRPr>
          </a:p>
          <a:p>
            <a:pPr marL="457200" lvl="1" indent="0" algn="just">
              <a:spcBef>
                <a:spcPts val="300"/>
              </a:spcBef>
              <a:buNone/>
            </a:pPr>
            <a:endParaRPr lang="en-US" sz="1600" dirty="0">
              <a:latin typeface="Courier New" panose="02070309020205020404" pitchFamily="49" charset="0"/>
              <a:cs typeface="Courier New" panose="02070309020205020404" pitchFamily="49" charset="0"/>
            </a:endParaRPr>
          </a:p>
          <a:p>
            <a:pPr marL="457200" lvl="1" indent="0" algn="just">
              <a:spcBef>
                <a:spcPts val="300"/>
              </a:spcBef>
              <a:buNone/>
            </a:pPr>
            <a:endParaRPr lang="en-US" sz="1600" dirty="0" smtClean="0">
              <a:latin typeface="Arial"/>
            </a:endParaRPr>
          </a:p>
        </p:txBody>
      </p:sp>
    </p:spTree>
    <p:extLst>
      <p:ext uri="{BB962C8B-B14F-4D97-AF65-F5344CB8AC3E}">
        <p14:creationId xmlns:p14="http://schemas.microsoft.com/office/powerpoint/2010/main" val="15739788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Role-Based Access Control</a:t>
            </a:r>
            <a:endParaRPr lang="en-US" sz="3200" dirty="0">
              <a:solidFill>
                <a:srgbClr val="005FA0"/>
              </a:solidFill>
              <a:latin typeface="Neo Sans Intel Light"/>
            </a:endParaRPr>
          </a:p>
        </p:txBody>
      </p:sp>
      <p:sp>
        <p:nvSpPr>
          <p:cNvPr id="3" name="Content Placeholder 2"/>
          <p:cNvSpPr>
            <a:spLocks noGrp="1"/>
          </p:cNvSpPr>
          <p:nvPr>
            <p:ph idx="1"/>
          </p:nvPr>
        </p:nvSpPr>
        <p:spPr>
          <a:xfrm>
            <a:off x="457200" y="925830"/>
            <a:ext cx="8229600" cy="3943350"/>
          </a:xfrm>
        </p:spPr>
        <p:txBody>
          <a:bodyPr>
            <a:noAutofit/>
          </a:bodyPr>
          <a:lstStyle/>
          <a:p>
            <a:pPr marL="0" indent="0" algn="just">
              <a:spcBef>
                <a:spcPts val="300"/>
              </a:spcBef>
              <a:buNone/>
            </a:pPr>
            <a:r>
              <a:rPr lang="en-US" sz="2000" dirty="0" smtClean="0">
                <a:latin typeface="Arial"/>
              </a:rPr>
              <a:t>Using Labels</a:t>
            </a:r>
          </a:p>
          <a:p>
            <a:pPr algn="just">
              <a:spcBef>
                <a:spcPts val="300"/>
              </a:spcBef>
            </a:pPr>
            <a:endParaRPr lang="en-US" sz="2000" dirty="0" smtClean="0">
              <a:latin typeface="Arial"/>
            </a:endParaRPr>
          </a:p>
          <a:p>
            <a:pPr algn="just">
              <a:spcBef>
                <a:spcPts val="300"/>
              </a:spcBef>
            </a:pPr>
            <a:r>
              <a:rPr lang="en-US" sz="2000" dirty="0" smtClean="0">
                <a:latin typeface="Arial"/>
              </a:rPr>
              <a:t>Apply appropriate visibility expressions to cells</a:t>
            </a:r>
            <a:endParaRPr lang="en-US" sz="2400" dirty="0">
              <a:latin typeface="Arial"/>
            </a:endParaRPr>
          </a:p>
          <a:p>
            <a:pPr marL="457200" lvl="1" indent="0" algn="just">
              <a:spcBef>
                <a:spcPts val="300"/>
              </a:spcBef>
              <a:buNone/>
            </a:pPr>
            <a:endParaRPr lang="en-US" sz="1600" dirty="0" smtClean="0">
              <a:latin typeface="Courier New" panose="02070309020205020404" pitchFamily="49" charset="0"/>
              <a:cs typeface="Courier New" panose="02070309020205020404" pitchFamily="49" charset="0"/>
            </a:endParaRPr>
          </a:p>
          <a:p>
            <a:pPr marL="457200" lvl="1" indent="0">
              <a:spcBef>
                <a:spcPts val="300"/>
              </a:spcBef>
              <a:buNone/>
            </a:pPr>
            <a:r>
              <a:rPr lang="en-US" sz="1600" dirty="0" err="1" smtClean="0">
                <a:latin typeface="Courier New" panose="02070309020205020404" pitchFamily="49" charset="0"/>
                <a:cs typeface="Courier New" panose="02070309020205020404" pitchFamily="49" charset="0"/>
              </a:rPr>
              <a:t>hbase</a:t>
            </a:r>
            <a:r>
              <a:rPr lang="en-US" sz="1600" dirty="0">
                <a:latin typeface="Courier New" panose="02070309020205020404" pitchFamily="49" charset="0"/>
                <a:cs typeface="Courier New" panose="02070309020205020404" pitchFamily="49" charset="0"/>
              </a:rPr>
              <a:t>&gt; </a:t>
            </a:r>
            <a:r>
              <a:rPr lang="en-US" sz="1600" dirty="0" err="1" smtClean="0">
                <a:latin typeface="Courier New" panose="02070309020205020404" pitchFamily="49" charset="0"/>
                <a:cs typeface="Courier New" panose="02070309020205020404" pitchFamily="49" charset="0"/>
              </a:rPr>
              <a:t>set_visibility</a:t>
            </a:r>
            <a:r>
              <a:rPr lang="en-US" sz="1600" dirty="0" smtClean="0">
                <a:latin typeface="Courier New" panose="02070309020205020404" pitchFamily="49" charset="0"/>
                <a:cs typeface="Courier New" panose="02070309020205020404" pitchFamily="49" charset="0"/>
              </a:rPr>
              <a:t> 'user</a:t>
            </a: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admin|service|developer</a:t>
            </a:r>
            <a:r>
              <a:rPr lang="en-US" sz="1600" dirty="0" smtClean="0">
                <a:latin typeface="Courier New" panose="02070309020205020404" pitchFamily="49" charset="0"/>
                <a:cs typeface="Courier New" panose="02070309020205020404" pitchFamily="49" charset="0"/>
              </a:rPr>
              <a:t>', \</a:t>
            </a:r>
            <a:endParaRPr lang="en-US" sz="1600" dirty="0">
              <a:latin typeface="Courier New" panose="02070309020205020404" pitchFamily="49" charset="0"/>
              <a:cs typeface="Courier New" panose="02070309020205020404" pitchFamily="49" charset="0"/>
            </a:endParaRPr>
          </a:p>
          <a:p>
            <a:pPr marL="457200" lvl="1" indent="0">
              <a:spcBef>
                <a:spcPts val="300"/>
              </a:spcBef>
              <a:buNone/>
            </a:pPr>
            <a:r>
              <a:rPr lang="en-US" sz="1600" dirty="0" smtClean="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 COLUMNS =&gt; </a:t>
            </a:r>
            <a:r>
              <a:rPr lang="en-US" sz="1600" dirty="0" smtClean="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i</a:t>
            </a:r>
            <a:r>
              <a:rPr lang="en-US" sz="1600" dirty="0">
                <a:latin typeface="Courier New" panose="02070309020205020404" pitchFamily="49" charset="0"/>
                <a:cs typeface="Courier New" panose="02070309020205020404" pitchFamily="49" charset="0"/>
              </a:rPr>
              <a:t>'</a:t>
            </a:r>
            <a:r>
              <a:rPr lang="en-US" sz="1600" dirty="0" smtClean="0">
                <a:latin typeface="Courier New" panose="02070309020205020404" pitchFamily="49" charset="0"/>
                <a:cs typeface="Courier New" panose="02070309020205020404" pitchFamily="49" charset="0"/>
              </a:rPr>
              <a:t> }</a:t>
            </a:r>
          </a:p>
          <a:p>
            <a:pPr marL="457200" lvl="1" indent="0">
              <a:spcBef>
                <a:spcPts val="300"/>
              </a:spcBef>
              <a:buNone/>
            </a:pPr>
            <a:r>
              <a:rPr lang="en-US" sz="1600" dirty="0" err="1">
                <a:latin typeface="Courier New" panose="02070309020205020404" pitchFamily="49" charset="0"/>
                <a:cs typeface="Courier New" panose="02070309020205020404" pitchFamily="49" charset="0"/>
              </a:rPr>
              <a:t>hbase</a:t>
            </a:r>
            <a:r>
              <a:rPr lang="en-US" sz="1600" dirty="0">
                <a:latin typeface="Courier New" panose="02070309020205020404" pitchFamily="49" charset="0"/>
                <a:cs typeface="Courier New" panose="02070309020205020404" pitchFamily="49" charset="0"/>
              </a:rPr>
              <a:t>&gt; </a:t>
            </a:r>
            <a:r>
              <a:rPr lang="en-US" sz="1600" dirty="0" err="1">
                <a:latin typeface="Courier New" panose="02070309020205020404" pitchFamily="49" charset="0"/>
                <a:cs typeface="Courier New" panose="02070309020205020404" pitchFamily="49" charset="0"/>
              </a:rPr>
              <a:t>set_visibility</a:t>
            </a:r>
            <a:r>
              <a:rPr lang="en-US" sz="1600" dirty="0">
                <a:latin typeface="Courier New" panose="02070309020205020404" pitchFamily="49" charset="0"/>
                <a:cs typeface="Courier New" panose="02070309020205020404" pitchFamily="49" charset="0"/>
              </a:rPr>
              <a:t> 'user', </a:t>
            </a:r>
            <a:r>
              <a:rPr lang="en-US" sz="1600" dirty="0" smtClean="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admin|service</a:t>
            </a:r>
            <a:r>
              <a:rPr lang="en-US" sz="1600" dirty="0" smtClean="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a:t>
            </a:r>
          </a:p>
          <a:p>
            <a:pPr marL="457200" lvl="1" indent="0">
              <a:spcBef>
                <a:spcPts val="300"/>
              </a:spcBef>
              <a:buNone/>
            </a:pPr>
            <a:r>
              <a:rPr lang="en-US" sz="1600" dirty="0">
                <a:latin typeface="Courier New" panose="02070309020205020404" pitchFamily="49" charset="0"/>
                <a:cs typeface="Courier New" panose="02070309020205020404" pitchFamily="49" charset="0"/>
              </a:rPr>
              <a:t>  { COLUMNS =&gt; ' </a:t>
            </a:r>
            <a:r>
              <a:rPr lang="en-US" sz="1600" dirty="0" err="1" smtClean="0">
                <a:latin typeface="Courier New" panose="02070309020205020404" pitchFamily="49" charset="0"/>
                <a:cs typeface="Courier New" panose="02070309020205020404" pitchFamily="49" charset="0"/>
              </a:rPr>
              <a:t>pii</a:t>
            </a: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a:t>
            </a:r>
            <a:endParaRPr lang="en-US" sz="1600" dirty="0" smtClean="0">
              <a:latin typeface="Courier New" panose="02070309020205020404" pitchFamily="49" charset="0"/>
              <a:cs typeface="Courier New" panose="02070309020205020404" pitchFamily="49" charset="0"/>
            </a:endParaRPr>
          </a:p>
          <a:p>
            <a:pPr marL="457200" lvl="1" indent="0">
              <a:spcBef>
                <a:spcPts val="300"/>
              </a:spcBef>
              <a:buNone/>
            </a:pPr>
            <a:r>
              <a:rPr lang="en-US" sz="1600" dirty="0" err="1">
                <a:latin typeface="Courier New" panose="02070309020205020404" pitchFamily="49" charset="0"/>
                <a:cs typeface="Courier New" panose="02070309020205020404" pitchFamily="49" charset="0"/>
              </a:rPr>
              <a:t>hbase</a:t>
            </a:r>
            <a:r>
              <a:rPr lang="en-US" sz="1600" dirty="0">
                <a:latin typeface="Courier New" panose="02070309020205020404" pitchFamily="49" charset="0"/>
                <a:cs typeface="Courier New" panose="02070309020205020404" pitchFamily="49" charset="0"/>
              </a:rPr>
              <a:t>&gt; </a:t>
            </a:r>
            <a:r>
              <a:rPr lang="en-US" sz="1600" dirty="0" err="1">
                <a:latin typeface="Courier New" panose="02070309020205020404" pitchFamily="49" charset="0"/>
                <a:cs typeface="Courier New" panose="02070309020205020404" pitchFamily="49" charset="0"/>
              </a:rPr>
              <a:t>set_visibility</a:t>
            </a:r>
            <a:r>
              <a:rPr lang="en-US" sz="1600" dirty="0">
                <a:latin typeface="Courier New" panose="02070309020205020404" pitchFamily="49" charset="0"/>
                <a:cs typeface="Courier New" panose="02070309020205020404" pitchFamily="49" charset="0"/>
              </a:rPr>
              <a:t> 'user', </a:t>
            </a:r>
            <a:r>
              <a:rPr lang="en-US" sz="1600" dirty="0" smtClean="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admin|service|developer|test</a:t>
            </a:r>
            <a:r>
              <a:rPr lang="en-US" sz="1600" dirty="0" smtClean="0">
                <a:latin typeface="Courier New" panose="02070309020205020404" pitchFamily="49" charset="0"/>
                <a:cs typeface="Courier New" panose="02070309020205020404" pitchFamily="49" charset="0"/>
              </a:rPr>
              <a:t>',\</a:t>
            </a:r>
            <a:endParaRPr lang="en-US" sz="1600" dirty="0">
              <a:latin typeface="Courier New" panose="02070309020205020404" pitchFamily="49" charset="0"/>
              <a:cs typeface="Courier New" panose="02070309020205020404" pitchFamily="49" charset="0"/>
            </a:endParaRPr>
          </a:p>
          <a:p>
            <a:pPr marL="457200" lvl="1" indent="0">
              <a:spcBef>
                <a:spcPts val="300"/>
              </a:spcBef>
              <a:buNone/>
            </a:pPr>
            <a:r>
              <a:rPr lang="en-US" sz="1600" dirty="0">
                <a:latin typeface="Courier New" panose="02070309020205020404" pitchFamily="49" charset="0"/>
                <a:cs typeface="Courier New" panose="02070309020205020404" pitchFamily="49" charset="0"/>
              </a:rPr>
              <a:t>  { COLUMNS =&gt; </a:t>
            </a: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i</a:t>
            </a:r>
            <a:r>
              <a:rPr lang="en-US" sz="1600" dirty="0">
                <a:latin typeface="Courier New" panose="02070309020205020404" pitchFamily="49" charset="0"/>
                <a:cs typeface="Courier New" panose="02070309020205020404" pitchFamily="49" charset="0"/>
              </a:rPr>
              <a:t>'</a:t>
            </a: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pii</a:t>
            </a:r>
            <a:r>
              <a:rPr lang="en-US" sz="1600" dirty="0" smtClean="0">
                <a:latin typeface="Courier New" panose="02070309020205020404" pitchFamily="49" charset="0"/>
                <a:cs typeface="Courier New" panose="02070309020205020404" pitchFamily="49" charset="0"/>
              </a:rPr>
              <a:t>' ], \</a:t>
            </a:r>
          </a:p>
          <a:p>
            <a:pPr marL="457200" lvl="1" indent="0">
              <a:spcBef>
                <a:spcPts val="300"/>
              </a:spcBef>
              <a:buNone/>
            </a:pP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   FILTER </a:t>
            </a:r>
            <a:r>
              <a:rPr lang="en-US" sz="1600" dirty="0">
                <a:latin typeface="Courier New" panose="02070309020205020404" pitchFamily="49" charset="0"/>
                <a:cs typeface="Courier New" panose="02070309020205020404" pitchFamily="49" charset="0"/>
              </a:rPr>
              <a:t>=&gt; "(</a:t>
            </a:r>
            <a:r>
              <a:rPr lang="en-US" sz="1600" dirty="0" err="1">
                <a:latin typeface="Courier New" panose="02070309020205020404" pitchFamily="49" charset="0"/>
                <a:cs typeface="Courier New" panose="02070309020205020404" pitchFamily="49" charset="0"/>
              </a:rPr>
              <a:t>PrefixFilter</a:t>
            </a:r>
            <a:r>
              <a:rPr lang="en-US" sz="1600" dirty="0">
                <a:latin typeface="Courier New" panose="02070309020205020404" pitchFamily="49" charset="0"/>
                <a:cs typeface="Courier New" panose="02070309020205020404" pitchFamily="49" charset="0"/>
              </a:rPr>
              <a:t> ('test'))" }</a:t>
            </a:r>
          </a:p>
          <a:p>
            <a:pPr marL="457200" lvl="1" indent="0" algn="just">
              <a:spcBef>
                <a:spcPts val="300"/>
              </a:spcBef>
              <a:buNone/>
            </a:pPr>
            <a:endParaRPr lang="en-US" sz="2000" dirty="0" smtClean="0">
              <a:latin typeface="Arial"/>
            </a:endParaRPr>
          </a:p>
          <a:p>
            <a:pPr marL="457200" lvl="1" indent="0" algn="just">
              <a:spcBef>
                <a:spcPts val="300"/>
              </a:spcBef>
              <a:buNone/>
            </a:pPr>
            <a:endParaRPr lang="en-US" sz="2000" dirty="0" smtClean="0">
              <a:latin typeface="Arial"/>
            </a:endParaRPr>
          </a:p>
          <a:p>
            <a:pPr marL="457200" lvl="1" indent="0" algn="just">
              <a:spcBef>
                <a:spcPts val="300"/>
              </a:spcBef>
              <a:buNone/>
            </a:pPr>
            <a:endParaRPr lang="en-US" sz="1600" dirty="0">
              <a:latin typeface="Courier New" panose="02070309020205020404" pitchFamily="49" charset="0"/>
              <a:cs typeface="Courier New" panose="02070309020205020404" pitchFamily="49" charset="0"/>
            </a:endParaRPr>
          </a:p>
          <a:p>
            <a:pPr marL="457200" lvl="1" indent="0" algn="just">
              <a:spcBef>
                <a:spcPts val="300"/>
              </a:spcBef>
              <a:buNone/>
            </a:pPr>
            <a:endParaRPr lang="en-US" sz="1600" dirty="0" smtClean="0">
              <a:latin typeface="Arial"/>
            </a:endParaRPr>
          </a:p>
        </p:txBody>
      </p:sp>
      <p:sp>
        <p:nvSpPr>
          <p:cNvPr id="6" name="TextBox 5"/>
          <p:cNvSpPr txBox="1"/>
          <p:nvPr/>
        </p:nvSpPr>
        <p:spPr>
          <a:xfrm>
            <a:off x="609602" y="4572000"/>
            <a:ext cx="8077199" cy="461665"/>
          </a:xfrm>
          <a:prstGeom prst="rect">
            <a:avLst/>
          </a:prstGeom>
          <a:noFill/>
        </p:spPr>
        <p:txBody>
          <a:bodyPr wrap="square" rtlCol="0">
            <a:spAutoFit/>
          </a:bodyPr>
          <a:lstStyle/>
          <a:p>
            <a:r>
              <a:rPr lang="en-US" sz="1200" dirty="0" smtClean="0"/>
              <a:t>Note: Visibility expressions added to cells by the shell apply to existing cells only. This is useful for testing. In practice applications must add the desired visibility expression to the operation when submitting writes.</a:t>
            </a:r>
            <a:endParaRPr lang="en-US" sz="1200" dirty="0"/>
          </a:p>
        </p:txBody>
      </p:sp>
    </p:spTree>
    <p:extLst>
      <p:ext uri="{BB962C8B-B14F-4D97-AF65-F5344CB8AC3E}">
        <p14:creationId xmlns:p14="http://schemas.microsoft.com/office/powerpoint/2010/main" val="4840915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97073" y="1681762"/>
            <a:ext cx="4458933"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Attribute-Based Access Control</a:t>
            </a:r>
            <a:endParaRPr lang="en-US" sz="3200" dirty="0">
              <a:solidFill>
                <a:srgbClr val="005FA0"/>
              </a:solidFill>
              <a:latin typeface="Neo Sans Intel Light"/>
            </a:endParaRPr>
          </a:p>
        </p:txBody>
      </p:sp>
      <p:sp>
        <p:nvSpPr>
          <p:cNvPr id="3" name="Content Placeholder 2"/>
          <p:cNvSpPr>
            <a:spLocks noGrp="1"/>
          </p:cNvSpPr>
          <p:nvPr>
            <p:ph idx="1"/>
          </p:nvPr>
        </p:nvSpPr>
        <p:spPr>
          <a:xfrm>
            <a:off x="457200" y="925830"/>
            <a:ext cx="8229600" cy="3943350"/>
          </a:xfrm>
        </p:spPr>
        <p:txBody>
          <a:bodyPr>
            <a:noAutofit/>
          </a:bodyPr>
          <a:lstStyle/>
          <a:p>
            <a:pPr algn="just">
              <a:spcBef>
                <a:spcPts val="300"/>
              </a:spcBef>
            </a:pPr>
            <a:r>
              <a:rPr lang="en-US" sz="2000" dirty="0" smtClean="0">
                <a:latin typeface="Arial"/>
              </a:rPr>
              <a:t>We can construct the effective authorization set for a user in a pluggable and stackable way</a:t>
            </a:r>
          </a:p>
          <a:p>
            <a:pPr algn="just">
              <a:spcBef>
                <a:spcPts val="300"/>
              </a:spcBef>
            </a:pPr>
            <a:endParaRPr lang="en-US" sz="2000" dirty="0" smtClean="0">
              <a:latin typeface="Arial"/>
            </a:endParaRPr>
          </a:p>
        </p:txBody>
      </p:sp>
      <p:sp>
        <p:nvSpPr>
          <p:cNvPr id="7" name="TextBox 6"/>
          <p:cNvSpPr txBox="1"/>
          <p:nvPr/>
        </p:nvSpPr>
        <p:spPr>
          <a:xfrm>
            <a:off x="5875019" y="1727835"/>
            <a:ext cx="2343014" cy="307777"/>
          </a:xfrm>
          <a:prstGeom prst="rect">
            <a:avLst/>
          </a:prstGeom>
          <a:noFill/>
        </p:spPr>
        <p:txBody>
          <a:bodyPr wrap="none" rtlCol="0">
            <a:spAutoFit/>
          </a:bodyPr>
          <a:lstStyle/>
          <a:p>
            <a:r>
              <a:rPr lang="en-US" sz="1400" dirty="0" smtClean="0"/>
              <a:t>← Retrieves principal for user</a:t>
            </a:r>
            <a:endParaRPr lang="en-US" sz="1400" dirty="0"/>
          </a:p>
        </p:txBody>
      </p:sp>
      <p:sp>
        <p:nvSpPr>
          <p:cNvPr id="9" name="TextBox 8"/>
          <p:cNvSpPr txBox="1"/>
          <p:nvPr/>
        </p:nvSpPr>
        <p:spPr>
          <a:xfrm>
            <a:off x="5875019" y="2261850"/>
            <a:ext cx="2650982" cy="307777"/>
          </a:xfrm>
          <a:prstGeom prst="rect">
            <a:avLst/>
          </a:prstGeom>
          <a:noFill/>
        </p:spPr>
        <p:txBody>
          <a:bodyPr wrap="none" rtlCol="0">
            <a:spAutoFit/>
          </a:bodyPr>
          <a:lstStyle/>
          <a:p>
            <a:r>
              <a:rPr lang="en-US" sz="1400" dirty="0"/>
              <a:t>← </a:t>
            </a:r>
            <a:r>
              <a:rPr lang="en-US" sz="1400" dirty="0" smtClean="0"/>
              <a:t>Maps principal to group names</a:t>
            </a:r>
            <a:endParaRPr lang="en-US" sz="1400" dirty="0"/>
          </a:p>
        </p:txBody>
      </p:sp>
      <p:sp>
        <p:nvSpPr>
          <p:cNvPr id="10" name="TextBox 9"/>
          <p:cNvSpPr txBox="1"/>
          <p:nvPr/>
        </p:nvSpPr>
        <p:spPr>
          <a:xfrm>
            <a:off x="5875020" y="2809199"/>
            <a:ext cx="2394373" cy="307777"/>
          </a:xfrm>
          <a:prstGeom prst="rect">
            <a:avLst/>
          </a:prstGeom>
          <a:noFill/>
        </p:spPr>
        <p:txBody>
          <a:bodyPr wrap="none" rtlCol="0">
            <a:spAutoFit/>
          </a:bodyPr>
          <a:lstStyle/>
          <a:p>
            <a:r>
              <a:rPr lang="en-US" sz="1400" dirty="0"/>
              <a:t>← </a:t>
            </a:r>
            <a:r>
              <a:rPr lang="en-US" sz="1400" dirty="0" smtClean="0"/>
              <a:t>Imports </a:t>
            </a:r>
            <a:r>
              <a:rPr lang="en-US" sz="1400" dirty="0" err="1" smtClean="0"/>
              <a:t>auths</a:t>
            </a:r>
            <a:r>
              <a:rPr lang="en-US" sz="1400" dirty="0" smtClean="0"/>
              <a:t> from request</a:t>
            </a:r>
            <a:endParaRPr lang="en-US" sz="1400" dirty="0"/>
          </a:p>
        </p:txBody>
      </p:sp>
      <p:sp>
        <p:nvSpPr>
          <p:cNvPr id="11" name="TextBox 10"/>
          <p:cNvSpPr txBox="1"/>
          <p:nvPr/>
        </p:nvSpPr>
        <p:spPr>
          <a:xfrm>
            <a:off x="5875019" y="3350833"/>
            <a:ext cx="2197012" cy="307777"/>
          </a:xfrm>
          <a:prstGeom prst="rect">
            <a:avLst/>
          </a:prstGeom>
          <a:noFill/>
        </p:spPr>
        <p:txBody>
          <a:bodyPr wrap="none" rtlCol="0">
            <a:spAutoFit/>
          </a:bodyPr>
          <a:lstStyle/>
          <a:p>
            <a:r>
              <a:rPr lang="en-US" sz="1400" dirty="0"/>
              <a:t>← </a:t>
            </a:r>
            <a:r>
              <a:rPr lang="en-US" sz="1400" dirty="0" smtClean="0"/>
              <a:t>Enforces minimum </a:t>
            </a:r>
            <a:r>
              <a:rPr lang="en-US" sz="1400" dirty="0" err="1" smtClean="0"/>
              <a:t>auths</a:t>
            </a:r>
            <a:endParaRPr lang="en-US" sz="1400" dirty="0"/>
          </a:p>
        </p:txBody>
      </p:sp>
      <p:sp>
        <p:nvSpPr>
          <p:cNvPr id="8" name="Left-Right Arrow 7"/>
          <p:cNvSpPr/>
          <p:nvPr/>
        </p:nvSpPr>
        <p:spPr>
          <a:xfrm>
            <a:off x="4005714" y="3432473"/>
            <a:ext cx="685801" cy="207772"/>
          </a:xfrm>
          <a:prstGeom prst="leftRightArrow">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Left-Right Arrow 12"/>
          <p:cNvSpPr/>
          <p:nvPr/>
        </p:nvSpPr>
        <p:spPr>
          <a:xfrm>
            <a:off x="4005714" y="3989829"/>
            <a:ext cx="685801" cy="207772"/>
          </a:xfrm>
          <a:prstGeom prst="leftRightArrow">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4622816" y="3004601"/>
            <a:ext cx="779381" cy="246221"/>
          </a:xfrm>
          <a:prstGeom prst="rect">
            <a:avLst/>
          </a:prstGeom>
          <a:noFill/>
        </p:spPr>
        <p:txBody>
          <a:bodyPr wrap="none" rtlCol="0">
            <a:spAutoFit/>
          </a:bodyPr>
          <a:lstStyle/>
          <a:p>
            <a:r>
              <a:rPr lang="en-US" sz="1000" dirty="0" err="1" smtClean="0"/>
              <a:t>Auths</a:t>
            </a:r>
            <a:r>
              <a:rPr lang="en-US" sz="1000" dirty="0" smtClean="0"/>
              <a:t> table</a:t>
            </a:r>
            <a:endParaRPr lang="en-US" sz="1000" dirty="0"/>
          </a:p>
        </p:txBody>
      </p:sp>
      <p:sp>
        <p:nvSpPr>
          <p:cNvPr id="20" name="TextBox 19"/>
          <p:cNvSpPr txBox="1"/>
          <p:nvPr/>
        </p:nvSpPr>
        <p:spPr>
          <a:xfrm>
            <a:off x="5875019" y="3905801"/>
            <a:ext cx="2793522" cy="307777"/>
          </a:xfrm>
          <a:prstGeom prst="rect">
            <a:avLst/>
          </a:prstGeom>
          <a:noFill/>
        </p:spPr>
        <p:txBody>
          <a:bodyPr wrap="none" rtlCol="0">
            <a:spAutoFit/>
          </a:bodyPr>
          <a:lstStyle/>
          <a:p>
            <a:r>
              <a:rPr lang="en-US" sz="1400" dirty="0"/>
              <a:t>← </a:t>
            </a:r>
            <a:r>
              <a:rPr lang="en-US" sz="1400" dirty="0" smtClean="0"/>
              <a:t>Maps identity attributes to </a:t>
            </a:r>
            <a:r>
              <a:rPr lang="en-US" sz="1400" dirty="0" err="1" smtClean="0"/>
              <a:t>auths</a:t>
            </a:r>
            <a:endParaRPr lang="en-US" sz="1400" dirty="0"/>
          </a:p>
        </p:txBody>
      </p:sp>
      <p:sp>
        <p:nvSpPr>
          <p:cNvPr id="19" name="Flowchart: Direct Access Storage 18"/>
          <p:cNvSpPr/>
          <p:nvPr/>
        </p:nvSpPr>
        <p:spPr>
          <a:xfrm>
            <a:off x="4726188" y="3928531"/>
            <a:ext cx="676009" cy="308611"/>
          </a:xfrm>
          <a:prstGeom prst="flowChartMagneticDrum">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Box 21"/>
          <p:cNvSpPr txBox="1"/>
          <p:nvPr/>
        </p:nvSpPr>
        <p:spPr>
          <a:xfrm>
            <a:off x="4687705" y="4235444"/>
            <a:ext cx="668773" cy="246221"/>
          </a:xfrm>
          <a:prstGeom prst="rect">
            <a:avLst/>
          </a:prstGeom>
          <a:noFill/>
        </p:spPr>
        <p:txBody>
          <a:bodyPr wrap="none" rtlCol="0">
            <a:spAutoFit/>
          </a:bodyPr>
          <a:lstStyle/>
          <a:p>
            <a:r>
              <a:rPr lang="en-US" sz="1000" dirty="0" smtClean="0"/>
              <a:t>Directory</a:t>
            </a:r>
            <a:endParaRPr lang="en-US" sz="1000" dirty="0"/>
          </a:p>
        </p:txBody>
      </p:sp>
      <p:sp>
        <p:nvSpPr>
          <p:cNvPr id="24" name="Flowchart: Card 23"/>
          <p:cNvSpPr/>
          <p:nvPr/>
        </p:nvSpPr>
        <p:spPr>
          <a:xfrm>
            <a:off x="4726187" y="3250822"/>
            <a:ext cx="411480" cy="346160"/>
          </a:xfrm>
          <a:prstGeom prst="flowChartPunchedCard">
            <a:avLst/>
          </a:prstGeom>
          <a:solidFill>
            <a:schemeClr val="bg1"/>
          </a:solidFill>
          <a:ln>
            <a:solidFill>
              <a:schemeClr val="tx1">
                <a:lumMod val="95000"/>
                <a:lumOff val="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Flowchart: Card 24"/>
          <p:cNvSpPr/>
          <p:nvPr/>
        </p:nvSpPr>
        <p:spPr>
          <a:xfrm>
            <a:off x="4782954" y="3290213"/>
            <a:ext cx="411480" cy="346160"/>
          </a:xfrm>
          <a:prstGeom prst="flowChartPunchedCard">
            <a:avLst/>
          </a:prstGeom>
          <a:solidFill>
            <a:schemeClr val="bg1"/>
          </a:solidFill>
          <a:ln>
            <a:solidFill>
              <a:schemeClr val="tx1">
                <a:lumMod val="95000"/>
                <a:lumOff val="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Flowchart: Card 25"/>
          <p:cNvSpPr/>
          <p:nvPr/>
        </p:nvSpPr>
        <p:spPr>
          <a:xfrm>
            <a:off x="4844297" y="3327359"/>
            <a:ext cx="411480" cy="346160"/>
          </a:xfrm>
          <a:prstGeom prst="flowChartPunchedCard">
            <a:avLst/>
          </a:prstGeom>
          <a:solidFill>
            <a:schemeClr val="bg1"/>
          </a:solidFill>
          <a:ln>
            <a:solidFill>
              <a:schemeClr val="tx1">
                <a:lumMod val="95000"/>
                <a:lumOff val="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95057341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Attribute-Based Access Control</a:t>
            </a:r>
            <a:endParaRPr lang="en-US" sz="3200" dirty="0">
              <a:solidFill>
                <a:srgbClr val="005FA0"/>
              </a:solidFill>
              <a:latin typeface="Neo Sans Intel Light"/>
            </a:endParaRPr>
          </a:p>
        </p:txBody>
      </p:sp>
      <p:sp>
        <p:nvSpPr>
          <p:cNvPr id="3" name="Content Placeholder 2"/>
          <p:cNvSpPr>
            <a:spLocks noGrp="1"/>
          </p:cNvSpPr>
          <p:nvPr>
            <p:ph idx="1"/>
          </p:nvPr>
        </p:nvSpPr>
        <p:spPr>
          <a:xfrm>
            <a:off x="457200" y="925830"/>
            <a:ext cx="8229600" cy="3943350"/>
          </a:xfrm>
        </p:spPr>
        <p:txBody>
          <a:bodyPr>
            <a:noAutofit/>
          </a:bodyPr>
          <a:lstStyle/>
          <a:p>
            <a:pPr algn="just">
              <a:spcBef>
                <a:spcPts val="300"/>
              </a:spcBef>
            </a:pPr>
            <a:r>
              <a:rPr lang="en-US" sz="2000" dirty="0" smtClean="0">
                <a:latin typeface="Arial"/>
              </a:rPr>
              <a:t>LDAP plugin can mix in </a:t>
            </a:r>
            <a:r>
              <a:rPr lang="en-US" sz="2000" dirty="0" err="1" smtClean="0">
                <a:latin typeface="Arial"/>
              </a:rPr>
              <a:t>auths</a:t>
            </a:r>
            <a:r>
              <a:rPr lang="en-US" sz="2000" dirty="0" smtClean="0">
                <a:latin typeface="Arial"/>
              </a:rPr>
              <a:t> corresponding </a:t>
            </a:r>
            <a:r>
              <a:rPr lang="en-US" sz="2000" dirty="0">
                <a:latin typeface="Arial"/>
              </a:rPr>
              <a:t>to attributes of the subject’s </a:t>
            </a:r>
            <a:r>
              <a:rPr lang="en-US" sz="2000" dirty="0" smtClean="0">
                <a:latin typeface="Arial"/>
              </a:rPr>
              <a:t>identity</a:t>
            </a:r>
          </a:p>
          <a:p>
            <a:pPr lvl="1" algn="just">
              <a:spcBef>
                <a:spcPts val="300"/>
              </a:spcBef>
            </a:pPr>
            <a:r>
              <a:rPr lang="en-US" sz="1800" dirty="0" smtClean="0">
                <a:latin typeface="Arial"/>
              </a:rPr>
              <a:t>Expected soon in 0.98 (maybe 0.98.4)</a:t>
            </a:r>
          </a:p>
          <a:p>
            <a:pPr algn="just">
              <a:spcBef>
                <a:spcPts val="300"/>
              </a:spcBef>
            </a:pPr>
            <a:endParaRPr lang="en-US" sz="2000" dirty="0" smtClean="0">
              <a:latin typeface="Arial"/>
            </a:endParaRPr>
          </a:p>
        </p:txBody>
      </p:sp>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94815" y="2191376"/>
            <a:ext cx="3986331" cy="26638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5478780" y="1520402"/>
            <a:ext cx="3573964" cy="2123658"/>
          </a:xfrm>
          <a:prstGeom prst="rect">
            <a:avLst/>
          </a:prstGeom>
        </p:spPr>
        <p:txBody>
          <a:bodyPr wrap="square">
            <a:spAutoFit/>
          </a:bodyPr>
          <a:lstStyle/>
          <a:p>
            <a:pPr>
              <a:spcAft>
                <a:spcPts val="600"/>
              </a:spcAft>
            </a:pPr>
            <a:r>
              <a:rPr lang="en-US" sz="1400" dirty="0" smtClean="0">
                <a:latin typeface="Arial" panose="020B0604020202020204" pitchFamily="34" charset="0"/>
                <a:cs typeface="Arial" panose="020B0604020202020204" pitchFamily="34" charset="0"/>
              </a:rPr>
              <a:t>Query</a:t>
            </a:r>
            <a:endParaRPr lang="en-US" sz="800" dirty="0" smtClean="0">
              <a:latin typeface="Arial" panose="020B0604020202020204" pitchFamily="34" charset="0"/>
              <a:cs typeface="Arial" panose="020B0604020202020204" pitchFamily="34" charset="0"/>
            </a:endParaRPr>
          </a:p>
          <a:p>
            <a:r>
              <a:rPr lang="en-US" sz="1200" dirty="0" smtClean="0">
                <a:latin typeface="Courier New" panose="02070309020205020404" pitchFamily="49" charset="0"/>
                <a:cs typeface="Courier New" panose="02070309020205020404" pitchFamily="49" charset="0"/>
              </a:rPr>
              <a:t> (&amp;(</a:t>
            </a:r>
            <a:r>
              <a:rPr lang="en-US" sz="1200" dirty="0" err="1" smtClean="0">
                <a:latin typeface="Courier New" panose="02070309020205020404" pitchFamily="49" charset="0"/>
                <a:cs typeface="Courier New" panose="02070309020205020404" pitchFamily="49" charset="0"/>
              </a:rPr>
              <a:t>objectClass</a:t>
            </a:r>
            <a:r>
              <a:rPr lang="en-US" sz="1200" dirty="0" smtClean="0">
                <a:latin typeface="Courier New" panose="02070309020205020404" pitchFamily="49" charset="0"/>
                <a:cs typeface="Courier New" panose="02070309020205020404" pitchFamily="49" charset="0"/>
              </a:rPr>
              <a:t>=person)</a:t>
            </a:r>
          </a:p>
          <a:p>
            <a:r>
              <a:rPr lang="en-US" sz="1200" dirty="0">
                <a:latin typeface="Courier New" panose="02070309020205020404" pitchFamily="49" charset="0"/>
                <a:cs typeface="Courier New" panose="02070309020205020404" pitchFamily="49" charset="0"/>
              </a:rPr>
              <a:t>  </a:t>
            </a:r>
            <a:r>
              <a:rPr lang="en-US" sz="1200" dirty="0" smtClean="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userPrincipalName</a:t>
            </a:r>
            <a:r>
              <a:rPr lang="en-US" sz="1200" dirty="0">
                <a:latin typeface="Courier New" panose="02070309020205020404" pitchFamily="49" charset="0"/>
                <a:cs typeface="Courier New" panose="02070309020205020404" pitchFamily="49" charset="0"/>
              </a:rPr>
              <a:t>={</a:t>
            </a:r>
            <a:r>
              <a:rPr lang="en-US" sz="1200" dirty="0" smtClean="0">
                <a:latin typeface="Courier New" panose="02070309020205020404" pitchFamily="49" charset="0"/>
                <a:cs typeface="Courier New" panose="02070309020205020404" pitchFamily="49" charset="0"/>
              </a:rPr>
              <a:t>0}))</a:t>
            </a:r>
            <a:endParaRPr lang="en-US" sz="800" dirty="0" smtClean="0">
              <a:latin typeface="Arial" panose="020B0604020202020204" pitchFamily="34" charset="0"/>
              <a:cs typeface="Arial" panose="020B0604020202020204" pitchFamily="34" charset="0"/>
            </a:endParaRPr>
          </a:p>
          <a:p>
            <a:pPr>
              <a:spcBef>
                <a:spcPts val="600"/>
              </a:spcBef>
              <a:spcAft>
                <a:spcPts val="600"/>
              </a:spcAft>
            </a:pPr>
            <a:r>
              <a:rPr lang="en-US" sz="1400" dirty="0" smtClean="0">
                <a:latin typeface="Arial" panose="020B0604020202020204" pitchFamily="34" charset="0"/>
                <a:cs typeface="Arial" panose="020B0604020202020204" pitchFamily="34" charset="0"/>
              </a:rPr>
              <a:t>Attribute Mapping</a:t>
            </a:r>
            <a:endParaRPr lang="en-US" sz="1200" dirty="0" smtClean="0">
              <a:latin typeface="Arial" panose="020B0604020202020204" pitchFamily="34" charset="0"/>
              <a:cs typeface="Arial" panose="020B0604020202020204" pitchFamily="34" charset="0"/>
            </a:endParaRPr>
          </a:p>
          <a:p>
            <a:pPr>
              <a:spcAft>
                <a:spcPts val="600"/>
              </a:spcAft>
            </a:pPr>
            <a:r>
              <a:rPr lang="en-US" sz="1200" dirty="0" smtClean="0">
                <a:latin typeface="Courier New" panose="02070309020205020404" pitchFamily="49" charset="0"/>
                <a:cs typeface="Courier New" panose="02070309020205020404" pitchFamily="49" charset="0"/>
              </a:rPr>
              <a:t> </a:t>
            </a:r>
            <a:r>
              <a:rPr lang="en-US" sz="1200" dirty="0" smtClean="0">
                <a:latin typeface="Arial" panose="020B0604020202020204" pitchFamily="34" charset="0"/>
                <a:cs typeface="Arial" panose="020B0604020202020204" pitchFamily="34" charset="0"/>
              </a:rPr>
              <a:t>&lt;</a:t>
            </a:r>
            <a:r>
              <a:rPr lang="en-US" sz="1200" i="1" dirty="0" smtClean="0">
                <a:latin typeface="Arial" panose="020B0604020202020204" pitchFamily="34" charset="0"/>
                <a:cs typeface="Arial" panose="020B0604020202020204" pitchFamily="34" charset="0"/>
              </a:rPr>
              <a:t>attribute</a:t>
            </a:r>
            <a:r>
              <a:rPr lang="en-US" sz="1200" dirty="0" smtClean="0">
                <a:latin typeface="Arial" panose="020B0604020202020204" pitchFamily="34" charset="0"/>
                <a:cs typeface="Arial" panose="020B0604020202020204" pitchFamily="34" charset="0"/>
              </a:rPr>
              <a:t>&gt;: &lt;</a:t>
            </a:r>
            <a:r>
              <a:rPr lang="en-US" sz="1200" i="1" dirty="0" smtClean="0">
                <a:latin typeface="Arial" panose="020B0604020202020204" pitchFamily="34" charset="0"/>
                <a:cs typeface="Arial" panose="020B0604020202020204" pitchFamily="34" charset="0"/>
              </a:rPr>
              <a:t>regex</a:t>
            </a:r>
            <a:r>
              <a:rPr lang="en-US" sz="1200" dirty="0" smtClean="0">
                <a:latin typeface="Arial" panose="020B0604020202020204" pitchFamily="34" charset="0"/>
                <a:cs typeface="Arial" panose="020B0604020202020204" pitchFamily="34" charset="0"/>
              </a:rPr>
              <a:t>&gt; → &lt;</a:t>
            </a:r>
            <a:r>
              <a:rPr lang="en-US" sz="1200" i="1" dirty="0" err="1" smtClean="0">
                <a:latin typeface="Arial" panose="020B0604020202020204" pitchFamily="34" charset="0"/>
                <a:cs typeface="Arial" panose="020B0604020202020204" pitchFamily="34" charset="0"/>
              </a:rPr>
              <a:t>auth</a:t>
            </a:r>
            <a:r>
              <a:rPr lang="en-US" sz="1200" i="1" dirty="0" smtClean="0">
                <a:latin typeface="Arial" panose="020B0604020202020204" pitchFamily="34" charset="0"/>
                <a:cs typeface="Arial" panose="020B0604020202020204" pitchFamily="34" charset="0"/>
              </a:rPr>
              <a:t>&gt;</a:t>
            </a:r>
            <a:endParaRPr lang="en-US" sz="1200" dirty="0" smtClean="0">
              <a:latin typeface="Arial" panose="020B0604020202020204" pitchFamily="34" charset="0"/>
              <a:cs typeface="Arial" panose="020B0604020202020204" pitchFamily="34" charset="0"/>
            </a:endParaRPr>
          </a:p>
          <a:p>
            <a:r>
              <a:rPr lang="en-US" sz="1200" dirty="0" smtClean="0">
                <a:latin typeface="Courier New" panose="02070309020205020404" pitchFamily="49" charset="0"/>
                <a:cs typeface="Courier New" panose="02070309020205020404" pitchFamily="49" charset="0"/>
              </a:rPr>
              <a:t> </a:t>
            </a:r>
            <a:r>
              <a:rPr lang="en-US" sz="1200" dirty="0" err="1" smtClean="0">
                <a:latin typeface="Courier New" panose="02070309020205020404" pitchFamily="49" charset="0"/>
                <a:cs typeface="Courier New" panose="02070309020205020404" pitchFamily="49" charset="0"/>
              </a:rPr>
              <a:t>memberOf</a:t>
            </a:r>
            <a:r>
              <a:rPr lang="en-US" sz="1200" dirty="0" smtClean="0">
                <a:latin typeface="Courier New" panose="02070309020205020404" pitchFamily="49" charset="0"/>
                <a:cs typeface="Courier New" panose="02070309020205020404" pitchFamily="49" charset="0"/>
              </a:rPr>
              <a:t>: .+ -&gt; $1</a:t>
            </a:r>
          </a:p>
          <a:p>
            <a:r>
              <a:rPr lang="en-US" sz="1200" dirty="0" smtClean="0">
                <a:latin typeface="Courier New" panose="02070309020205020404" pitchFamily="49" charset="0"/>
                <a:cs typeface="Courier New" panose="02070309020205020404" pitchFamily="49" charset="0"/>
              </a:rPr>
              <a:t> division: .+ -&gt; $1</a:t>
            </a:r>
          </a:p>
          <a:p>
            <a:r>
              <a:rPr lang="en-US" sz="1200" dirty="0" smtClean="0">
                <a:latin typeface="Courier New" panose="02070309020205020404" pitchFamily="49" charset="0"/>
                <a:cs typeface="Courier New" panose="02070309020205020404" pitchFamily="49" charset="0"/>
              </a:rPr>
              <a:t> department: .+ -&gt; $1</a:t>
            </a:r>
          </a:p>
          <a:p>
            <a:r>
              <a:rPr lang="en-US" sz="1200" dirty="0" smtClean="0">
                <a:latin typeface="Courier New" panose="02070309020205020404" pitchFamily="49" charset="0"/>
                <a:cs typeface="Courier New" panose="02070309020205020404" pitchFamily="49" charset="0"/>
              </a:rPr>
              <a:t> </a:t>
            </a:r>
            <a:r>
              <a:rPr lang="en-US" sz="1200" dirty="0" err="1" smtClean="0">
                <a:latin typeface="Courier New" panose="02070309020205020404" pitchFamily="49" charset="0"/>
                <a:cs typeface="Courier New" panose="02070309020205020404" pitchFamily="49" charset="0"/>
              </a:rPr>
              <a:t>employeeID</a:t>
            </a:r>
            <a:r>
              <a:rPr lang="en-US" sz="1200" dirty="0" smtClean="0">
                <a:latin typeface="Courier New" panose="02070309020205020404" pitchFamily="49" charset="0"/>
                <a:cs typeface="Courier New" panose="02070309020205020404" pitchFamily="49" charset="0"/>
              </a:rPr>
              <a:t>: P[0-9]+ -&gt; probationary</a:t>
            </a:r>
          </a:p>
        </p:txBody>
      </p:sp>
      <p:sp>
        <p:nvSpPr>
          <p:cNvPr id="13" name="Left-Right Arrow 12"/>
          <p:cNvSpPr/>
          <p:nvPr/>
        </p:nvSpPr>
        <p:spPr>
          <a:xfrm>
            <a:off x="4929757" y="3982165"/>
            <a:ext cx="685801" cy="207772"/>
          </a:xfrm>
          <a:prstGeom prst="leftRightArrow">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Flowchart: Direct Access Storage 13"/>
          <p:cNvSpPr/>
          <p:nvPr/>
        </p:nvSpPr>
        <p:spPr>
          <a:xfrm>
            <a:off x="5650231" y="3951347"/>
            <a:ext cx="676009" cy="308611"/>
          </a:xfrm>
          <a:prstGeom prst="flowChartMagneticDrum">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5611748" y="4258260"/>
            <a:ext cx="668773" cy="246221"/>
          </a:xfrm>
          <a:prstGeom prst="rect">
            <a:avLst/>
          </a:prstGeom>
          <a:noFill/>
        </p:spPr>
        <p:txBody>
          <a:bodyPr wrap="none" rtlCol="0">
            <a:spAutoFit/>
          </a:bodyPr>
          <a:lstStyle/>
          <a:p>
            <a:r>
              <a:rPr lang="en-US" sz="1000" dirty="0" smtClean="0"/>
              <a:t>Directory</a:t>
            </a:r>
            <a:endParaRPr lang="en-US" sz="1000" dirty="0"/>
          </a:p>
        </p:txBody>
      </p:sp>
    </p:spTree>
    <p:extLst>
      <p:ext uri="{BB962C8B-B14F-4D97-AF65-F5344CB8AC3E}">
        <p14:creationId xmlns:p14="http://schemas.microsoft.com/office/powerpoint/2010/main" val="1131576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a:solidFill>
                  <a:srgbClr val="005FA0"/>
                </a:solidFill>
                <a:latin typeface="Neo Sans Intel Light"/>
              </a:rPr>
              <a:t>Attribute-Based Access Control</a:t>
            </a:r>
          </a:p>
        </p:txBody>
      </p:sp>
      <p:sp>
        <p:nvSpPr>
          <p:cNvPr id="3" name="Content Placeholder 2"/>
          <p:cNvSpPr>
            <a:spLocks noGrp="1"/>
          </p:cNvSpPr>
          <p:nvPr>
            <p:ph idx="1"/>
          </p:nvPr>
        </p:nvSpPr>
        <p:spPr>
          <a:xfrm>
            <a:off x="457200" y="925830"/>
            <a:ext cx="8229600" cy="3943350"/>
          </a:xfrm>
        </p:spPr>
        <p:txBody>
          <a:bodyPr>
            <a:noAutofit/>
          </a:bodyPr>
          <a:lstStyle/>
          <a:p>
            <a:pPr marL="0" indent="0" algn="just">
              <a:spcBef>
                <a:spcPts val="300"/>
              </a:spcBef>
              <a:buNone/>
            </a:pPr>
            <a:r>
              <a:rPr lang="en-US" sz="2000" dirty="0" smtClean="0">
                <a:latin typeface="Arial"/>
              </a:rPr>
              <a:t>Using Labels</a:t>
            </a:r>
          </a:p>
          <a:p>
            <a:pPr algn="just">
              <a:spcBef>
                <a:spcPts val="300"/>
              </a:spcBef>
            </a:pPr>
            <a:endParaRPr lang="en-US" sz="2000" dirty="0" smtClean="0">
              <a:latin typeface="Arial"/>
            </a:endParaRPr>
          </a:p>
          <a:p>
            <a:pPr algn="just">
              <a:spcBef>
                <a:spcPts val="300"/>
              </a:spcBef>
            </a:pPr>
            <a:r>
              <a:rPr lang="en-US" sz="2000" dirty="0" smtClean="0">
                <a:latin typeface="Arial"/>
              </a:rPr>
              <a:t>Apply appropriate visibility expressions to cells</a:t>
            </a:r>
            <a:endParaRPr lang="en-US" sz="2400" dirty="0">
              <a:latin typeface="Arial"/>
            </a:endParaRPr>
          </a:p>
          <a:p>
            <a:pPr marL="457200" lvl="1" indent="0" algn="just">
              <a:spcBef>
                <a:spcPts val="300"/>
              </a:spcBef>
              <a:buNone/>
            </a:pPr>
            <a:endParaRPr lang="en-US" sz="1600" dirty="0" smtClean="0">
              <a:latin typeface="Courier New" panose="02070309020205020404" pitchFamily="49" charset="0"/>
              <a:cs typeface="Courier New" panose="02070309020205020404" pitchFamily="49" charset="0"/>
            </a:endParaRPr>
          </a:p>
          <a:p>
            <a:pPr marL="457200" lvl="1" indent="0">
              <a:spcBef>
                <a:spcPts val="300"/>
              </a:spcBef>
              <a:buNone/>
            </a:pPr>
            <a:r>
              <a:rPr lang="en-US" sz="1600" dirty="0" err="1" smtClean="0">
                <a:latin typeface="Courier New" panose="02070309020205020404" pitchFamily="49" charset="0"/>
                <a:cs typeface="Courier New" panose="02070309020205020404" pitchFamily="49" charset="0"/>
              </a:rPr>
              <a:t>hbase</a:t>
            </a:r>
            <a:r>
              <a:rPr lang="en-US" sz="1600" dirty="0">
                <a:latin typeface="Courier New" panose="02070309020205020404" pitchFamily="49" charset="0"/>
                <a:cs typeface="Courier New" panose="02070309020205020404" pitchFamily="49" charset="0"/>
              </a:rPr>
              <a:t>&gt; </a:t>
            </a:r>
            <a:r>
              <a:rPr lang="en-US" sz="1600" dirty="0" err="1" smtClean="0">
                <a:latin typeface="Courier New" panose="02070309020205020404" pitchFamily="49" charset="0"/>
                <a:cs typeface="Courier New" panose="02070309020205020404" pitchFamily="49" charset="0"/>
              </a:rPr>
              <a:t>set_visibility</a:t>
            </a:r>
            <a:r>
              <a:rPr lang="en-US" sz="1600" dirty="0" smtClean="0">
                <a:latin typeface="Courier New" panose="02070309020205020404" pitchFamily="49" charset="0"/>
                <a:cs typeface="Courier New" panose="02070309020205020404" pitchFamily="49" charset="0"/>
              </a:rPr>
              <a:t> 'user</a:t>
            </a: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a:t>
            </a:r>
          </a:p>
          <a:p>
            <a:pPr marL="457200" lvl="1" indent="0">
              <a:spcBef>
                <a:spcPts val="300"/>
              </a:spcBef>
              <a:buNone/>
            </a:pP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admin|service</a:t>
            </a:r>
            <a:r>
              <a:rPr lang="en-US" sz="1600" dirty="0" smtClean="0">
                <a:latin typeface="Courier New" panose="02070309020205020404" pitchFamily="49" charset="0"/>
                <a:cs typeface="Courier New" panose="02070309020205020404" pitchFamily="49" charset="0"/>
              </a:rPr>
              <a:t>|(developer&amp;(!probationary))', \</a:t>
            </a:r>
            <a:endParaRPr lang="en-US" sz="1600" dirty="0">
              <a:latin typeface="Courier New" panose="02070309020205020404" pitchFamily="49" charset="0"/>
              <a:cs typeface="Courier New" panose="02070309020205020404" pitchFamily="49" charset="0"/>
            </a:endParaRPr>
          </a:p>
          <a:p>
            <a:pPr marL="457200" lvl="1" indent="0">
              <a:spcBef>
                <a:spcPts val="300"/>
              </a:spcBef>
              <a:buNone/>
            </a:pPr>
            <a:r>
              <a:rPr lang="en-US" sz="1600" dirty="0" smtClean="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 COLUMNS =&gt; </a:t>
            </a:r>
            <a:r>
              <a:rPr lang="en-US" sz="1600" dirty="0" smtClean="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i</a:t>
            </a:r>
            <a:r>
              <a:rPr lang="en-US" sz="1600" dirty="0">
                <a:latin typeface="Courier New" panose="02070309020205020404" pitchFamily="49" charset="0"/>
                <a:cs typeface="Courier New" panose="02070309020205020404" pitchFamily="49" charset="0"/>
              </a:rPr>
              <a:t>'</a:t>
            </a:r>
            <a:r>
              <a:rPr lang="en-US" sz="1600" dirty="0" smtClean="0">
                <a:latin typeface="Courier New" panose="02070309020205020404" pitchFamily="49" charset="0"/>
                <a:cs typeface="Courier New" panose="02070309020205020404" pitchFamily="49" charset="0"/>
              </a:rPr>
              <a:t> }</a:t>
            </a:r>
          </a:p>
          <a:p>
            <a:pPr marL="457200" lvl="1" indent="0">
              <a:spcBef>
                <a:spcPts val="300"/>
              </a:spcBef>
              <a:buNone/>
            </a:pPr>
            <a:r>
              <a:rPr lang="en-US" sz="1600" dirty="0" err="1">
                <a:latin typeface="Courier New" panose="02070309020205020404" pitchFamily="49" charset="0"/>
                <a:cs typeface="Courier New" panose="02070309020205020404" pitchFamily="49" charset="0"/>
              </a:rPr>
              <a:t>hbase</a:t>
            </a:r>
            <a:r>
              <a:rPr lang="en-US" sz="1600" dirty="0">
                <a:latin typeface="Courier New" panose="02070309020205020404" pitchFamily="49" charset="0"/>
                <a:cs typeface="Courier New" panose="02070309020205020404" pitchFamily="49" charset="0"/>
              </a:rPr>
              <a:t>&gt; </a:t>
            </a:r>
            <a:r>
              <a:rPr lang="en-US" sz="1600" dirty="0" err="1">
                <a:latin typeface="Courier New" panose="02070309020205020404" pitchFamily="49" charset="0"/>
                <a:cs typeface="Courier New" panose="02070309020205020404" pitchFamily="49" charset="0"/>
              </a:rPr>
              <a:t>set_visibility</a:t>
            </a:r>
            <a:r>
              <a:rPr lang="en-US" sz="1600" dirty="0">
                <a:latin typeface="Courier New" panose="02070309020205020404" pitchFamily="49" charset="0"/>
                <a:cs typeface="Courier New" panose="02070309020205020404" pitchFamily="49" charset="0"/>
              </a:rPr>
              <a:t> 'user', </a:t>
            </a:r>
            <a:r>
              <a:rPr lang="en-US" sz="1600" dirty="0" smtClean="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admin|service</a:t>
            </a:r>
            <a:r>
              <a:rPr lang="en-US" sz="1600" dirty="0" smtClean="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a:t>
            </a:r>
          </a:p>
          <a:p>
            <a:pPr marL="457200" lvl="1" indent="0">
              <a:spcBef>
                <a:spcPts val="300"/>
              </a:spcBef>
              <a:buNone/>
            </a:pPr>
            <a:r>
              <a:rPr lang="en-US" sz="1600" dirty="0">
                <a:latin typeface="Courier New" panose="02070309020205020404" pitchFamily="49" charset="0"/>
                <a:cs typeface="Courier New" panose="02070309020205020404" pitchFamily="49" charset="0"/>
              </a:rPr>
              <a:t>  { COLUMNS =&gt; ' </a:t>
            </a:r>
            <a:r>
              <a:rPr lang="en-US" sz="1600" dirty="0" err="1" smtClean="0">
                <a:latin typeface="Courier New" panose="02070309020205020404" pitchFamily="49" charset="0"/>
                <a:cs typeface="Courier New" panose="02070309020205020404" pitchFamily="49" charset="0"/>
              </a:rPr>
              <a:t>pii</a:t>
            </a: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a:t>
            </a:r>
            <a:endParaRPr lang="en-US" sz="1600" dirty="0" smtClean="0">
              <a:latin typeface="Courier New" panose="02070309020205020404" pitchFamily="49" charset="0"/>
              <a:cs typeface="Courier New" panose="02070309020205020404" pitchFamily="49" charset="0"/>
            </a:endParaRPr>
          </a:p>
          <a:p>
            <a:pPr marL="457200" lvl="1" indent="0">
              <a:spcBef>
                <a:spcPts val="300"/>
              </a:spcBef>
              <a:buNone/>
            </a:pPr>
            <a:r>
              <a:rPr lang="en-US" sz="1600" dirty="0" err="1">
                <a:latin typeface="Courier New" panose="02070309020205020404" pitchFamily="49" charset="0"/>
                <a:cs typeface="Courier New" panose="02070309020205020404" pitchFamily="49" charset="0"/>
              </a:rPr>
              <a:t>hbase</a:t>
            </a:r>
            <a:r>
              <a:rPr lang="en-US" sz="1600" dirty="0">
                <a:latin typeface="Courier New" panose="02070309020205020404" pitchFamily="49" charset="0"/>
                <a:cs typeface="Courier New" panose="02070309020205020404" pitchFamily="49" charset="0"/>
              </a:rPr>
              <a:t>&gt; </a:t>
            </a:r>
            <a:r>
              <a:rPr lang="en-US" sz="1600" dirty="0" err="1">
                <a:latin typeface="Courier New" panose="02070309020205020404" pitchFamily="49" charset="0"/>
                <a:cs typeface="Courier New" panose="02070309020205020404" pitchFamily="49" charset="0"/>
              </a:rPr>
              <a:t>set_visibility</a:t>
            </a:r>
            <a:r>
              <a:rPr lang="en-US" sz="1600" dirty="0">
                <a:latin typeface="Courier New" panose="02070309020205020404" pitchFamily="49" charset="0"/>
                <a:cs typeface="Courier New" panose="02070309020205020404" pitchFamily="49" charset="0"/>
              </a:rPr>
              <a:t> 'user', </a:t>
            </a:r>
            <a:r>
              <a:rPr lang="en-US" sz="1600" dirty="0" smtClean="0">
                <a:latin typeface="Courier New" panose="02070309020205020404" pitchFamily="49" charset="0"/>
                <a:cs typeface="Courier New" panose="02070309020205020404" pitchFamily="49" charset="0"/>
              </a:rPr>
              <a:t>\</a:t>
            </a:r>
          </a:p>
          <a:p>
            <a:pPr marL="457200" lvl="1" indent="0">
              <a:spcBef>
                <a:spcPts val="300"/>
              </a:spcBef>
              <a:buNone/>
            </a:pP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admin|service</a:t>
            </a:r>
            <a:r>
              <a:rPr lang="en-US" sz="1600" dirty="0" smtClean="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developer|test</a:t>
            </a:r>
            <a:r>
              <a:rPr lang="en-US" sz="1600" dirty="0" smtClean="0">
                <a:latin typeface="Courier New" panose="02070309020205020404" pitchFamily="49" charset="0"/>
                <a:cs typeface="Courier New" panose="02070309020205020404" pitchFamily="49" charset="0"/>
              </a:rPr>
              <a:t>)&amp;(!probationary))', \</a:t>
            </a:r>
            <a:endParaRPr lang="en-US" sz="1600" dirty="0">
              <a:latin typeface="Courier New" panose="02070309020205020404" pitchFamily="49" charset="0"/>
              <a:cs typeface="Courier New" panose="02070309020205020404" pitchFamily="49" charset="0"/>
            </a:endParaRPr>
          </a:p>
          <a:p>
            <a:pPr marL="457200" lvl="1" indent="0">
              <a:spcBef>
                <a:spcPts val="300"/>
              </a:spcBef>
              <a:buNone/>
            </a:pPr>
            <a:r>
              <a:rPr lang="en-US" sz="1600" dirty="0">
                <a:latin typeface="Courier New" panose="02070309020205020404" pitchFamily="49" charset="0"/>
                <a:cs typeface="Courier New" panose="02070309020205020404" pitchFamily="49" charset="0"/>
              </a:rPr>
              <a:t>  { COLUMNS =&gt; </a:t>
            </a: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i</a:t>
            </a:r>
            <a:r>
              <a:rPr lang="en-US" sz="1600" dirty="0">
                <a:latin typeface="Courier New" panose="02070309020205020404" pitchFamily="49" charset="0"/>
                <a:cs typeface="Courier New" panose="02070309020205020404" pitchFamily="49" charset="0"/>
              </a:rPr>
              <a:t>'</a:t>
            </a: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pii</a:t>
            </a:r>
            <a:r>
              <a:rPr lang="en-US" sz="1600" dirty="0" smtClean="0">
                <a:latin typeface="Courier New" panose="02070309020205020404" pitchFamily="49" charset="0"/>
                <a:cs typeface="Courier New" panose="02070309020205020404" pitchFamily="49" charset="0"/>
              </a:rPr>
              <a:t>' ], \</a:t>
            </a:r>
          </a:p>
          <a:p>
            <a:pPr marL="457200" lvl="1" indent="0">
              <a:spcBef>
                <a:spcPts val="300"/>
              </a:spcBef>
              <a:buNone/>
            </a:pP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   FILTER </a:t>
            </a:r>
            <a:r>
              <a:rPr lang="en-US" sz="1600" dirty="0">
                <a:latin typeface="Courier New" panose="02070309020205020404" pitchFamily="49" charset="0"/>
                <a:cs typeface="Courier New" panose="02070309020205020404" pitchFamily="49" charset="0"/>
              </a:rPr>
              <a:t>=&gt; "(</a:t>
            </a:r>
            <a:r>
              <a:rPr lang="en-US" sz="1600" dirty="0" err="1">
                <a:latin typeface="Courier New" panose="02070309020205020404" pitchFamily="49" charset="0"/>
                <a:cs typeface="Courier New" panose="02070309020205020404" pitchFamily="49" charset="0"/>
              </a:rPr>
              <a:t>PrefixFilter</a:t>
            </a:r>
            <a:r>
              <a:rPr lang="en-US" sz="1600" dirty="0">
                <a:latin typeface="Courier New" panose="02070309020205020404" pitchFamily="49" charset="0"/>
                <a:cs typeface="Courier New" panose="02070309020205020404" pitchFamily="49" charset="0"/>
              </a:rPr>
              <a:t> ('test'))" }</a:t>
            </a:r>
          </a:p>
          <a:p>
            <a:pPr marL="457200" lvl="1" indent="0" algn="just">
              <a:spcBef>
                <a:spcPts val="300"/>
              </a:spcBef>
              <a:buNone/>
            </a:pPr>
            <a:endParaRPr lang="en-US" sz="2000" dirty="0" smtClean="0">
              <a:latin typeface="Arial"/>
            </a:endParaRPr>
          </a:p>
          <a:p>
            <a:pPr marL="457200" lvl="1" indent="0" algn="just">
              <a:spcBef>
                <a:spcPts val="300"/>
              </a:spcBef>
              <a:buNone/>
            </a:pPr>
            <a:endParaRPr lang="en-US" sz="2000" dirty="0" smtClean="0">
              <a:latin typeface="Arial"/>
            </a:endParaRPr>
          </a:p>
          <a:p>
            <a:pPr marL="457200" lvl="1" indent="0" algn="just">
              <a:spcBef>
                <a:spcPts val="300"/>
              </a:spcBef>
              <a:buNone/>
            </a:pPr>
            <a:endParaRPr lang="en-US" sz="1600" dirty="0">
              <a:latin typeface="Courier New" panose="02070309020205020404" pitchFamily="49" charset="0"/>
              <a:cs typeface="Courier New" panose="02070309020205020404" pitchFamily="49" charset="0"/>
            </a:endParaRPr>
          </a:p>
          <a:p>
            <a:pPr marL="457200" lvl="1" indent="0" algn="just">
              <a:spcBef>
                <a:spcPts val="300"/>
              </a:spcBef>
              <a:buNone/>
            </a:pPr>
            <a:endParaRPr lang="en-US" sz="1600" dirty="0" smtClean="0">
              <a:latin typeface="Arial"/>
            </a:endParaRPr>
          </a:p>
        </p:txBody>
      </p:sp>
    </p:spTree>
    <p:extLst>
      <p:ext uri="{BB962C8B-B14F-4D97-AF65-F5344CB8AC3E}">
        <p14:creationId xmlns:p14="http://schemas.microsoft.com/office/powerpoint/2010/main" val="191807955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a:solidFill>
                  <a:srgbClr val="005FA0"/>
                </a:solidFill>
                <a:latin typeface="Neo Sans Intel Light"/>
              </a:rPr>
              <a:t>Attribute-Based Access Control</a:t>
            </a:r>
          </a:p>
        </p:txBody>
      </p:sp>
      <p:sp>
        <p:nvSpPr>
          <p:cNvPr id="3" name="Content Placeholder 2"/>
          <p:cNvSpPr>
            <a:spLocks noGrp="1"/>
          </p:cNvSpPr>
          <p:nvPr>
            <p:ph idx="1"/>
          </p:nvPr>
        </p:nvSpPr>
        <p:spPr>
          <a:xfrm>
            <a:off x="457200" y="925830"/>
            <a:ext cx="8229600" cy="3943350"/>
          </a:xfrm>
        </p:spPr>
        <p:txBody>
          <a:bodyPr>
            <a:noAutofit/>
          </a:bodyPr>
          <a:lstStyle/>
          <a:p>
            <a:pPr marL="0" indent="0" algn="just">
              <a:spcBef>
                <a:spcPts val="300"/>
              </a:spcBef>
              <a:buNone/>
            </a:pPr>
            <a:r>
              <a:rPr lang="en-US" sz="2000" dirty="0" smtClean="0">
                <a:latin typeface="Arial" panose="020B0604020202020204" pitchFamily="34" charset="0"/>
                <a:cs typeface="Arial" panose="020B0604020202020204" pitchFamily="34" charset="0"/>
              </a:rPr>
              <a:t>Using ACLs</a:t>
            </a:r>
          </a:p>
          <a:p>
            <a:pPr algn="just">
              <a:spcBef>
                <a:spcPts val="300"/>
              </a:spcBef>
            </a:pPr>
            <a:endParaRPr lang="en-US" sz="2000" dirty="0" smtClean="0">
              <a:latin typeface="Arial" panose="020B0604020202020204" pitchFamily="34" charset="0"/>
              <a:cs typeface="Arial" panose="020B0604020202020204" pitchFamily="34" charset="0"/>
            </a:endParaRPr>
          </a:p>
          <a:p>
            <a:pPr algn="just">
              <a:spcBef>
                <a:spcPts val="300"/>
              </a:spcBef>
            </a:pPr>
            <a:r>
              <a:rPr lang="en-US" sz="2000" dirty="0" smtClean="0">
                <a:latin typeface="Arial" panose="020B0604020202020204" pitchFamily="34" charset="0"/>
                <a:cs typeface="Arial" panose="020B0604020202020204" pitchFamily="34" charset="0"/>
              </a:rPr>
              <a:t>An area of future work</a:t>
            </a:r>
          </a:p>
          <a:p>
            <a:pPr lvl="1" algn="just">
              <a:spcBef>
                <a:spcPts val="300"/>
              </a:spcBef>
            </a:pPr>
            <a:r>
              <a:rPr lang="en-US" sz="1800" dirty="0" smtClean="0">
                <a:latin typeface="Arial" panose="020B0604020202020204" pitchFamily="34" charset="0"/>
                <a:cs typeface="Arial" panose="020B0604020202020204" pitchFamily="34" charset="0"/>
              </a:rPr>
              <a:t>We could consider a HBase provided replacement for the Hadoop Group Mapper that also supports mapping object attributes to strings</a:t>
            </a:r>
          </a:p>
          <a:p>
            <a:pPr lvl="1" algn="just">
              <a:spcBef>
                <a:spcPts val="300"/>
              </a:spcBef>
            </a:pPr>
            <a:r>
              <a:rPr lang="en-US" sz="1800" dirty="0">
                <a:latin typeface="Arial" panose="020B0604020202020204" pitchFamily="34" charset="0"/>
                <a:cs typeface="Arial" panose="020B0604020202020204" pitchFamily="34" charset="0"/>
              </a:rPr>
              <a:t>For the </a:t>
            </a:r>
            <a:r>
              <a:rPr lang="en-US" sz="1800" dirty="0" err="1">
                <a:latin typeface="Arial" panose="020B0604020202020204" pitchFamily="34" charset="0"/>
                <a:cs typeface="Arial" panose="020B0604020202020204" pitchFamily="34" charset="0"/>
              </a:rPr>
              <a:t>VisibilityController</a:t>
            </a:r>
            <a:r>
              <a:rPr lang="en-US" sz="1800" dirty="0">
                <a:latin typeface="Arial" panose="020B0604020202020204" pitchFamily="34" charset="0"/>
                <a:cs typeface="Arial" panose="020B0604020202020204" pitchFamily="34" charset="0"/>
              </a:rPr>
              <a:t>, the mapped strings would be interpreted as </a:t>
            </a:r>
            <a:r>
              <a:rPr lang="en-US" sz="1800" dirty="0" err="1">
                <a:latin typeface="Arial" panose="020B0604020202020204" pitchFamily="34" charset="0"/>
                <a:cs typeface="Arial" panose="020B0604020202020204" pitchFamily="34" charset="0"/>
              </a:rPr>
              <a:t>auths</a:t>
            </a:r>
            <a:r>
              <a:rPr lang="en-US" sz="1800" dirty="0">
                <a:latin typeface="Arial" panose="020B0604020202020204" pitchFamily="34" charset="0"/>
                <a:cs typeface="Arial" panose="020B0604020202020204" pitchFamily="34" charset="0"/>
              </a:rPr>
              <a:t> </a:t>
            </a:r>
            <a:r>
              <a:rPr lang="en-US" sz="1800" dirty="0" smtClean="0">
                <a:latin typeface="Arial" panose="020B0604020202020204" pitchFamily="34" charset="0"/>
                <a:cs typeface="Arial" panose="020B0604020202020204" pitchFamily="34" charset="0"/>
              </a:rPr>
              <a:t>(see slide #</a:t>
            </a:r>
            <a:r>
              <a:rPr lang="en-US" sz="1800" dirty="0" smtClean="0">
                <a:latin typeface="Arial" panose="020B0604020202020204" pitchFamily="34" charset="0"/>
                <a:cs typeface="Arial" panose="020B0604020202020204" pitchFamily="34" charset="0"/>
              </a:rPr>
              <a:t>27)</a:t>
            </a:r>
            <a:endParaRPr lang="en-US" sz="1800" dirty="0" smtClean="0">
              <a:latin typeface="Arial" panose="020B0604020202020204" pitchFamily="34" charset="0"/>
              <a:cs typeface="Arial" panose="020B0604020202020204" pitchFamily="34" charset="0"/>
            </a:endParaRPr>
          </a:p>
          <a:p>
            <a:pPr lvl="1" algn="just">
              <a:spcBef>
                <a:spcPts val="300"/>
              </a:spcBef>
            </a:pPr>
            <a:r>
              <a:rPr lang="en-US" sz="1800" dirty="0" smtClean="0">
                <a:latin typeface="Arial" panose="020B0604020202020204" pitchFamily="34" charset="0"/>
                <a:cs typeface="Arial" panose="020B0604020202020204" pitchFamily="34" charset="0"/>
              </a:rPr>
              <a:t>For </a:t>
            </a:r>
            <a:r>
              <a:rPr lang="en-US" sz="1800" dirty="0">
                <a:latin typeface="Arial" panose="020B0604020202020204" pitchFamily="34" charset="0"/>
                <a:cs typeface="Arial" panose="020B0604020202020204" pitchFamily="34" charset="0"/>
              </a:rPr>
              <a:t>the </a:t>
            </a:r>
            <a:r>
              <a:rPr lang="en-US" sz="1800" dirty="0" err="1">
                <a:latin typeface="Arial" panose="020B0604020202020204" pitchFamily="34" charset="0"/>
                <a:cs typeface="Arial" panose="020B0604020202020204" pitchFamily="34" charset="0"/>
              </a:rPr>
              <a:t>AccessController</a:t>
            </a:r>
            <a:r>
              <a:rPr lang="en-US" sz="1800" dirty="0">
                <a:latin typeface="Arial" panose="020B0604020202020204" pitchFamily="34" charset="0"/>
                <a:cs typeface="Arial" panose="020B0604020202020204" pitchFamily="34" charset="0"/>
              </a:rPr>
              <a:t>, the mapped strings could be interpreted as group names</a:t>
            </a:r>
            <a:endParaRPr lang="en-US" sz="1100" dirty="0">
              <a:latin typeface="Arial" panose="020B0604020202020204" pitchFamily="34" charset="0"/>
              <a:cs typeface="Arial" panose="020B0604020202020204" pitchFamily="34" charset="0"/>
            </a:endParaRPr>
          </a:p>
          <a:p>
            <a:pPr lvl="1" algn="just">
              <a:spcBef>
                <a:spcPts val="300"/>
              </a:spcBef>
            </a:pPr>
            <a:r>
              <a:rPr lang="en-US" sz="1800" dirty="0" smtClean="0">
                <a:latin typeface="Arial" panose="020B0604020202020204" pitchFamily="34" charset="0"/>
                <a:cs typeface="Arial" panose="020B0604020202020204" pitchFamily="34" charset="0"/>
              </a:rPr>
              <a:t>See HBASE-10919</a:t>
            </a:r>
            <a:r>
              <a:rPr lang="en-US" sz="1800" baseline="30000" dirty="0" smtClean="0">
                <a:latin typeface="Arial" panose="020B0604020202020204" pitchFamily="34" charset="0"/>
                <a:cs typeface="Arial" panose="020B0604020202020204" pitchFamily="34" charset="0"/>
              </a:rPr>
              <a:t>[1]</a:t>
            </a:r>
            <a:r>
              <a:rPr lang="en-US" sz="1800" dirty="0" smtClean="0">
                <a:latin typeface="Arial" panose="020B0604020202020204" pitchFamily="34" charset="0"/>
                <a:cs typeface="Arial" panose="020B0604020202020204" pitchFamily="34" charset="0"/>
              </a:rPr>
              <a:t> or raise a discussion on </a:t>
            </a:r>
            <a:r>
              <a:rPr lang="en-US" sz="1800" dirty="0" smtClean="0">
                <a:latin typeface="Arial" panose="020B0604020202020204" pitchFamily="34" charset="0"/>
                <a:cs typeface="Arial" panose="020B0604020202020204" pitchFamily="34" charset="0"/>
                <a:hlinkClick r:id="rId3"/>
              </a:rPr>
              <a:t>user@hbase.apache.org</a:t>
            </a:r>
            <a:r>
              <a:rPr lang="en-US" sz="1800" dirty="0" smtClean="0">
                <a:latin typeface="Arial" panose="020B0604020202020204" pitchFamily="34" charset="0"/>
                <a:cs typeface="Arial" panose="020B0604020202020204" pitchFamily="34" charset="0"/>
              </a:rPr>
              <a:t> </a:t>
            </a:r>
          </a:p>
          <a:p>
            <a:pPr lvl="1" algn="just">
              <a:spcBef>
                <a:spcPts val="300"/>
              </a:spcBef>
            </a:pPr>
            <a:endParaRPr lang="en-US" sz="1800" dirty="0" smtClean="0">
              <a:latin typeface="Arial" panose="020B0604020202020204" pitchFamily="34" charset="0"/>
              <a:cs typeface="Arial" panose="020B0604020202020204" pitchFamily="34" charset="0"/>
            </a:endParaRPr>
          </a:p>
          <a:p>
            <a:pPr marL="457200" lvl="1" indent="0" algn="just">
              <a:spcBef>
                <a:spcPts val="300"/>
              </a:spcBef>
              <a:buNone/>
            </a:pPr>
            <a:endParaRPr lang="en-US" sz="1800" dirty="0" smtClean="0">
              <a:latin typeface="Arial" panose="020B0604020202020204" pitchFamily="34" charset="0"/>
              <a:cs typeface="Arial" panose="020B0604020202020204" pitchFamily="34" charset="0"/>
            </a:endParaRPr>
          </a:p>
          <a:p>
            <a:pPr marL="457200" lvl="1" indent="0" algn="just">
              <a:spcBef>
                <a:spcPts val="300"/>
              </a:spcBef>
              <a:buNone/>
            </a:pPr>
            <a:endParaRPr lang="en-US" sz="1800" dirty="0" smtClean="0">
              <a:latin typeface="Arial" panose="020B0604020202020204" pitchFamily="34" charset="0"/>
              <a:cs typeface="Arial" panose="020B0604020202020204" pitchFamily="34" charset="0"/>
            </a:endParaRPr>
          </a:p>
          <a:p>
            <a:pPr marL="457200" lvl="1" indent="0" algn="just">
              <a:spcBef>
                <a:spcPts val="300"/>
              </a:spcBef>
              <a:buNone/>
            </a:pPr>
            <a:endParaRPr lang="en-US" sz="1400" dirty="0">
              <a:latin typeface="Arial" panose="020B0604020202020204" pitchFamily="34" charset="0"/>
              <a:cs typeface="Arial" panose="020B0604020202020204" pitchFamily="34" charset="0"/>
            </a:endParaRPr>
          </a:p>
          <a:p>
            <a:pPr marL="457200" lvl="1" indent="0" algn="just">
              <a:spcBef>
                <a:spcPts val="300"/>
              </a:spcBef>
              <a:buNone/>
            </a:pPr>
            <a:endParaRPr lang="en-US" sz="1400" dirty="0" smtClean="0">
              <a:latin typeface="Arial" panose="020B0604020202020204" pitchFamily="34" charset="0"/>
              <a:cs typeface="Arial" panose="020B0604020202020204" pitchFamily="34" charset="0"/>
            </a:endParaRPr>
          </a:p>
        </p:txBody>
      </p:sp>
      <p:sp>
        <p:nvSpPr>
          <p:cNvPr id="4" name="Rectangle 3"/>
          <p:cNvSpPr/>
          <p:nvPr/>
        </p:nvSpPr>
        <p:spPr>
          <a:xfrm>
            <a:off x="612648" y="4686300"/>
            <a:ext cx="7330440" cy="276999"/>
          </a:xfrm>
          <a:prstGeom prst="rect">
            <a:avLst/>
          </a:prstGeom>
        </p:spPr>
        <p:txBody>
          <a:bodyPr wrap="square">
            <a:spAutoFit/>
          </a:bodyPr>
          <a:lstStyle/>
          <a:p>
            <a:r>
              <a:rPr lang="en-US" sz="1200" dirty="0" smtClean="0">
                <a:latin typeface="Arial" panose="020B0604020202020204" pitchFamily="34" charset="0"/>
                <a:cs typeface="Arial" panose="020B0604020202020204" pitchFamily="34" charset="0"/>
              </a:rPr>
              <a:t>1. </a:t>
            </a:r>
            <a:r>
              <a:rPr lang="en-US" sz="1200" dirty="0" smtClean="0">
                <a:latin typeface="Arial" panose="020B0604020202020204" pitchFamily="34" charset="0"/>
                <a:cs typeface="Arial" panose="020B0604020202020204" pitchFamily="34" charset="0"/>
                <a:hlinkClick r:id="rId4"/>
              </a:rPr>
              <a:t>https</a:t>
            </a:r>
            <a:r>
              <a:rPr lang="en-US" sz="1200" dirty="0">
                <a:latin typeface="Arial" panose="020B0604020202020204" pitchFamily="34" charset="0"/>
                <a:cs typeface="Arial" panose="020B0604020202020204" pitchFamily="34" charset="0"/>
                <a:hlinkClick r:id="rId4"/>
              </a:rPr>
              <a:t>://</a:t>
            </a:r>
            <a:r>
              <a:rPr lang="en-US" sz="1200" dirty="0" smtClean="0">
                <a:latin typeface="Arial" panose="020B0604020202020204" pitchFamily="34" charset="0"/>
                <a:cs typeface="Arial" panose="020B0604020202020204" pitchFamily="34" charset="0"/>
                <a:hlinkClick r:id="rId4"/>
              </a:rPr>
              <a:t>issues.apache.org/jira/browse/HBASE-10919</a:t>
            </a:r>
            <a:r>
              <a:rPr lang="en-US" sz="1200" dirty="0" smtClean="0">
                <a:latin typeface="Arial" panose="020B0604020202020204" pitchFamily="34" charset="0"/>
                <a:cs typeface="Arial" panose="020B0604020202020204" pitchFamily="34" charset="0"/>
              </a:rPr>
              <a:t> </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675275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0" y="2057400"/>
            <a:ext cx="9144000" cy="685800"/>
          </a:xfrm>
        </p:spPr>
        <p:txBody>
          <a:bodyPr>
            <a:normAutofit/>
          </a:bodyPr>
          <a:lstStyle/>
          <a:p>
            <a:r>
              <a:rPr lang="en-US" sz="3200" dirty="0">
                <a:solidFill>
                  <a:srgbClr val="005FA0"/>
                </a:solidFill>
                <a:latin typeface="Neo Sans Intel Light"/>
              </a:rPr>
              <a:t>New Security Features in </a:t>
            </a:r>
            <a:r>
              <a:rPr lang="en-US" sz="3200" dirty="0" smtClean="0">
                <a:solidFill>
                  <a:srgbClr val="005FA0"/>
                </a:solidFill>
                <a:latin typeface="Neo Sans Intel Light"/>
              </a:rPr>
              <a:t>Apache </a:t>
            </a:r>
            <a:r>
              <a:rPr lang="en-US" sz="3200" dirty="0">
                <a:solidFill>
                  <a:srgbClr val="005FA0"/>
                </a:solidFill>
                <a:latin typeface="Neo Sans Intel Light"/>
              </a:rPr>
              <a:t>HBase 0.98</a:t>
            </a:r>
          </a:p>
        </p:txBody>
      </p:sp>
    </p:spTree>
    <p:extLst>
      <p:ext uri="{BB962C8B-B14F-4D97-AF65-F5344CB8AC3E}">
        <p14:creationId xmlns:p14="http://schemas.microsoft.com/office/powerpoint/2010/main" val="222886603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0" y="2057400"/>
            <a:ext cx="9144000" cy="685800"/>
          </a:xfrm>
        </p:spPr>
        <p:txBody>
          <a:bodyPr>
            <a:normAutofit/>
          </a:bodyPr>
          <a:lstStyle/>
          <a:p>
            <a:r>
              <a:rPr lang="en-US" sz="3200" dirty="0">
                <a:solidFill>
                  <a:srgbClr val="005FA0"/>
                </a:solidFill>
                <a:latin typeface="Neo Sans Intel Light"/>
              </a:rPr>
              <a:t>Preventing Data Leaks</a:t>
            </a:r>
          </a:p>
        </p:txBody>
      </p:sp>
    </p:spTree>
    <p:extLst>
      <p:ext uri="{BB962C8B-B14F-4D97-AF65-F5344CB8AC3E}">
        <p14:creationId xmlns:p14="http://schemas.microsoft.com/office/powerpoint/2010/main" val="242313904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Picture 7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Protecting Data At Rest</a:t>
            </a:r>
            <a:endParaRPr lang="en-US" sz="3200" dirty="0">
              <a:solidFill>
                <a:srgbClr val="005FA0"/>
              </a:solidFill>
              <a:latin typeface="Neo Sans Intel Light"/>
            </a:endParaRPr>
          </a:p>
        </p:txBody>
      </p:sp>
      <p:sp>
        <p:nvSpPr>
          <p:cNvPr id="3" name="Content Placeholder 2"/>
          <p:cNvSpPr>
            <a:spLocks noGrp="1"/>
          </p:cNvSpPr>
          <p:nvPr>
            <p:ph idx="1"/>
          </p:nvPr>
        </p:nvSpPr>
        <p:spPr>
          <a:xfrm>
            <a:off x="457200" y="925830"/>
            <a:ext cx="8229600" cy="3943350"/>
          </a:xfrm>
        </p:spPr>
        <p:txBody>
          <a:bodyPr>
            <a:noAutofit/>
          </a:bodyPr>
          <a:lstStyle/>
          <a:p>
            <a:pPr algn="just">
              <a:spcBef>
                <a:spcPts val="300"/>
              </a:spcBef>
            </a:pPr>
            <a:r>
              <a:rPr lang="en-US" sz="2000" dirty="0" smtClean="0">
                <a:latin typeface="Arial"/>
              </a:rPr>
              <a:t>HBase is deployed into a layered system</a:t>
            </a:r>
          </a:p>
          <a:p>
            <a:pPr algn="just">
              <a:spcBef>
                <a:spcPts val="300"/>
              </a:spcBef>
            </a:pPr>
            <a:endParaRPr lang="en-US" sz="1800" dirty="0">
              <a:latin typeface="Arial"/>
            </a:endParaRPr>
          </a:p>
          <a:p>
            <a:pPr algn="just">
              <a:spcBef>
                <a:spcPts val="300"/>
              </a:spcBef>
            </a:pPr>
            <a:endParaRPr lang="en-US" sz="2000" dirty="0" smtClean="0">
              <a:latin typeface="Arial"/>
            </a:endParaRPr>
          </a:p>
          <a:p>
            <a:pPr algn="just">
              <a:spcBef>
                <a:spcPts val="300"/>
              </a:spcBef>
            </a:pPr>
            <a:endParaRPr lang="en-US" sz="2000" dirty="0" smtClean="0">
              <a:latin typeface="Arial"/>
            </a:endParaRPr>
          </a:p>
          <a:p>
            <a:pPr algn="just">
              <a:spcBef>
                <a:spcPts val="300"/>
              </a:spcBef>
            </a:pPr>
            <a:endParaRPr lang="en-US" sz="2000" dirty="0">
              <a:latin typeface="Arial"/>
            </a:endParaRPr>
          </a:p>
          <a:p>
            <a:pPr algn="just">
              <a:spcBef>
                <a:spcPts val="300"/>
              </a:spcBef>
            </a:pPr>
            <a:endParaRPr lang="en-US" sz="2000" dirty="0" smtClean="0">
              <a:latin typeface="Arial"/>
            </a:endParaRPr>
          </a:p>
          <a:p>
            <a:pPr algn="just">
              <a:spcBef>
                <a:spcPts val="300"/>
              </a:spcBef>
            </a:pPr>
            <a:endParaRPr lang="en-US" sz="2000" dirty="0">
              <a:latin typeface="Arial"/>
            </a:endParaRPr>
          </a:p>
          <a:p>
            <a:pPr algn="just">
              <a:spcBef>
                <a:spcPts val="300"/>
              </a:spcBef>
            </a:pPr>
            <a:endParaRPr lang="en-US" sz="2000" dirty="0" smtClean="0">
              <a:latin typeface="Arial"/>
            </a:endParaRPr>
          </a:p>
          <a:p>
            <a:pPr algn="just">
              <a:spcBef>
                <a:spcPts val="300"/>
              </a:spcBef>
            </a:pPr>
            <a:endParaRPr lang="en-US" sz="2000" dirty="0">
              <a:latin typeface="Arial"/>
            </a:endParaRPr>
          </a:p>
          <a:p>
            <a:pPr algn="just">
              <a:spcBef>
                <a:spcPts val="300"/>
              </a:spcBef>
            </a:pPr>
            <a:endParaRPr lang="en-US" sz="1800" dirty="0" smtClean="0">
              <a:latin typeface="Arial"/>
            </a:endParaRPr>
          </a:p>
          <a:p>
            <a:pPr algn="just">
              <a:spcBef>
                <a:spcPts val="300"/>
              </a:spcBef>
            </a:pPr>
            <a:r>
              <a:rPr lang="en-US" sz="2000" dirty="0" smtClean="0">
                <a:latin typeface="Arial"/>
              </a:rPr>
              <a:t>Incorrect handling of permissions or storage volumes at the HDFS layer or below could expose sensitive information</a:t>
            </a:r>
          </a:p>
          <a:p>
            <a:pPr algn="just">
              <a:spcBef>
                <a:spcPts val="300"/>
              </a:spcBef>
            </a:pPr>
            <a:endParaRPr lang="en-US" sz="2000" dirty="0" smtClean="0">
              <a:latin typeface="Arial"/>
            </a:endParaRPr>
          </a:p>
        </p:txBody>
      </p:sp>
      <p:sp>
        <p:nvSpPr>
          <p:cNvPr id="6" name="Rounded Rectangle 5"/>
          <p:cNvSpPr/>
          <p:nvPr/>
        </p:nvSpPr>
        <p:spPr>
          <a:xfrm>
            <a:off x="337458" y="2195043"/>
            <a:ext cx="8458199" cy="696360"/>
          </a:xfrm>
          <a:prstGeom prst="roundRect">
            <a:avLst/>
          </a:prstGeom>
        </p:spPr>
        <p:style>
          <a:lnRef idx="1">
            <a:schemeClr val="dk1"/>
          </a:lnRef>
          <a:fillRef idx="3">
            <a:schemeClr val="dk1"/>
          </a:fillRef>
          <a:effectRef idx="2">
            <a:schemeClr val="dk1"/>
          </a:effectRef>
          <a:fontRef idx="minor">
            <a:schemeClr val="lt1"/>
          </a:fontRef>
        </p:style>
        <p:txBody>
          <a:bodyPr rtlCol="0" anchor="t" anchorCtr="0"/>
          <a:lstStyle/>
          <a:p>
            <a:pPr algn="ctr"/>
            <a:r>
              <a:rPr lang="en-US" sz="1200" dirty="0" smtClean="0">
                <a:solidFill>
                  <a:schemeClr val="tx1"/>
                </a:solidFill>
              </a:rPr>
              <a:t>Apache HBase</a:t>
            </a:r>
            <a:endParaRPr lang="en-US" sz="1200" dirty="0">
              <a:solidFill>
                <a:schemeClr val="tx1"/>
              </a:solidFill>
            </a:endParaRPr>
          </a:p>
        </p:txBody>
      </p:sp>
      <p:sp>
        <p:nvSpPr>
          <p:cNvPr id="7" name="Rounded Rectangle 6"/>
          <p:cNvSpPr/>
          <p:nvPr/>
        </p:nvSpPr>
        <p:spPr>
          <a:xfrm>
            <a:off x="2630691" y="1557684"/>
            <a:ext cx="3614057" cy="529950"/>
          </a:xfrm>
          <a:prstGeom prst="round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r>
              <a:rPr lang="en-US" sz="1200" dirty="0" smtClean="0"/>
              <a:t>Apache </a:t>
            </a:r>
            <a:r>
              <a:rPr lang="en-US" sz="1200" dirty="0" err="1" smtClean="0"/>
              <a:t>ZooKeeper</a:t>
            </a:r>
            <a:endParaRPr lang="en-US" sz="1200" dirty="0"/>
          </a:p>
        </p:txBody>
      </p:sp>
      <p:sp>
        <p:nvSpPr>
          <p:cNvPr id="8" name="Rounded Rectangle 7"/>
          <p:cNvSpPr/>
          <p:nvPr/>
        </p:nvSpPr>
        <p:spPr>
          <a:xfrm>
            <a:off x="2739545" y="1811076"/>
            <a:ext cx="1045028" cy="23637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err="1" smtClean="0">
                <a:solidFill>
                  <a:schemeClr val="tx1"/>
                </a:solidFill>
              </a:rPr>
              <a:t>ZooKeeper</a:t>
            </a:r>
            <a:endParaRPr lang="en-US" sz="1600" dirty="0">
              <a:solidFill>
                <a:schemeClr val="tx1"/>
              </a:solidFill>
            </a:endParaRPr>
          </a:p>
        </p:txBody>
      </p:sp>
      <p:sp>
        <p:nvSpPr>
          <p:cNvPr id="9" name="Rounded Rectangle 8"/>
          <p:cNvSpPr/>
          <p:nvPr/>
        </p:nvSpPr>
        <p:spPr>
          <a:xfrm>
            <a:off x="3915038" y="1811076"/>
            <a:ext cx="1045028" cy="23637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err="1" smtClean="0">
                <a:solidFill>
                  <a:schemeClr val="tx1"/>
                </a:solidFill>
              </a:rPr>
              <a:t>ZooKeeper</a:t>
            </a:r>
            <a:endParaRPr lang="en-US" sz="1600" dirty="0">
              <a:solidFill>
                <a:schemeClr val="tx1"/>
              </a:solidFill>
            </a:endParaRPr>
          </a:p>
        </p:txBody>
      </p:sp>
      <p:sp>
        <p:nvSpPr>
          <p:cNvPr id="10" name="Rounded Rectangle 9"/>
          <p:cNvSpPr/>
          <p:nvPr/>
        </p:nvSpPr>
        <p:spPr>
          <a:xfrm>
            <a:off x="5090531" y="1811076"/>
            <a:ext cx="1045028" cy="23637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err="1" smtClean="0">
                <a:solidFill>
                  <a:schemeClr val="tx1"/>
                </a:solidFill>
              </a:rPr>
              <a:t>ZooKeeper</a:t>
            </a:r>
            <a:endParaRPr lang="en-US" sz="1600" dirty="0">
              <a:solidFill>
                <a:schemeClr val="tx1"/>
              </a:solidFill>
            </a:endParaRPr>
          </a:p>
        </p:txBody>
      </p:sp>
      <p:sp>
        <p:nvSpPr>
          <p:cNvPr id="11" name="Rounded Rectangle 10"/>
          <p:cNvSpPr/>
          <p:nvPr/>
        </p:nvSpPr>
        <p:spPr>
          <a:xfrm>
            <a:off x="337458" y="3136288"/>
            <a:ext cx="8458199" cy="535326"/>
          </a:xfrm>
          <a:prstGeom prst="roundRect">
            <a:avLst/>
          </a:prstGeom>
        </p:spPr>
        <p:style>
          <a:lnRef idx="1">
            <a:schemeClr val="accent1"/>
          </a:lnRef>
          <a:fillRef idx="3">
            <a:schemeClr val="accent1"/>
          </a:fillRef>
          <a:effectRef idx="2">
            <a:schemeClr val="accent1"/>
          </a:effectRef>
          <a:fontRef idx="minor">
            <a:schemeClr val="lt1"/>
          </a:fontRef>
        </p:style>
        <p:txBody>
          <a:bodyPr rtlCol="0" anchor="b" anchorCtr="0"/>
          <a:lstStyle/>
          <a:p>
            <a:pPr algn="ctr"/>
            <a:r>
              <a:rPr lang="en-US" sz="1200" dirty="0" smtClean="0">
                <a:solidFill>
                  <a:schemeClr val="tx1"/>
                </a:solidFill>
              </a:rPr>
              <a:t>Apache Hadoop Distributed File System (HDFS)</a:t>
            </a:r>
            <a:endParaRPr lang="en-US" sz="1200" dirty="0">
              <a:solidFill>
                <a:schemeClr val="tx1"/>
              </a:solidFill>
            </a:endParaRPr>
          </a:p>
        </p:txBody>
      </p:sp>
      <p:sp>
        <p:nvSpPr>
          <p:cNvPr id="12" name="Rounded Rectangle 11"/>
          <p:cNvSpPr/>
          <p:nvPr/>
        </p:nvSpPr>
        <p:spPr>
          <a:xfrm>
            <a:off x="664026" y="3179187"/>
            <a:ext cx="1213759" cy="236377"/>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dirty="0" err="1" smtClean="0">
                <a:solidFill>
                  <a:schemeClr val="tx1"/>
                </a:solidFill>
              </a:rPr>
              <a:t>DataNode</a:t>
            </a:r>
            <a:endParaRPr lang="en-US" sz="1600" dirty="0">
              <a:solidFill>
                <a:schemeClr val="tx1"/>
              </a:solidFill>
            </a:endParaRPr>
          </a:p>
        </p:txBody>
      </p:sp>
      <p:sp>
        <p:nvSpPr>
          <p:cNvPr id="13" name="Rounded Rectangle 12"/>
          <p:cNvSpPr/>
          <p:nvPr/>
        </p:nvSpPr>
        <p:spPr>
          <a:xfrm>
            <a:off x="7169000" y="2231947"/>
            <a:ext cx="1045028" cy="236377"/>
          </a:xfrm>
          <a:prstGeom prst="roundRect">
            <a:avLst/>
          </a:prstGeom>
          <a:solidFill>
            <a:schemeClr val="bg1">
              <a:lumMod val="9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dirty="0" smtClean="0">
                <a:solidFill>
                  <a:schemeClr val="tx1">
                    <a:lumMod val="50000"/>
                    <a:lumOff val="50000"/>
                  </a:schemeClr>
                </a:solidFill>
              </a:rPr>
              <a:t>Master</a:t>
            </a:r>
            <a:endParaRPr lang="en-US" sz="1600" dirty="0">
              <a:solidFill>
                <a:schemeClr val="tx1">
                  <a:lumMod val="50000"/>
                  <a:lumOff val="50000"/>
                </a:schemeClr>
              </a:solidFill>
            </a:endParaRPr>
          </a:p>
        </p:txBody>
      </p:sp>
      <p:sp>
        <p:nvSpPr>
          <p:cNvPr id="14" name="Rounded Rectangle 13"/>
          <p:cNvSpPr/>
          <p:nvPr/>
        </p:nvSpPr>
        <p:spPr>
          <a:xfrm>
            <a:off x="668795" y="2231947"/>
            <a:ext cx="1045028" cy="240030"/>
          </a:xfrm>
          <a:prstGeom prst="roundRect">
            <a:avLst/>
          </a:prstGeom>
          <a:solidFill>
            <a:schemeClr val="bg1">
              <a:lumMod val="95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dirty="0" smtClean="0">
                <a:solidFill>
                  <a:schemeClr val="tx1"/>
                </a:solidFill>
              </a:rPr>
              <a:t>Master</a:t>
            </a:r>
            <a:endParaRPr lang="en-US" sz="1600" dirty="0">
              <a:solidFill>
                <a:schemeClr val="tx1"/>
              </a:solidFill>
            </a:endParaRPr>
          </a:p>
        </p:txBody>
      </p:sp>
      <p:sp>
        <p:nvSpPr>
          <p:cNvPr id="15" name="TextBox 14"/>
          <p:cNvSpPr txBox="1"/>
          <p:nvPr/>
        </p:nvSpPr>
        <p:spPr>
          <a:xfrm>
            <a:off x="7237789" y="1979780"/>
            <a:ext cx="1036864" cy="261610"/>
          </a:xfrm>
          <a:prstGeom prst="rect">
            <a:avLst/>
          </a:prstGeom>
          <a:noFill/>
        </p:spPr>
        <p:txBody>
          <a:bodyPr wrap="square" rtlCol="0">
            <a:spAutoFit/>
          </a:bodyPr>
          <a:lstStyle/>
          <a:p>
            <a:pPr algn="r"/>
            <a:r>
              <a:rPr lang="en-US" sz="1100" dirty="0" smtClean="0"/>
              <a:t>(Standby)</a:t>
            </a:r>
            <a:endParaRPr lang="en-US" sz="1100" dirty="0"/>
          </a:p>
        </p:txBody>
      </p:sp>
      <p:sp>
        <p:nvSpPr>
          <p:cNvPr id="16" name="Rounded Rectangle 15"/>
          <p:cNvSpPr/>
          <p:nvPr/>
        </p:nvSpPr>
        <p:spPr>
          <a:xfrm>
            <a:off x="664026" y="2599523"/>
            <a:ext cx="1213759" cy="236377"/>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200" dirty="0" err="1" smtClean="0">
                <a:solidFill>
                  <a:schemeClr val="tx1"/>
                </a:solidFill>
              </a:rPr>
              <a:t>RegionServer</a:t>
            </a:r>
            <a:endParaRPr lang="en-US" sz="1600" dirty="0">
              <a:solidFill>
                <a:schemeClr val="tx1"/>
              </a:solidFill>
            </a:endParaRPr>
          </a:p>
        </p:txBody>
      </p:sp>
      <p:sp>
        <p:nvSpPr>
          <p:cNvPr id="17" name="Rounded Rectangle 16"/>
          <p:cNvSpPr/>
          <p:nvPr/>
        </p:nvSpPr>
        <p:spPr>
          <a:xfrm>
            <a:off x="2256660" y="3179187"/>
            <a:ext cx="1213759" cy="236377"/>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dirty="0" err="1" smtClean="0">
                <a:solidFill>
                  <a:schemeClr val="tx1"/>
                </a:solidFill>
              </a:rPr>
              <a:t>DataNode</a:t>
            </a:r>
            <a:endParaRPr lang="en-US" sz="1600" dirty="0">
              <a:solidFill>
                <a:schemeClr val="tx1"/>
              </a:solidFill>
            </a:endParaRPr>
          </a:p>
        </p:txBody>
      </p:sp>
      <p:sp>
        <p:nvSpPr>
          <p:cNvPr id="18" name="Rounded Rectangle 17"/>
          <p:cNvSpPr/>
          <p:nvPr/>
        </p:nvSpPr>
        <p:spPr>
          <a:xfrm>
            <a:off x="3849294" y="3179187"/>
            <a:ext cx="1213759" cy="236377"/>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dirty="0" err="1" smtClean="0">
                <a:solidFill>
                  <a:schemeClr val="tx1"/>
                </a:solidFill>
              </a:rPr>
              <a:t>DataNode</a:t>
            </a:r>
            <a:endParaRPr lang="en-US" sz="1600" dirty="0">
              <a:solidFill>
                <a:schemeClr val="tx1"/>
              </a:solidFill>
            </a:endParaRPr>
          </a:p>
        </p:txBody>
      </p:sp>
      <p:sp>
        <p:nvSpPr>
          <p:cNvPr id="19" name="Rounded Rectangle 18"/>
          <p:cNvSpPr/>
          <p:nvPr/>
        </p:nvSpPr>
        <p:spPr>
          <a:xfrm>
            <a:off x="5441928" y="3179187"/>
            <a:ext cx="1213759" cy="236377"/>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dirty="0" err="1" smtClean="0">
                <a:solidFill>
                  <a:schemeClr val="tx1"/>
                </a:solidFill>
              </a:rPr>
              <a:t>DataNode</a:t>
            </a:r>
            <a:endParaRPr lang="en-US" sz="1600" dirty="0">
              <a:solidFill>
                <a:schemeClr val="tx1"/>
              </a:solidFill>
            </a:endParaRPr>
          </a:p>
        </p:txBody>
      </p:sp>
      <p:sp>
        <p:nvSpPr>
          <p:cNvPr id="20" name="Rounded Rectangle 19"/>
          <p:cNvSpPr/>
          <p:nvPr/>
        </p:nvSpPr>
        <p:spPr>
          <a:xfrm>
            <a:off x="7049801" y="3179187"/>
            <a:ext cx="1213759" cy="236377"/>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dirty="0" err="1" smtClean="0">
                <a:solidFill>
                  <a:schemeClr val="tx1"/>
                </a:solidFill>
              </a:rPr>
              <a:t>DataNode</a:t>
            </a:r>
            <a:endParaRPr lang="en-US" sz="1600" dirty="0">
              <a:solidFill>
                <a:schemeClr val="tx1"/>
              </a:solidFill>
            </a:endParaRPr>
          </a:p>
        </p:txBody>
      </p:sp>
      <p:sp>
        <p:nvSpPr>
          <p:cNvPr id="21" name="Rounded Rectangle 20"/>
          <p:cNvSpPr/>
          <p:nvPr/>
        </p:nvSpPr>
        <p:spPr>
          <a:xfrm>
            <a:off x="2256658" y="2599523"/>
            <a:ext cx="1213759" cy="236377"/>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200" dirty="0" err="1" smtClean="0">
                <a:solidFill>
                  <a:schemeClr val="tx1"/>
                </a:solidFill>
              </a:rPr>
              <a:t>RegionServer</a:t>
            </a:r>
            <a:endParaRPr lang="en-US" sz="1600" dirty="0">
              <a:solidFill>
                <a:schemeClr val="tx1"/>
              </a:solidFill>
            </a:endParaRPr>
          </a:p>
        </p:txBody>
      </p:sp>
      <p:sp>
        <p:nvSpPr>
          <p:cNvPr id="22" name="Rounded Rectangle 21"/>
          <p:cNvSpPr/>
          <p:nvPr/>
        </p:nvSpPr>
        <p:spPr>
          <a:xfrm>
            <a:off x="3849294" y="2599523"/>
            <a:ext cx="1213759" cy="236377"/>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200" dirty="0" err="1" smtClean="0">
                <a:solidFill>
                  <a:schemeClr val="tx1"/>
                </a:solidFill>
              </a:rPr>
              <a:t>RegionServer</a:t>
            </a:r>
            <a:endParaRPr lang="en-US" sz="1600" dirty="0">
              <a:solidFill>
                <a:schemeClr val="tx1"/>
              </a:solidFill>
            </a:endParaRPr>
          </a:p>
        </p:txBody>
      </p:sp>
      <p:sp>
        <p:nvSpPr>
          <p:cNvPr id="23" name="Rounded Rectangle 22"/>
          <p:cNvSpPr/>
          <p:nvPr/>
        </p:nvSpPr>
        <p:spPr>
          <a:xfrm>
            <a:off x="5441928" y="2590918"/>
            <a:ext cx="1213759" cy="236377"/>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200" dirty="0" err="1" smtClean="0">
                <a:solidFill>
                  <a:schemeClr val="tx1"/>
                </a:solidFill>
              </a:rPr>
              <a:t>RegionServer</a:t>
            </a:r>
            <a:endParaRPr lang="en-US" sz="1600" dirty="0">
              <a:solidFill>
                <a:schemeClr val="tx1"/>
              </a:solidFill>
            </a:endParaRPr>
          </a:p>
        </p:txBody>
      </p:sp>
      <p:sp>
        <p:nvSpPr>
          <p:cNvPr id="24" name="Rounded Rectangle 23"/>
          <p:cNvSpPr/>
          <p:nvPr/>
        </p:nvSpPr>
        <p:spPr>
          <a:xfrm>
            <a:off x="7056330" y="2599522"/>
            <a:ext cx="1213759" cy="236377"/>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200" dirty="0" err="1" smtClean="0">
                <a:solidFill>
                  <a:schemeClr val="tx1"/>
                </a:solidFill>
              </a:rPr>
              <a:t>RegionServer</a:t>
            </a:r>
            <a:endParaRPr lang="en-US" sz="1600" dirty="0">
              <a:solidFill>
                <a:schemeClr val="tx1"/>
              </a:solidFill>
            </a:endParaRPr>
          </a:p>
        </p:txBody>
      </p:sp>
      <p:cxnSp>
        <p:nvCxnSpPr>
          <p:cNvPr id="25" name="Straight Arrow Connector 24"/>
          <p:cNvCxnSpPr>
            <a:stCxn id="16" idx="2"/>
            <a:endCxn id="12" idx="0"/>
          </p:cNvCxnSpPr>
          <p:nvPr/>
        </p:nvCxnSpPr>
        <p:spPr>
          <a:xfrm>
            <a:off x="1270905" y="2835900"/>
            <a:ext cx="0" cy="343288"/>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a:off x="2863537" y="2837856"/>
            <a:ext cx="0" cy="327946"/>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a:off x="4456172" y="2837856"/>
            <a:ext cx="0" cy="327946"/>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a:off x="6048806" y="2837856"/>
            <a:ext cx="0" cy="327946"/>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a:off x="7641439" y="2837856"/>
            <a:ext cx="0" cy="327946"/>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flipH="1">
            <a:off x="1877784" y="2837856"/>
            <a:ext cx="378875" cy="327946"/>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a:off x="1920728" y="2837856"/>
            <a:ext cx="335930" cy="327946"/>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p:nvPr/>
        </p:nvCxnSpPr>
        <p:spPr>
          <a:xfrm flipH="1">
            <a:off x="3470420" y="2837856"/>
            <a:ext cx="378875" cy="327946"/>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a:off x="3513363" y="2837856"/>
            <a:ext cx="335930" cy="327946"/>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p:nvPr/>
        </p:nvCxnSpPr>
        <p:spPr>
          <a:xfrm flipH="1">
            <a:off x="5063054" y="2829251"/>
            <a:ext cx="378875" cy="327946"/>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p:nvPr/>
        </p:nvCxnSpPr>
        <p:spPr>
          <a:xfrm>
            <a:off x="5105997" y="2829251"/>
            <a:ext cx="335930" cy="327946"/>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p:nvPr/>
        </p:nvCxnSpPr>
        <p:spPr>
          <a:xfrm flipH="1">
            <a:off x="6650077" y="2829250"/>
            <a:ext cx="378875" cy="327946"/>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a:off x="6693021" y="2829250"/>
            <a:ext cx="335930" cy="327946"/>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38" name="Rounded Rectangle 37"/>
          <p:cNvSpPr/>
          <p:nvPr/>
        </p:nvSpPr>
        <p:spPr>
          <a:xfrm>
            <a:off x="7028945" y="2524728"/>
            <a:ext cx="1280160" cy="1541739"/>
          </a:xfrm>
          <a:prstGeom prst="roundRect">
            <a:avLst/>
          </a:prstGeom>
          <a:noFill/>
          <a:ln>
            <a:solidFill>
              <a:schemeClr val="tx1">
                <a:alpha val="50000"/>
              </a:schemeClr>
            </a:solidFill>
          </a:ln>
        </p:spPr>
        <p:style>
          <a:lnRef idx="1">
            <a:schemeClr val="accent1"/>
          </a:lnRef>
          <a:fillRef idx="3">
            <a:schemeClr val="accent1"/>
          </a:fillRef>
          <a:effectRef idx="2">
            <a:schemeClr val="accent1"/>
          </a:effectRef>
          <a:fontRef idx="minor">
            <a:schemeClr val="lt1"/>
          </a:fontRef>
        </p:style>
        <p:txBody>
          <a:bodyPr rtlCol="0" anchor="b" anchorCtr="1"/>
          <a:lstStyle/>
          <a:p>
            <a:pPr algn="ctr"/>
            <a:endParaRPr lang="en-US" sz="1400" dirty="0">
              <a:solidFill>
                <a:schemeClr val="tx1">
                  <a:lumMod val="50000"/>
                  <a:lumOff val="50000"/>
                </a:schemeClr>
              </a:solidFill>
            </a:endParaRPr>
          </a:p>
        </p:txBody>
      </p:sp>
      <p:cxnSp>
        <p:nvCxnSpPr>
          <p:cNvPr id="39" name="Straight Connector 38"/>
          <p:cNvCxnSpPr/>
          <p:nvPr/>
        </p:nvCxnSpPr>
        <p:spPr>
          <a:xfrm>
            <a:off x="6240432" y="1867580"/>
            <a:ext cx="1461892" cy="363568"/>
          </a:xfrm>
          <a:prstGeom prst="line">
            <a:avLst/>
          </a:prstGeom>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flipV="1">
            <a:off x="1877784" y="1922403"/>
            <a:ext cx="752906" cy="668515"/>
          </a:xfrm>
          <a:prstGeom prst="line">
            <a:avLst/>
          </a:prstGeom>
        </p:spPr>
        <p:style>
          <a:lnRef idx="2">
            <a:schemeClr val="accent1"/>
          </a:lnRef>
          <a:fillRef idx="0">
            <a:schemeClr val="accent1"/>
          </a:fillRef>
          <a:effectRef idx="1">
            <a:schemeClr val="accent1"/>
          </a:effectRef>
          <a:fontRef idx="minor">
            <a:schemeClr val="tx1"/>
          </a:fontRef>
        </p:style>
      </p:cxnSp>
      <p:cxnSp>
        <p:nvCxnSpPr>
          <p:cNvPr id="41" name="Straight Connector 40"/>
          <p:cNvCxnSpPr>
            <a:stCxn id="21" idx="0"/>
          </p:cNvCxnSpPr>
          <p:nvPr/>
        </p:nvCxnSpPr>
        <p:spPr>
          <a:xfrm flipV="1">
            <a:off x="2863539" y="2030527"/>
            <a:ext cx="398521" cy="541901"/>
          </a:xfrm>
          <a:prstGeom prst="line">
            <a:avLst/>
          </a:prstGeom>
        </p:spPr>
        <p:style>
          <a:lnRef idx="2">
            <a:schemeClr val="accent1"/>
          </a:lnRef>
          <a:fillRef idx="0">
            <a:schemeClr val="accent1"/>
          </a:fillRef>
          <a:effectRef idx="1">
            <a:schemeClr val="accent1"/>
          </a:effectRef>
          <a:fontRef idx="minor">
            <a:schemeClr val="tx1"/>
          </a:fontRef>
        </p:style>
      </p:cxnSp>
      <p:cxnSp>
        <p:nvCxnSpPr>
          <p:cNvPr id="42" name="Straight Connector 41"/>
          <p:cNvCxnSpPr>
            <a:endCxn id="23" idx="0"/>
          </p:cNvCxnSpPr>
          <p:nvPr/>
        </p:nvCxnSpPr>
        <p:spPr>
          <a:xfrm>
            <a:off x="5613045" y="2029421"/>
            <a:ext cx="435762" cy="534760"/>
          </a:xfrm>
          <a:prstGeom prst="line">
            <a:avLst/>
          </a:prstGeom>
        </p:spPr>
        <p:style>
          <a:lnRef idx="2">
            <a:schemeClr val="accent1"/>
          </a:lnRef>
          <a:fillRef idx="0">
            <a:schemeClr val="accent1"/>
          </a:fillRef>
          <a:effectRef idx="1">
            <a:schemeClr val="accent1"/>
          </a:effectRef>
          <a:fontRef idx="minor">
            <a:schemeClr val="tx1"/>
          </a:fontRef>
        </p:style>
      </p:cxnSp>
      <p:cxnSp>
        <p:nvCxnSpPr>
          <p:cNvPr id="43" name="Straight Connector 42"/>
          <p:cNvCxnSpPr>
            <a:stCxn id="22" idx="0"/>
            <a:endCxn id="7" idx="2"/>
          </p:cNvCxnSpPr>
          <p:nvPr/>
        </p:nvCxnSpPr>
        <p:spPr>
          <a:xfrm flipH="1" flipV="1">
            <a:off x="4437719" y="2087634"/>
            <a:ext cx="18454" cy="511889"/>
          </a:xfrm>
          <a:prstGeom prst="line">
            <a:avLst/>
          </a:prstGeom>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flipH="1" flipV="1">
            <a:off x="6244747" y="1922402"/>
            <a:ext cx="811582" cy="668516"/>
          </a:xfrm>
          <a:prstGeom prst="line">
            <a:avLst/>
          </a:prstGeom>
        </p:spPr>
        <p:style>
          <a:lnRef idx="2">
            <a:schemeClr val="accent1"/>
          </a:lnRef>
          <a:fillRef idx="0">
            <a:schemeClr val="accent1"/>
          </a:fillRef>
          <a:effectRef idx="1">
            <a:schemeClr val="accent1"/>
          </a:effectRef>
          <a:fontRef idx="minor">
            <a:schemeClr val="tx1"/>
          </a:fontRef>
        </p:style>
      </p:cxnSp>
      <p:cxnSp>
        <p:nvCxnSpPr>
          <p:cNvPr id="45" name="Straight Connector 44"/>
          <p:cNvCxnSpPr>
            <a:stCxn id="14" idx="0"/>
            <a:endCxn id="7" idx="1"/>
          </p:cNvCxnSpPr>
          <p:nvPr/>
        </p:nvCxnSpPr>
        <p:spPr>
          <a:xfrm flipV="1">
            <a:off x="1191310" y="1822659"/>
            <a:ext cx="1439381" cy="409288"/>
          </a:xfrm>
          <a:prstGeom prst="line">
            <a:avLst/>
          </a:prstGeom>
        </p:spPr>
        <p:style>
          <a:lnRef idx="2">
            <a:schemeClr val="accent1"/>
          </a:lnRef>
          <a:fillRef idx="0">
            <a:schemeClr val="accent1"/>
          </a:fillRef>
          <a:effectRef idx="1">
            <a:schemeClr val="accent1"/>
          </a:effectRef>
          <a:fontRef idx="minor">
            <a:schemeClr val="tx1"/>
          </a:fontRef>
        </p:style>
      </p:cxnSp>
      <p:sp>
        <p:nvSpPr>
          <p:cNvPr id="46" name="Rounded Rectangle 45"/>
          <p:cNvSpPr/>
          <p:nvPr/>
        </p:nvSpPr>
        <p:spPr>
          <a:xfrm>
            <a:off x="5403800" y="2524728"/>
            <a:ext cx="1280160" cy="1541739"/>
          </a:xfrm>
          <a:prstGeom prst="roundRect">
            <a:avLst/>
          </a:prstGeom>
          <a:noFill/>
          <a:ln>
            <a:solidFill>
              <a:schemeClr val="tx1">
                <a:alpha val="50000"/>
              </a:schemeClr>
            </a:solidFill>
          </a:ln>
        </p:spPr>
        <p:style>
          <a:lnRef idx="1">
            <a:schemeClr val="accent1"/>
          </a:lnRef>
          <a:fillRef idx="3">
            <a:schemeClr val="accent1"/>
          </a:fillRef>
          <a:effectRef idx="2">
            <a:schemeClr val="accent1"/>
          </a:effectRef>
          <a:fontRef idx="minor">
            <a:schemeClr val="lt1"/>
          </a:fontRef>
        </p:style>
        <p:txBody>
          <a:bodyPr rtlCol="0" anchor="b" anchorCtr="1"/>
          <a:lstStyle/>
          <a:p>
            <a:pPr algn="ctr"/>
            <a:endParaRPr lang="en-US" sz="1400" dirty="0">
              <a:solidFill>
                <a:schemeClr val="tx1">
                  <a:lumMod val="50000"/>
                  <a:lumOff val="50000"/>
                </a:schemeClr>
              </a:solidFill>
            </a:endParaRPr>
          </a:p>
        </p:txBody>
      </p:sp>
      <p:sp>
        <p:nvSpPr>
          <p:cNvPr id="47" name="Rounded Rectangle 46"/>
          <p:cNvSpPr/>
          <p:nvPr/>
        </p:nvSpPr>
        <p:spPr>
          <a:xfrm>
            <a:off x="3816093" y="2524728"/>
            <a:ext cx="1280160" cy="1541739"/>
          </a:xfrm>
          <a:prstGeom prst="roundRect">
            <a:avLst/>
          </a:prstGeom>
          <a:noFill/>
          <a:ln>
            <a:solidFill>
              <a:schemeClr val="tx1">
                <a:alpha val="50000"/>
              </a:schemeClr>
            </a:solidFill>
          </a:ln>
        </p:spPr>
        <p:style>
          <a:lnRef idx="1">
            <a:schemeClr val="accent1"/>
          </a:lnRef>
          <a:fillRef idx="3">
            <a:schemeClr val="accent1"/>
          </a:fillRef>
          <a:effectRef idx="2">
            <a:schemeClr val="accent1"/>
          </a:effectRef>
          <a:fontRef idx="minor">
            <a:schemeClr val="lt1"/>
          </a:fontRef>
        </p:style>
        <p:txBody>
          <a:bodyPr rtlCol="0" anchor="b" anchorCtr="1"/>
          <a:lstStyle/>
          <a:p>
            <a:pPr algn="ctr"/>
            <a:endParaRPr lang="en-US" sz="1400" dirty="0">
              <a:solidFill>
                <a:schemeClr val="tx1">
                  <a:lumMod val="50000"/>
                  <a:lumOff val="50000"/>
                </a:schemeClr>
              </a:solidFill>
            </a:endParaRPr>
          </a:p>
        </p:txBody>
      </p:sp>
      <p:sp>
        <p:nvSpPr>
          <p:cNvPr id="48" name="Rounded Rectangle 47"/>
          <p:cNvSpPr/>
          <p:nvPr/>
        </p:nvSpPr>
        <p:spPr>
          <a:xfrm>
            <a:off x="2190948" y="2524728"/>
            <a:ext cx="1280160" cy="1541739"/>
          </a:xfrm>
          <a:prstGeom prst="roundRect">
            <a:avLst/>
          </a:prstGeom>
          <a:noFill/>
          <a:ln>
            <a:solidFill>
              <a:schemeClr val="tx1">
                <a:alpha val="50000"/>
              </a:schemeClr>
            </a:solidFill>
          </a:ln>
        </p:spPr>
        <p:style>
          <a:lnRef idx="1">
            <a:schemeClr val="accent1"/>
          </a:lnRef>
          <a:fillRef idx="3">
            <a:schemeClr val="accent1"/>
          </a:fillRef>
          <a:effectRef idx="2">
            <a:schemeClr val="accent1"/>
          </a:effectRef>
          <a:fontRef idx="minor">
            <a:schemeClr val="lt1"/>
          </a:fontRef>
        </p:style>
        <p:txBody>
          <a:bodyPr rtlCol="0" anchor="b" anchorCtr="1"/>
          <a:lstStyle/>
          <a:p>
            <a:pPr algn="ctr"/>
            <a:endParaRPr lang="en-US" sz="1400" dirty="0">
              <a:solidFill>
                <a:schemeClr val="tx1">
                  <a:lumMod val="50000"/>
                  <a:lumOff val="50000"/>
                </a:schemeClr>
              </a:solidFill>
            </a:endParaRPr>
          </a:p>
        </p:txBody>
      </p:sp>
      <p:sp>
        <p:nvSpPr>
          <p:cNvPr id="49" name="Rounded Rectangle 48"/>
          <p:cNvSpPr/>
          <p:nvPr/>
        </p:nvSpPr>
        <p:spPr>
          <a:xfrm>
            <a:off x="640568" y="2524728"/>
            <a:ext cx="1280160" cy="1541739"/>
          </a:xfrm>
          <a:prstGeom prst="roundRect">
            <a:avLst/>
          </a:prstGeom>
          <a:noFill/>
          <a:ln>
            <a:solidFill>
              <a:schemeClr val="tx1">
                <a:alpha val="50000"/>
              </a:schemeClr>
            </a:solidFill>
          </a:ln>
        </p:spPr>
        <p:style>
          <a:lnRef idx="1">
            <a:schemeClr val="accent1"/>
          </a:lnRef>
          <a:fillRef idx="3">
            <a:schemeClr val="accent1"/>
          </a:fillRef>
          <a:effectRef idx="2">
            <a:schemeClr val="accent1"/>
          </a:effectRef>
          <a:fontRef idx="minor">
            <a:schemeClr val="lt1"/>
          </a:fontRef>
        </p:style>
        <p:txBody>
          <a:bodyPr rtlCol="0" anchor="b" anchorCtr="1"/>
          <a:lstStyle/>
          <a:p>
            <a:pPr algn="ctr"/>
            <a:endParaRPr lang="en-US" sz="1400" dirty="0">
              <a:solidFill>
                <a:schemeClr val="tx1">
                  <a:lumMod val="50000"/>
                  <a:lumOff val="50000"/>
                </a:schemeClr>
              </a:solidFill>
            </a:endParaRPr>
          </a:p>
        </p:txBody>
      </p:sp>
      <p:sp>
        <p:nvSpPr>
          <p:cNvPr id="51" name="Flowchart: Magnetic Disk 50"/>
          <p:cNvSpPr>
            <a:spLocks noChangeAspect="1"/>
          </p:cNvSpPr>
          <p:nvPr/>
        </p:nvSpPr>
        <p:spPr>
          <a:xfrm>
            <a:off x="752121" y="3746977"/>
            <a:ext cx="274320" cy="207048"/>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52" name="Flowchart: Magnetic Disk 51"/>
          <p:cNvSpPr>
            <a:spLocks noChangeAspect="1"/>
          </p:cNvSpPr>
          <p:nvPr/>
        </p:nvSpPr>
        <p:spPr>
          <a:xfrm>
            <a:off x="1125500" y="3746977"/>
            <a:ext cx="274320" cy="207048"/>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53" name="Flowchart: Magnetic Disk 52"/>
          <p:cNvSpPr>
            <a:spLocks noChangeAspect="1"/>
          </p:cNvSpPr>
          <p:nvPr/>
        </p:nvSpPr>
        <p:spPr>
          <a:xfrm>
            <a:off x="1510854" y="3746977"/>
            <a:ext cx="274320" cy="207048"/>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54" name="Flowchart: Magnetic Disk 53"/>
          <p:cNvSpPr>
            <a:spLocks noChangeAspect="1"/>
          </p:cNvSpPr>
          <p:nvPr/>
        </p:nvSpPr>
        <p:spPr>
          <a:xfrm>
            <a:off x="2320446" y="3746977"/>
            <a:ext cx="274320" cy="207048"/>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55" name="Flowchart: Magnetic Disk 54"/>
          <p:cNvSpPr>
            <a:spLocks noChangeAspect="1"/>
          </p:cNvSpPr>
          <p:nvPr/>
        </p:nvSpPr>
        <p:spPr>
          <a:xfrm>
            <a:off x="2693825" y="3746977"/>
            <a:ext cx="274320" cy="207048"/>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56" name="Flowchart: Magnetic Disk 55"/>
          <p:cNvSpPr>
            <a:spLocks noChangeAspect="1"/>
          </p:cNvSpPr>
          <p:nvPr/>
        </p:nvSpPr>
        <p:spPr>
          <a:xfrm>
            <a:off x="3079179" y="3746977"/>
            <a:ext cx="274320" cy="207048"/>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57" name="Flowchart: Magnetic Disk 56"/>
          <p:cNvSpPr>
            <a:spLocks noChangeAspect="1"/>
          </p:cNvSpPr>
          <p:nvPr/>
        </p:nvSpPr>
        <p:spPr>
          <a:xfrm>
            <a:off x="3930278" y="3746977"/>
            <a:ext cx="274320" cy="207048"/>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58" name="Flowchart: Magnetic Disk 57"/>
          <p:cNvSpPr>
            <a:spLocks noChangeAspect="1"/>
          </p:cNvSpPr>
          <p:nvPr/>
        </p:nvSpPr>
        <p:spPr>
          <a:xfrm>
            <a:off x="4303657" y="3746977"/>
            <a:ext cx="274320" cy="207048"/>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59" name="Flowchart: Magnetic Disk 58"/>
          <p:cNvSpPr>
            <a:spLocks noChangeAspect="1"/>
          </p:cNvSpPr>
          <p:nvPr/>
        </p:nvSpPr>
        <p:spPr>
          <a:xfrm>
            <a:off x="4689011" y="3746977"/>
            <a:ext cx="274320" cy="207048"/>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60" name="Flowchart: Magnetic Disk 59"/>
          <p:cNvSpPr>
            <a:spLocks noChangeAspect="1"/>
          </p:cNvSpPr>
          <p:nvPr/>
        </p:nvSpPr>
        <p:spPr>
          <a:xfrm>
            <a:off x="5526126" y="3746977"/>
            <a:ext cx="274320" cy="207048"/>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61" name="Flowchart: Magnetic Disk 60"/>
          <p:cNvSpPr>
            <a:spLocks noChangeAspect="1"/>
          </p:cNvSpPr>
          <p:nvPr/>
        </p:nvSpPr>
        <p:spPr>
          <a:xfrm>
            <a:off x="5899505" y="3746977"/>
            <a:ext cx="274320" cy="207048"/>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62" name="Flowchart: Magnetic Disk 61"/>
          <p:cNvSpPr>
            <a:spLocks noChangeAspect="1"/>
          </p:cNvSpPr>
          <p:nvPr/>
        </p:nvSpPr>
        <p:spPr>
          <a:xfrm>
            <a:off x="6284859" y="3746977"/>
            <a:ext cx="274320" cy="207048"/>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63" name="Flowchart: Magnetic Disk 62"/>
          <p:cNvSpPr>
            <a:spLocks noChangeAspect="1"/>
          </p:cNvSpPr>
          <p:nvPr/>
        </p:nvSpPr>
        <p:spPr>
          <a:xfrm>
            <a:off x="7147561" y="3746977"/>
            <a:ext cx="274320" cy="207048"/>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64" name="Flowchart: Magnetic Disk 63"/>
          <p:cNvSpPr>
            <a:spLocks noChangeAspect="1"/>
          </p:cNvSpPr>
          <p:nvPr/>
        </p:nvSpPr>
        <p:spPr>
          <a:xfrm>
            <a:off x="7520940" y="3746977"/>
            <a:ext cx="274320" cy="207048"/>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65" name="Flowchart: Magnetic Disk 64"/>
          <p:cNvSpPr>
            <a:spLocks noChangeAspect="1"/>
          </p:cNvSpPr>
          <p:nvPr/>
        </p:nvSpPr>
        <p:spPr>
          <a:xfrm>
            <a:off x="7906294" y="3746977"/>
            <a:ext cx="274320" cy="207048"/>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pic>
        <p:nvPicPr>
          <p:cNvPr id="1026" name="Picture 2" descr="http://png-2.findicons.com/files/icons/1676/primo/128/loc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5789" y="2919739"/>
            <a:ext cx="249382" cy="187037"/>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http://png-2.findicons.com/files/icons/1676/primo/128/loc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5589" y="2919739"/>
            <a:ext cx="249382" cy="187037"/>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http://png-2.findicons.com/files/icons/1676/primo/128/loc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7770" y="2919739"/>
            <a:ext cx="249382" cy="187037"/>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http://png-2.findicons.com/files/icons/1676/primo/128/loc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6467" y="2919739"/>
            <a:ext cx="249382" cy="187037"/>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2" descr="http://png-2.findicons.com/files/icons/1676/primo/128/loc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5989" y="2919739"/>
            <a:ext cx="249382" cy="187037"/>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2" descr="http://png-2.findicons.com/files/icons/1676/primo/128/loc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39102" y="2919739"/>
            <a:ext cx="249382" cy="187037"/>
          </a:xfrm>
          <a:prstGeom prst="rect">
            <a:avLst/>
          </a:prstGeom>
          <a:noFill/>
          <a:extLst>
            <a:ext uri="{909E8E84-426E-40DD-AFC4-6F175D3DCCD1}">
              <a14:hiddenFill xmlns:a14="http://schemas.microsoft.com/office/drawing/2010/main">
                <a:solidFill>
                  <a:srgbClr val="FFFFFF"/>
                </a:solidFill>
              </a14:hiddenFill>
            </a:ext>
          </a:extLst>
        </p:spPr>
      </p:pic>
      <p:pic>
        <p:nvPicPr>
          <p:cNvPr id="72" name="Picture 2" descr="http://png-2.findicons.com/files/icons/1676/primo/128/loc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27712" y="2919739"/>
            <a:ext cx="249382" cy="187037"/>
          </a:xfrm>
          <a:prstGeom prst="rect">
            <a:avLst/>
          </a:prstGeom>
          <a:noFill/>
          <a:extLst>
            <a:ext uri="{909E8E84-426E-40DD-AFC4-6F175D3DCCD1}">
              <a14:hiddenFill xmlns:a14="http://schemas.microsoft.com/office/drawing/2010/main">
                <a:solidFill>
                  <a:srgbClr val="FFFFFF"/>
                </a:solidFill>
              </a14:hiddenFill>
            </a:ext>
          </a:extLst>
        </p:spPr>
      </p:pic>
      <p:pic>
        <p:nvPicPr>
          <p:cNvPr id="73" name="Picture 2" descr="http://png-2.findicons.com/files/icons/1676/primo/128/loc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31736" y="2919739"/>
            <a:ext cx="249382" cy="187037"/>
          </a:xfrm>
          <a:prstGeom prst="rect">
            <a:avLst/>
          </a:prstGeom>
          <a:noFill/>
          <a:extLst>
            <a:ext uri="{909E8E84-426E-40DD-AFC4-6F175D3DCCD1}">
              <a14:hiddenFill xmlns:a14="http://schemas.microsoft.com/office/drawing/2010/main">
                <a:solidFill>
                  <a:srgbClr val="FFFFFF"/>
                </a:solidFill>
              </a14:hiddenFill>
            </a:ext>
          </a:extLst>
        </p:spPr>
      </p:pic>
      <p:pic>
        <p:nvPicPr>
          <p:cNvPr id="74" name="Picture 2" descr="http://png-2.findicons.com/files/icons/1676/primo/128/loc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2443" y="2919739"/>
            <a:ext cx="249382" cy="1870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405063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Getting Started</a:t>
            </a:r>
            <a:endParaRPr lang="en-US" sz="3200" dirty="0">
              <a:solidFill>
                <a:srgbClr val="005FA0"/>
              </a:solidFill>
              <a:latin typeface="Neo Sans Intel Light"/>
            </a:endParaRPr>
          </a:p>
        </p:txBody>
      </p:sp>
      <p:sp>
        <p:nvSpPr>
          <p:cNvPr id="3" name="Content Placeholder 2"/>
          <p:cNvSpPr>
            <a:spLocks noGrp="1"/>
          </p:cNvSpPr>
          <p:nvPr>
            <p:ph idx="1"/>
          </p:nvPr>
        </p:nvSpPr>
        <p:spPr>
          <a:xfrm>
            <a:off x="457200" y="925830"/>
            <a:ext cx="8229600" cy="3943350"/>
          </a:xfrm>
        </p:spPr>
        <p:txBody>
          <a:bodyPr>
            <a:noAutofit/>
          </a:bodyPr>
          <a:lstStyle/>
          <a:p>
            <a:pPr algn="just">
              <a:spcBef>
                <a:spcPts val="300"/>
              </a:spcBef>
            </a:pPr>
            <a:r>
              <a:rPr lang="en-US" sz="2000" dirty="0" smtClean="0">
                <a:latin typeface="Arial"/>
              </a:rPr>
              <a:t>Create the cluster master key in a </a:t>
            </a:r>
            <a:r>
              <a:rPr lang="en-US" sz="2000" dirty="0" err="1" smtClean="0">
                <a:latin typeface="Arial"/>
              </a:rPr>
              <a:t>KeyStore</a:t>
            </a:r>
            <a:r>
              <a:rPr lang="en-US" sz="2000" dirty="0" smtClean="0">
                <a:latin typeface="Arial"/>
              </a:rPr>
              <a:t> file</a:t>
            </a:r>
          </a:p>
          <a:p>
            <a:pPr marL="457200" lvl="1" indent="0" algn="just">
              <a:spcBef>
                <a:spcPts val="300"/>
              </a:spcBef>
              <a:buNone/>
            </a:pPr>
            <a:endParaRPr lang="en-US" sz="1200" dirty="0" smtClean="0">
              <a:latin typeface="Courier New" panose="02070309020205020404" pitchFamily="49" charset="0"/>
              <a:cs typeface="Courier New" panose="02070309020205020404" pitchFamily="49" charset="0"/>
            </a:endParaRPr>
          </a:p>
          <a:p>
            <a:pPr marL="457200" lvl="1" indent="0" algn="just">
              <a:spcBef>
                <a:spcPts val="300"/>
              </a:spcBef>
              <a:buNone/>
            </a:pP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keytool</a:t>
            </a:r>
            <a:r>
              <a:rPr lang="en-US" sz="1600" dirty="0" smtClean="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a:t>
            </a:r>
            <a:r>
              <a:rPr lang="en-US" sz="1600" dirty="0" err="1">
                <a:latin typeface="Courier New" panose="02070309020205020404" pitchFamily="49" charset="0"/>
                <a:cs typeface="Courier New" panose="02070309020205020404" pitchFamily="49" charset="0"/>
              </a:rPr>
              <a:t>keystore</a:t>
            </a:r>
            <a:r>
              <a:rPr lang="en-US" sz="1600" dirty="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hbase.jks</a:t>
            </a:r>
            <a:r>
              <a:rPr lang="en-US" sz="1600" dirty="0" smtClean="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storetype</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jceks</a:t>
            </a: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genseckey</a:t>
            </a:r>
            <a:r>
              <a:rPr lang="en-US" sz="1600" dirty="0" smtClean="0">
                <a:latin typeface="Courier New" panose="02070309020205020404" pitchFamily="49" charset="0"/>
                <a:cs typeface="Courier New" panose="02070309020205020404" pitchFamily="49" charset="0"/>
              </a:rPr>
              <a:t> \</a:t>
            </a:r>
          </a:p>
          <a:p>
            <a:pPr marL="457200" lvl="1" indent="0" algn="just">
              <a:spcBef>
                <a:spcPts val="300"/>
              </a:spcBef>
              <a:buNone/>
            </a:pP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keyalg</a:t>
            </a:r>
            <a:r>
              <a:rPr lang="en-US" sz="1600" dirty="0" smtClean="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AES -</a:t>
            </a:r>
            <a:r>
              <a:rPr lang="en-US" sz="1600" dirty="0" err="1">
                <a:latin typeface="Courier New" panose="02070309020205020404" pitchFamily="49" charset="0"/>
                <a:cs typeface="Courier New" panose="02070309020205020404" pitchFamily="49" charset="0"/>
              </a:rPr>
              <a:t>keysize</a:t>
            </a: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128 -</a:t>
            </a:r>
            <a:r>
              <a:rPr lang="en-US" sz="1600" dirty="0" err="1">
                <a:latin typeface="Courier New" panose="02070309020205020404" pitchFamily="49" charset="0"/>
                <a:cs typeface="Courier New" panose="02070309020205020404" pitchFamily="49" charset="0"/>
              </a:rPr>
              <a:t>storepass</a:t>
            </a:r>
            <a:r>
              <a:rPr lang="en-US" sz="1600" dirty="0">
                <a:latin typeface="Courier New" panose="02070309020205020404" pitchFamily="49" charset="0"/>
                <a:cs typeface="Courier New" panose="02070309020205020404" pitchFamily="49" charset="0"/>
              </a:rPr>
              <a:t> secret \</a:t>
            </a:r>
          </a:p>
          <a:p>
            <a:pPr marL="457200" lvl="1" indent="0" algn="just">
              <a:spcBef>
                <a:spcPts val="300"/>
              </a:spcBef>
              <a:buNone/>
            </a:pPr>
            <a:r>
              <a:rPr lang="en-US" sz="1600" dirty="0" smtClean="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alias </a:t>
            </a:r>
            <a:r>
              <a:rPr lang="en-US" sz="1600" dirty="0" err="1" smtClean="0">
                <a:latin typeface="Courier New" panose="02070309020205020404" pitchFamily="49" charset="0"/>
                <a:cs typeface="Courier New" panose="02070309020205020404" pitchFamily="49" charset="0"/>
              </a:rPr>
              <a:t>hbase</a:t>
            </a:r>
            <a:r>
              <a:rPr lang="en-US" sz="1600" dirty="0" smtClean="0">
                <a:latin typeface="Courier New" panose="02070309020205020404" pitchFamily="49" charset="0"/>
                <a:cs typeface="Courier New" panose="02070309020205020404" pitchFamily="49" charset="0"/>
              </a:rPr>
              <a:t>-master-default</a:t>
            </a:r>
          </a:p>
          <a:p>
            <a:pPr marL="457200" lvl="1" indent="0" algn="just">
              <a:spcBef>
                <a:spcPts val="300"/>
              </a:spcBef>
              <a:buNone/>
            </a:pPr>
            <a:endParaRPr lang="en-US" sz="1200" dirty="0">
              <a:latin typeface="Courier New" panose="02070309020205020404" pitchFamily="49" charset="0"/>
              <a:cs typeface="Courier New" panose="02070309020205020404" pitchFamily="49" charset="0"/>
            </a:endParaRPr>
          </a:p>
          <a:p>
            <a:pPr algn="just">
              <a:spcBef>
                <a:spcPts val="300"/>
              </a:spcBef>
            </a:pPr>
            <a:r>
              <a:rPr lang="en-US" sz="2000" dirty="0" smtClean="0">
                <a:latin typeface="Arial"/>
              </a:rPr>
              <a:t>Deploy </a:t>
            </a:r>
            <a:r>
              <a:rPr lang="en-US" sz="2000" dirty="0" smtClean="0">
                <a:latin typeface="Arial"/>
              </a:rPr>
              <a:t>the </a:t>
            </a:r>
            <a:r>
              <a:rPr lang="en-US" sz="2000" dirty="0" err="1" smtClean="0">
                <a:latin typeface="Arial"/>
              </a:rPr>
              <a:t>KeyStore</a:t>
            </a:r>
            <a:r>
              <a:rPr lang="en-US" sz="2000" dirty="0" smtClean="0">
                <a:latin typeface="Arial"/>
              </a:rPr>
              <a:t> file to all site configuration directories and restrict local access to it</a:t>
            </a:r>
            <a:endParaRPr lang="en-US" sz="2400" dirty="0" smtClean="0">
              <a:latin typeface="Arial"/>
            </a:endParaRPr>
          </a:p>
          <a:p>
            <a:pPr marL="457200" lvl="1" indent="0" algn="just">
              <a:spcBef>
                <a:spcPts val="300"/>
              </a:spcBef>
              <a:buNone/>
            </a:pPr>
            <a:endParaRPr lang="en-US" sz="1200" dirty="0" smtClean="0">
              <a:latin typeface="Courier New" panose="02070309020205020404" pitchFamily="49" charset="0"/>
              <a:cs typeface="Courier New" panose="02070309020205020404" pitchFamily="49" charset="0"/>
            </a:endParaRPr>
          </a:p>
          <a:p>
            <a:pPr marL="457200" lvl="1" indent="0" algn="just">
              <a:spcBef>
                <a:spcPts val="300"/>
              </a:spcBef>
              <a:buNone/>
            </a:pP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chown</a:t>
            </a: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hbase:hbase</a:t>
            </a:r>
            <a:r>
              <a:rPr lang="en-US" sz="1600" dirty="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hbase.jks</a:t>
            </a:r>
            <a:endParaRPr lang="en-US" sz="1600" dirty="0" smtClean="0">
              <a:latin typeface="Courier New" panose="02070309020205020404" pitchFamily="49" charset="0"/>
              <a:cs typeface="Courier New" panose="02070309020205020404" pitchFamily="49" charset="0"/>
            </a:endParaRPr>
          </a:p>
          <a:p>
            <a:pPr marL="457200" lvl="1" indent="0" algn="just">
              <a:spcBef>
                <a:spcPts val="300"/>
              </a:spcBef>
              <a:buNone/>
            </a:pP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chmod</a:t>
            </a:r>
            <a:r>
              <a:rPr lang="en-US" sz="1600" dirty="0" smtClean="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0600 </a:t>
            </a:r>
            <a:r>
              <a:rPr lang="en-US" sz="1600" dirty="0" err="1" smtClean="0">
                <a:latin typeface="Courier New" panose="02070309020205020404" pitchFamily="49" charset="0"/>
                <a:cs typeface="Courier New" panose="02070309020205020404" pitchFamily="49" charset="0"/>
              </a:rPr>
              <a:t>hbase.jks</a:t>
            </a: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rw</a:t>
            </a:r>
            <a:r>
              <a:rPr lang="en-US" sz="1600" dirty="0" smtClean="0">
                <a:latin typeface="Courier New" panose="02070309020205020404" pitchFamily="49" charset="0"/>
                <a:cs typeface="Courier New" panose="02070309020205020404" pitchFamily="49" charset="0"/>
              </a:rPr>
              <a:t>-</a:t>
            </a:r>
            <a:r>
              <a:rPr lang="en-US" sz="1600" dirty="0" smtClean="0">
                <a:latin typeface="Courier New" panose="02070309020205020404" pitchFamily="49" charset="0"/>
                <a:cs typeface="Courier New" panose="02070309020205020404" pitchFamily="49" charset="0"/>
              </a:rPr>
              <a:t>------)</a:t>
            </a:r>
          </a:p>
          <a:p>
            <a:pPr marL="457200" lvl="1" indent="0" algn="just">
              <a:spcBef>
                <a:spcPts val="300"/>
              </a:spcBef>
              <a:buNone/>
            </a:pPr>
            <a:endParaRPr lang="en-US" sz="1400" dirty="0" smtClean="0">
              <a:latin typeface="Arial"/>
            </a:endParaRPr>
          </a:p>
          <a:p>
            <a:pPr algn="just">
              <a:spcBef>
                <a:spcPts val="300"/>
              </a:spcBef>
            </a:pPr>
            <a:r>
              <a:rPr lang="en-US" sz="2000" dirty="0" smtClean="0">
                <a:latin typeface="Arial"/>
              </a:rPr>
              <a:t>Enable </a:t>
            </a:r>
            <a:r>
              <a:rPr lang="en-US" sz="2000" dirty="0" err="1">
                <a:latin typeface="Arial"/>
              </a:rPr>
              <a:t>HFile</a:t>
            </a:r>
            <a:r>
              <a:rPr lang="en-US" sz="2000" dirty="0">
                <a:latin typeface="Arial"/>
              </a:rPr>
              <a:t> V3</a:t>
            </a:r>
          </a:p>
          <a:p>
            <a:pPr lvl="1" algn="just">
              <a:spcBef>
                <a:spcPts val="300"/>
              </a:spcBef>
            </a:pPr>
            <a:r>
              <a:rPr lang="en-US" sz="1800" dirty="0" err="1" smtClean="0">
                <a:latin typeface="Arial"/>
              </a:rPr>
              <a:t>hfile.format.version</a:t>
            </a:r>
            <a:r>
              <a:rPr lang="en-US" sz="1800" dirty="0" smtClean="0">
                <a:latin typeface="Arial"/>
              </a:rPr>
              <a:t>=3</a:t>
            </a:r>
            <a:endParaRPr lang="en-US" sz="2000" dirty="0" smtClean="0">
              <a:latin typeface="Arial"/>
            </a:endParaRPr>
          </a:p>
          <a:p>
            <a:pPr marL="0" indent="0" algn="just">
              <a:spcBef>
                <a:spcPts val="300"/>
              </a:spcBef>
              <a:buNone/>
            </a:pPr>
            <a:endParaRPr lang="en-US" sz="2000" dirty="0" smtClean="0">
              <a:latin typeface="Arial"/>
            </a:endParaRPr>
          </a:p>
          <a:p>
            <a:pPr lvl="1" algn="just">
              <a:spcBef>
                <a:spcPts val="300"/>
              </a:spcBef>
            </a:pPr>
            <a:endParaRPr lang="en-US" sz="2000" dirty="0">
              <a:latin typeface="Arial"/>
            </a:endParaRPr>
          </a:p>
          <a:p>
            <a:pPr algn="just">
              <a:spcBef>
                <a:spcPts val="300"/>
              </a:spcBef>
            </a:pPr>
            <a:endParaRPr lang="en-US" sz="2400" dirty="0" smtClean="0">
              <a:latin typeface="Arial"/>
            </a:endParaRPr>
          </a:p>
        </p:txBody>
      </p:sp>
    </p:spTree>
    <p:extLst>
      <p:ext uri="{BB962C8B-B14F-4D97-AF65-F5344CB8AC3E}">
        <p14:creationId xmlns:p14="http://schemas.microsoft.com/office/powerpoint/2010/main" val="243862435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Getting Started</a:t>
            </a:r>
            <a:endParaRPr lang="en-US" sz="3200" dirty="0">
              <a:solidFill>
                <a:srgbClr val="005FA0"/>
              </a:solidFill>
              <a:latin typeface="Neo Sans Intel Light"/>
            </a:endParaRPr>
          </a:p>
        </p:txBody>
      </p:sp>
      <p:sp>
        <p:nvSpPr>
          <p:cNvPr id="3" name="Content Placeholder 2"/>
          <p:cNvSpPr>
            <a:spLocks noGrp="1"/>
          </p:cNvSpPr>
          <p:nvPr>
            <p:ph idx="1"/>
          </p:nvPr>
        </p:nvSpPr>
        <p:spPr>
          <a:xfrm>
            <a:off x="457200" y="925830"/>
            <a:ext cx="8229600" cy="3943350"/>
          </a:xfrm>
        </p:spPr>
        <p:txBody>
          <a:bodyPr>
            <a:noAutofit/>
          </a:bodyPr>
          <a:lstStyle/>
          <a:p>
            <a:pPr algn="just">
              <a:spcBef>
                <a:spcPts val="0"/>
              </a:spcBef>
              <a:spcAft>
                <a:spcPts val="200"/>
              </a:spcAft>
            </a:pPr>
            <a:r>
              <a:rPr lang="en-US" sz="2000" dirty="0" smtClean="0">
                <a:latin typeface="Arial"/>
              </a:rPr>
              <a:t>Set up key provider configuration for </a:t>
            </a:r>
            <a:r>
              <a:rPr lang="en-US" sz="2000" dirty="0" err="1" smtClean="0">
                <a:latin typeface="Arial"/>
              </a:rPr>
              <a:t>KeyStore</a:t>
            </a:r>
            <a:r>
              <a:rPr lang="en-US" sz="2000" dirty="0" smtClean="0">
                <a:latin typeface="Arial"/>
              </a:rPr>
              <a:t> files</a:t>
            </a:r>
          </a:p>
          <a:p>
            <a:pPr lvl="1" algn="just">
              <a:spcBef>
                <a:spcPts val="0"/>
              </a:spcBef>
              <a:spcAft>
                <a:spcPts val="200"/>
              </a:spcAft>
            </a:pPr>
            <a:r>
              <a:rPr lang="en-US" sz="1800" dirty="0" err="1" smtClean="0">
                <a:latin typeface="Arial"/>
              </a:rPr>
              <a:t>hbase.crypto.keyprovider</a:t>
            </a:r>
            <a:r>
              <a:rPr lang="en-US" sz="1800" dirty="0" smtClean="0">
                <a:latin typeface="Arial"/>
              </a:rPr>
              <a:t>=</a:t>
            </a:r>
          </a:p>
          <a:p>
            <a:pPr marL="457200" lvl="1" indent="0" algn="just">
              <a:spcBef>
                <a:spcPts val="0"/>
              </a:spcBef>
              <a:spcAft>
                <a:spcPts val="200"/>
              </a:spcAft>
              <a:buNone/>
            </a:pPr>
            <a:r>
              <a:rPr lang="en-US" sz="1800" dirty="0" smtClean="0">
                <a:latin typeface="Arial"/>
              </a:rPr>
              <a:t>	</a:t>
            </a:r>
            <a:r>
              <a:rPr lang="en-US" sz="1800" dirty="0" err="1" smtClean="0">
                <a:latin typeface="Arial"/>
              </a:rPr>
              <a:t>org.apache.hadoop.hbase.io.crypto.KeyStoreKeyProvider</a:t>
            </a:r>
            <a:endParaRPr lang="en-US" sz="1800" dirty="0">
              <a:latin typeface="Arial"/>
            </a:endParaRPr>
          </a:p>
          <a:p>
            <a:pPr lvl="1" algn="just">
              <a:spcBef>
                <a:spcPts val="0"/>
              </a:spcBef>
              <a:spcAft>
                <a:spcPts val="200"/>
              </a:spcAft>
            </a:pPr>
            <a:r>
              <a:rPr lang="en-US" sz="1800" dirty="0" err="1" smtClean="0">
                <a:latin typeface="Arial"/>
              </a:rPr>
              <a:t>hbase.crypto.keyprovider.parameters</a:t>
            </a:r>
            <a:r>
              <a:rPr lang="en-US" sz="1800" dirty="0" smtClean="0">
                <a:latin typeface="Arial"/>
              </a:rPr>
              <a:t>=</a:t>
            </a:r>
          </a:p>
          <a:p>
            <a:pPr marL="457200" lvl="1" indent="0" algn="just">
              <a:spcBef>
                <a:spcPts val="0"/>
              </a:spcBef>
              <a:spcAft>
                <a:spcPts val="200"/>
              </a:spcAft>
              <a:buNone/>
            </a:pPr>
            <a:r>
              <a:rPr lang="en-US" sz="1800" dirty="0" smtClean="0">
                <a:latin typeface="Arial"/>
              </a:rPr>
              <a:t>	jceks:///path/to/hbase/conf/hbase.jks?password=secret</a:t>
            </a:r>
            <a:endParaRPr lang="en-US" sz="1800" dirty="0">
              <a:latin typeface="Arial"/>
            </a:endParaRPr>
          </a:p>
          <a:p>
            <a:pPr lvl="1" algn="just">
              <a:spcBef>
                <a:spcPts val="0"/>
              </a:spcBef>
              <a:spcAft>
                <a:spcPts val="200"/>
              </a:spcAft>
            </a:pPr>
            <a:r>
              <a:rPr lang="en-US" sz="1800" dirty="0" smtClean="0">
                <a:latin typeface="Arial"/>
              </a:rPr>
              <a:t>hbase.crypto.master.key.name=</a:t>
            </a:r>
            <a:r>
              <a:rPr lang="en-US" sz="1800" dirty="0" err="1" smtClean="0">
                <a:latin typeface="Arial"/>
              </a:rPr>
              <a:t>hbase</a:t>
            </a:r>
            <a:r>
              <a:rPr lang="en-US" sz="1800" dirty="0" smtClean="0">
                <a:latin typeface="Arial"/>
              </a:rPr>
              <a:t>-master-default</a:t>
            </a:r>
          </a:p>
          <a:p>
            <a:pPr lvl="1" algn="just">
              <a:spcBef>
                <a:spcPts val="0"/>
              </a:spcBef>
            </a:pPr>
            <a:endParaRPr lang="en-US" sz="1800" dirty="0">
              <a:latin typeface="Arial"/>
            </a:endParaRPr>
          </a:p>
          <a:p>
            <a:pPr algn="just">
              <a:spcBef>
                <a:spcPts val="0"/>
              </a:spcBef>
            </a:pPr>
            <a:r>
              <a:rPr lang="en-US" sz="2000" dirty="0" smtClean="0">
                <a:latin typeface="Arial"/>
              </a:rPr>
              <a:t>Restrict local access to the site file</a:t>
            </a:r>
            <a:endParaRPr lang="en-US" sz="2400" dirty="0">
              <a:latin typeface="Arial"/>
            </a:endParaRPr>
          </a:p>
          <a:p>
            <a:pPr marL="457200" lvl="1" indent="0" algn="just">
              <a:spcBef>
                <a:spcPts val="0"/>
              </a:spcBef>
              <a:buNone/>
            </a:pPr>
            <a:endParaRPr lang="en-US" sz="1600" dirty="0" smtClean="0">
              <a:latin typeface="Courier New" panose="02070309020205020404" pitchFamily="49" charset="0"/>
              <a:cs typeface="Courier New" panose="02070309020205020404" pitchFamily="49" charset="0"/>
            </a:endParaRPr>
          </a:p>
          <a:p>
            <a:pPr marL="457200" lvl="1" indent="0" algn="just">
              <a:spcBef>
                <a:spcPts val="0"/>
              </a:spcBef>
              <a:buNone/>
            </a:pP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chown</a:t>
            </a:r>
            <a:r>
              <a:rPr lang="en-US" sz="1600" dirty="0" smtClean="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hbase:hbase</a:t>
            </a: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hbase-site.xml</a:t>
            </a:r>
            <a:endParaRPr lang="en-US" sz="1600" dirty="0">
              <a:latin typeface="Courier New" panose="02070309020205020404" pitchFamily="49" charset="0"/>
              <a:cs typeface="Courier New" panose="02070309020205020404" pitchFamily="49" charset="0"/>
            </a:endParaRPr>
          </a:p>
          <a:p>
            <a:pPr marL="457200" lvl="1" indent="0" algn="just">
              <a:spcBef>
                <a:spcPts val="0"/>
              </a:spcBef>
              <a:buNone/>
            </a:pP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chmod</a:t>
            </a:r>
            <a:r>
              <a:rPr lang="en-US" sz="1600" dirty="0" smtClean="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0600 </a:t>
            </a:r>
            <a:r>
              <a:rPr lang="en-US" sz="1600" dirty="0" smtClean="0">
                <a:latin typeface="Courier New" panose="02070309020205020404" pitchFamily="49" charset="0"/>
                <a:cs typeface="Courier New" panose="02070309020205020404" pitchFamily="49" charset="0"/>
              </a:rPr>
              <a:t>hbase-site.xml </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rw</a:t>
            </a:r>
            <a:r>
              <a:rPr lang="en-US" sz="1600" dirty="0">
                <a:latin typeface="Courier New" panose="02070309020205020404" pitchFamily="49" charset="0"/>
                <a:cs typeface="Courier New" panose="02070309020205020404" pitchFamily="49" charset="0"/>
              </a:rPr>
              <a:t>-</a:t>
            </a:r>
            <a:r>
              <a:rPr lang="en-US" sz="1600" dirty="0" smtClean="0">
                <a:latin typeface="Courier New" panose="02070309020205020404" pitchFamily="49" charset="0"/>
                <a:cs typeface="Courier New" panose="02070309020205020404" pitchFamily="49" charset="0"/>
              </a:rPr>
              <a:t>------)</a:t>
            </a:r>
          </a:p>
          <a:p>
            <a:pPr marL="457200" lvl="1" indent="0" algn="just">
              <a:spcBef>
                <a:spcPts val="0"/>
              </a:spcBef>
              <a:buNone/>
            </a:pPr>
            <a:endParaRPr lang="en-US" sz="2000" dirty="0">
              <a:latin typeface="Arial"/>
            </a:endParaRPr>
          </a:p>
          <a:p>
            <a:pPr algn="just">
              <a:spcBef>
                <a:spcPts val="0"/>
              </a:spcBef>
            </a:pPr>
            <a:r>
              <a:rPr lang="en-US" sz="2000" dirty="0" smtClean="0">
                <a:latin typeface="Arial"/>
              </a:rPr>
              <a:t>The </a:t>
            </a:r>
            <a:r>
              <a:rPr lang="en-US" sz="2000" dirty="0" err="1" smtClean="0">
                <a:latin typeface="Arial"/>
              </a:rPr>
              <a:t>KeyStore</a:t>
            </a:r>
            <a:r>
              <a:rPr lang="en-US" sz="2000" dirty="0" smtClean="0">
                <a:latin typeface="Arial"/>
              </a:rPr>
              <a:t> password </a:t>
            </a:r>
            <a:r>
              <a:rPr lang="en-US" sz="2000" dirty="0" smtClean="0">
                <a:latin typeface="Arial"/>
              </a:rPr>
              <a:t>need not </a:t>
            </a:r>
            <a:r>
              <a:rPr lang="en-US" sz="2000" dirty="0">
                <a:latin typeface="Arial"/>
              </a:rPr>
              <a:t>be embedded in the site </a:t>
            </a:r>
            <a:r>
              <a:rPr lang="en-US" sz="2000" dirty="0" smtClean="0">
                <a:latin typeface="Arial"/>
              </a:rPr>
              <a:t>file</a:t>
            </a:r>
          </a:p>
          <a:p>
            <a:pPr lvl="1" algn="just">
              <a:spcBef>
                <a:spcPts val="0"/>
              </a:spcBef>
            </a:pPr>
            <a:r>
              <a:rPr lang="en-US" sz="1800" dirty="0" smtClean="0">
                <a:latin typeface="Arial"/>
              </a:rPr>
              <a:t>Use </a:t>
            </a:r>
            <a:r>
              <a:rPr lang="en-US" sz="1800" dirty="0">
                <a:latin typeface="Arial"/>
              </a:rPr>
              <a:t>?</a:t>
            </a:r>
            <a:r>
              <a:rPr lang="en-US" sz="1800" dirty="0" err="1">
                <a:latin typeface="Arial"/>
              </a:rPr>
              <a:t>passwordFile</a:t>
            </a:r>
            <a:r>
              <a:rPr lang="en-US" sz="1800" dirty="0">
                <a:latin typeface="Arial"/>
              </a:rPr>
              <a:t>=/path/to/password/file and protect </a:t>
            </a:r>
            <a:r>
              <a:rPr lang="en-US" sz="1800" dirty="0" smtClean="0">
                <a:latin typeface="Arial"/>
              </a:rPr>
              <a:t>that instead</a:t>
            </a:r>
            <a:endParaRPr lang="en-US" sz="2000" dirty="0" smtClean="0">
              <a:latin typeface="Arial"/>
            </a:endParaRPr>
          </a:p>
        </p:txBody>
      </p:sp>
    </p:spTree>
    <p:extLst>
      <p:ext uri="{BB962C8B-B14F-4D97-AF65-F5344CB8AC3E}">
        <p14:creationId xmlns:p14="http://schemas.microsoft.com/office/powerpoint/2010/main" val="58288864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Getting Started</a:t>
            </a:r>
            <a:endParaRPr lang="en-US" sz="3200" dirty="0">
              <a:solidFill>
                <a:srgbClr val="005FA0"/>
              </a:solidFill>
              <a:latin typeface="Neo Sans Intel Light"/>
            </a:endParaRPr>
          </a:p>
        </p:txBody>
      </p:sp>
      <p:sp>
        <p:nvSpPr>
          <p:cNvPr id="3" name="Content Placeholder 2"/>
          <p:cNvSpPr>
            <a:spLocks noGrp="1"/>
          </p:cNvSpPr>
          <p:nvPr>
            <p:ph idx="1"/>
          </p:nvPr>
        </p:nvSpPr>
        <p:spPr>
          <a:xfrm>
            <a:off x="457200" y="925830"/>
            <a:ext cx="8321040" cy="3943350"/>
          </a:xfrm>
        </p:spPr>
        <p:txBody>
          <a:bodyPr>
            <a:noAutofit/>
          </a:bodyPr>
          <a:lstStyle/>
          <a:p>
            <a:pPr algn="just">
              <a:spcBef>
                <a:spcPts val="300"/>
              </a:spcBef>
            </a:pPr>
            <a:r>
              <a:rPr lang="en-US" sz="2000" dirty="0" smtClean="0">
                <a:latin typeface="Arial"/>
              </a:rPr>
              <a:t>Enable WAL encryption</a:t>
            </a:r>
          </a:p>
          <a:p>
            <a:pPr lvl="1" algn="just">
              <a:spcBef>
                <a:spcPts val="300"/>
              </a:spcBef>
            </a:pPr>
            <a:r>
              <a:rPr lang="en-US" sz="1800" dirty="0" smtClean="0">
                <a:latin typeface="Arial"/>
              </a:rPr>
              <a:t>hbase.crypto.wal.key.name=</a:t>
            </a:r>
            <a:r>
              <a:rPr lang="en-US" sz="1800" dirty="0" err="1" smtClean="0">
                <a:latin typeface="Arial"/>
              </a:rPr>
              <a:t>hbase</a:t>
            </a:r>
            <a:r>
              <a:rPr lang="en-US" sz="1800" dirty="0" smtClean="0">
                <a:latin typeface="Arial"/>
              </a:rPr>
              <a:t>-master-default</a:t>
            </a:r>
          </a:p>
          <a:p>
            <a:pPr lvl="1" algn="just">
              <a:spcBef>
                <a:spcPts val="300"/>
              </a:spcBef>
            </a:pPr>
            <a:r>
              <a:rPr lang="en-US" sz="1800" dirty="0" err="1" smtClean="0">
                <a:latin typeface="Arial"/>
              </a:rPr>
              <a:t>hbase.regionserver.hlog.reader.impl</a:t>
            </a:r>
            <a:r>
              <a:rPr lang="en-US" sz="1800" dirty="0" smtClean="0">
                <a:latin typeface="Arial"/>
              </a:rPr>
              <a:t>=</a:t>
            </a:r>
          </a:p>
          <a:p>
            <a:pPr marL="457200" lvl="1" indent="0" algn="just">
              <a:spcBef>
                <a:spcPts val="300"/>
              </a:spcBef>
              <a:buNone/>
            </a:pPr>
            <a:r>
              <a:rPr lang="en-US" sz="1800" dirty="0" smtClean="0">
                <a:latin typeface="Arial"/>
              </a:rPr>
              <a:t>	org.apache.hadoop.hbase.regionserver.wal.SecureProtobufLogReader</a:t>
            </a:r>
            <a:endParaRPr lang="en-US" sz="1800" dirty="0">
              <a:latin typeface="Arial"/>
            </a:endParaRPr>
          </a:p>
          <a:p>
            <a:pPr lvl="1" algn="just">
              <a:spcBef>
                <a:spcPts val="300"/>
              </a:spcBef>
            </a:pPr>
            <a:r>
              <a:rPr lang="en-US" sz="1800" dirty="0" err="1" smtClean="0">
                <a:latin typeface="Arial"/>
              </a:rPr>
              <a:t>hbase.regionserver.hlog.writer.impl</a:t>
            </a:r>
            <a:r>
              <a:rPr lang="en-US" sz="1800" dirty="0">
                <a:latin typeface="Arial"/>
              </a:rPr>
              <a:t>=</a:t>
            </a:r>
          </a:p>
          <a:p>
            <a:pPr marL="457200" lvl="1" indent="0" algn="just">
              <a:spcBef>
                <a:spcPts val="300"/>
              </a:spcBef>
              <a:buNone/>
            </a:pPr>
            <a:r>
              <a:rPr lang="en-US" sz="1800" dirty="0">
                <a:latin typeface="Arial"/>
              </a:rPr>
              <a:t>	</a:t>
            </a:r>
            <a:r>
              <a:rPr lang="en-US" sz="1800" dirty="0" smtClean="0">
                <a:latin typeface="Arial"/>
              </a:rPr>
              <a:t>org.apache.hadoop.hbase.regionserver.wal.SecureProtobufLogWriter</a:t>
            </a:r>
            <a:endParaRPr lang="en-US" sz="1800" dirty="0">
              <a:latin typeface="Arial"/>
            </a:endParaRPr>
          </a:p>
          <a:p>
            <a:pPr lvl="1" algn="just">
              <a:spcBef>
                <a:spcPts val="300"/>
              </a:spcBef>
            </a:pPr>
            <a:r>
              <a:rPr lang="en-US" sz="1800" dirty="0" err="1" smtClean="0">
                <a:latin typeface="Arial"/>
              </a:rPr>
              <a:t>hbase.regionserver.wal.encryption</a:t>
            </a:r>
            <a:r>
              <a:rPr lang="en-US" sz="1800" dirty="0" smtClean="0">
                <a:latin typeface="Arial"/>
              </a:rPr>
              <a:t>=true</a:t>
            </a:r>
          </a:p>
          <a:p>
            <a:pPr lvl="1" algn="just">
              <a:spcBef>
                <a:spcPts val="300"/>
              </a:spcBef>
            </a:pPr>
            <a:endParaRPr lang="en-US" sz="1600" dirty="0" smtClean="0">
              <a:latin typeface="Arial"/>
            </a:endParaRPr>
          </a:p>
          <a:p>
            <a:pPr marL="457200" lvl="1" indent="0" algn="just">
              <a:spcBef>
                <a:spcPts val="300"/>
              </a:spcBef>
              <a:buNone/>
            </a:pPr>
            <a:r>
              <a:rPr lang="en-US" sz="1800" dirty="0" smtClean="0">
                <a:latin typeface="Arial"/>
              </a:rPr>
              <a:t>WAL encryption is configured separately from </a:t>
            </a:r>
            <a:r>
              <a:rPr lang="en-US" sz="1800" dirty="0" err="1" smtClean="0">
                <a:latin typeface="Arial"/>
              </a:rPr>
              <a:t>HFile</a:t>
            </a:r>
            <a:r>
              <a:rPr lang="en-US" sz="1800" dirty="0" smtClean="0">
                <a:latin typeface="Arial"/>
              </a:rPr>
              <a:t> encryption to enable storage management with tiered sensitivity</a:t>
            </a:r>
          </a:p>
          <a:p>
            <a:pPr lvl="1" algn="just">
              <a:spcBef>
                <a:spcPts val="300"/>
              </a:spcBef>
            </a:pPr>
            <a:endParaRPr lang="en-US" sz="1800" dirty="0" smtClean="0">
              <a:latin typeface="Arial"/>
            </a:endParaRPr>
          </a:p>
          <a:p>
            <a:pPr algn="just">
              <a:spcBef>
                <a:spcPts val="300"/>
              </a:spcBef>
            </a:pPr>
            <a:r>
              <a:rPr lang="en-US" sz="2000" dirty="0" smtClean="0">
                <a:latin typeface="Arial"/>
              </a:rPr>
              <a:t>(JRE 8+) Enable AES-NI acceleration features</a:t>
            </a:r>
          </a:p>
          <a:p>
            <a:pPr lvl="1" algn="just">
              <a:spcBef>
                <a:spcPts val="300"/>
              </a:spcBef>
            </a:pPr>
            <a:r>
              <a:rPr lang="en-US" sz="1800" dirty="0" smtClean="0">
                <a:latin typeface="Arial"/>
              </a:rPr>
              <a:t>Add to hbase-env.sh: – XX:+</a:t>
            </a:r>
            <a:r>
              <a:rPr lang="en-US" sz="1800" dirty="0" err="1" smtClean="0">
                <a:latin typeface="Arial"/>
              </a:rPr>
              <a:t>UseAES</a:t>
            </a:r>
            <a:r>
              <a:rPr lang="en-US" sz="1800" dirty="0" smtClean="0">
                <a:latin typeface="Arial"/>
              </a:rPr>
              <a:t> –XX:+</a:t>
            </a:r>
            <a:r>
              <a:rPr lang="en-US" sz="1800" dirty="0" err="1" smtClean="0">
                <a:latin typeface="Arial"/>
              </a:rPr>
              <a:t>UseAESIntrinsics</a:t>
            </a:r>
            <a:endParaRPr lang="en-US" sz="1800" dirty="0" smtClean="0">
              <a:latin typeface="Arial"/>
            </a:endParaRPr>
          </a:p>
        </p:txBody>
      </p:sp>
    </p:spTree>
    <p:extLst>
      <p:ext uri="{BB962C8B-B14F-4D97-AF65-F5344CB8AC3E}">
        <p14:creationId xmlns:p14="http://schemas.microsoft.com/office/powerpoint/2010/main" val="253876786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Transparent Encryption</a:t>
            </a:r>
            <a:endParaRPr lang="en-US" sz="3200" dirty="0">
              <a:solidFill>
                <a:srgbClr val="005FA0"/>
              </a:solidFill>
              <a:latin typeface="Neo Sans Intel Light"/>
            </a:endParaRPr>
          </a:p>
        </p:txBody>
      </p:sp>
      <p:sp>
        <p:nvSpPr>
          <p:cNvPr id="3" name="Content Placeholder 2"/>
          <p:cNvSpPr>
            <a:spLocks noGrp="1"/>
          </p:cNvSpPr>
          <p:nvPr>
            <p:ph idx="1"/>
          </p:nvPr>
        </p:nvSpPr>
        <p:spPr>
          <a:xfrm>
            <a:off x="457200" y="925830"/>
            <a:ext cx="8229600" cy="3943350"/>
          </a:xfrm>
        </p:spPr>
        <p:txBody>
          <a:bodyPr>
            <a:noAutofit/>
          </a:bodyPr>
          <a:lstStyle/>
          <a:p>
            <a:pPr algn="just">
              <a:spcBef>
                <a:spcPts val="300"/>
              </a:spcBef>
            </a:pPr>
            <a:r>
              <a:rPr lang="en-US" sz="2000" dirty="0" smtClean="0">
                <a:latin typeface="Arial"/>
              </a:rPr>
              <a:t>Segregate sensitive information into one or a few column families with </a:t>
            </a:r>
            <a:r>
              <a:rPr lang="en-US" sz="2000" dirty="0" err="1" smtClean="0">
                <a:latin typeface="Arial"/>
              </a:rPr>
              <a:t>HFile</a:t>
            </a:r>
            <a:r>
              <a:rPr lang="en-US" sz="2000" dirty="0" smtClean="0">
                <a:latin typeface="Arial"/>
              </a:rPr>
              <a:t> encryption enabled</a:t>
            </a:r>
            <a:endParaRPr lang="en-US" sz="1800" dirty="0" smtClean="0">
              <a:solidFill>
                <a:srgbClr val="C00000"/>
              </a:solidFill>
              <a:latin typeface="Arial"/>
            </a:endParaRPr>
          </a:p>
          <a:p>
            <a:pPr lvl="1" algn="just">
              <a:spcBef>
                <a:spcPts val="300"/>
              </a:spcBef>
            </a:pPr>
            <a:r>
              <a:rPr lang="en-US" sz="1800" dirty="0" smtClean="0">
                <a:latin typeface="Arial"/>
              </a:rPr>
              <a:t>We are storing sensitive personally identifiable customer information in the “</a:t>
            </a:r>
            <a:r>
              <a:rPr lang="en-US" sz="1800" dirty="0" err="1" smtClean="0">
                <a:latin typeface="Arial"/>
              </a:rPr>
              <a:t>pii</a:t>
            </a:r>
            <a:r>
              <a:rPr lang="en-US" sz="1800" dirty="0" smtClean="0">
                <a:latin typeface="Arial"/>
              </a:rPr>
              <a:t>” family</a:t>
            </a:r>
          </a:p>
          <a:p>
            <a:pPr lvl="1" algn="just">
              <a:spcBef>
                <a:spcPts val="300"/>
              </a:spcBef>
            </a:pPr>
            <a:r>
              <a:rPr lang="en-US" sz="1800" dirty="0" smtClean="0">
                <a:latin typeface="Arial"/>
              </a:rPr>
              <a:t>Enable encryption on “</a:t>
            </a:r>
            <a:r>
              <a:rPr lang="en-US" sz="1800" dirty="0" err="1" smtClean="0">
                <a:latin typeface="Arial"/>
              </a:rPr>
              <a:t>pii</a:t>
            </a:r>
            <a:r>
              <a:rPr lang="en-US" sz="1800" dirty="0" smtClean="0">
                <a:latin typeface="Arial"/>
              </a:rPr>
              <a:t>” only to mitigate performance impact</a:t>
            </a:r>
          </a:p>
          <a:p>
            <a:pPr lvl="1" algn="just">
              <a:spcBef>
                <a:spcPts val="300"/>
              </a:spcBef>
            </a:pPr>
            <a:r>
              <a:rPr lang="en-US" sz="1800" dirty="0" smtClean="0">
                <a:latin typeface="Arial"/>
              </a:rPr>
              <a:t>After changing schema, run a major compaction to insure all files are (eventually) transformed</a:t>
            </a:r>
            <a:endParaRPr lang="en-US" sz="2000" dirty="0" smtClean="0">
              <a:latin typeface="Arial"/>
            </a:endParaRPr>
          </a:p>
        </p:txBody>
      </p:sp>
      <p:sp>
        <p:nvSpPr>
          <p:cNvPr id="6" name="TextBox 5"/>
          <p:cNvSpPr txBox="1"/>
          <p:nvPr/>
        </p:nvSpPr>
        <p:spPr>
          <a:xfrm>
            <a:off x="612648" y="3390900"/>
            <a:ext cx="4875053" cy="1569660"/>
          </a:xfrm>
          <a:prstGeom prst="rect">
            <a:avLst/>
          </a:prstGeom>
          <a:noFill/>
        </p:spPr>
        <p:txBody>
          <a:bodyPr wrap="none" rtlCol="0">
            <a:spAutoFit/>
          </a:bodyPr>
          <a:lstStyle/>
          <a:p>
            <a:r>
              <a:rPr lang="en-US" sz="1600" dirty="0" err="1" smtClean="0">
                <a:latin typeface="Courier New" panose="02070309020205020404" pitchFamily="49" charset="0"/>
                <a:cs typeface="Courier New" panose="02070309020205020404" pitchFamily="49" charset="0"/>
              </a:rPr>
              <a:t>hbase</a:t>
            </a:r>
            <a:r>
              <a:rPr lang="en-US" sz="1600" dirty="0" smtClean="0">
                <a:latin typeface="Courier New" panose="02070309020205020404" pitchFamily="49" charset="0"/>
                <a:cs typeface="Courier New" panose="02070309020205020404" pitchFamily="49" charset="0"/>
              </a:rPr>
              <a:t>&gt; disable 'user</a:t>
            </a:r>
            <a:r>
              <a:rPr lang="en-US" sz="1600" dirty="0">
                <a:latin typeface="Courier New" panose="02070309020205020404" pitchFamily="49" charset="0"/>
                <a:cs typeface="Courier New" panose="02070309020205020404" pitchFamily="49" charset="0"/>
              </a:rPr>
              <a:t>'</a:t>
            </a:r>
            <a:endParaRPr lang="en-US" sz="1600" dirty="0" smtClean="0">
              <a:latin typeface="Courier New" panose="02070309020205020404" pitchFamily="49" charset="0"/>
              <a:cs typeface="Courier New" panose="02070309020205020404" pitchFamily="49" charset="0"/>
            </a:endParaRPr>
          </a:p>
          <a:p>
            <a:r>
              <a:rPr lang="en-US" sz="1600" dirty="0" err="1" smtClean="0">
                <a:latin typeface="Courier New" panose="02070309020205020404" pitchFamily="49" charset="0"/>
                <a:cs typeface="Courier New" panose="02070309020205020404" pitchFamily="49" charset="0"/>
              </a:rPr>
              <a:t>hbase</a:t>
            </a:r>
            <a:r>
              <a:rPr lang="en-US" sz="1600" dirty="0" smtClean="0">
                <a:latin typeface="Courier New" panose="02070309020205020404" pitchFamily="49" charset="0"/>
                <a:cs typeface="Courier New" panose="02070309020205020404" pitchFamily="49" charset="0"/>
              </a:rPr>
              <a:t>&gt; alter </a:t>
            </a:r>
            <a:r>
              <a:rPr lang="en-US" sz="1600" dirty="0">
                <a:latin typeface="Courier New" panose="02070309020205020404" pitchFamily="49" charset="0"/>
                <a:cs typeface="Courier New" panose="02070309020205020404" pitchFamily="49" charset="0"/>
              </a:rPr>
              <a:t>'</a:t>
            </a:r>
            <a:r>
              <a:rPr lang="en-US" sz="1600" dirty="0" smtClean="0">
                <a:latin typeface="Courier New" panose="02070309020205020404" pitchFamily="49" charset="0"/>
                <a:cs typeface="Courier New" panose="02070309020205020404" pitchFamily="49" charset="0"/>
              </a:rPr>
              <a:t>user</a:t>
            </a: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NAME =&gt; </a:t>
            </a:r>
            <a:r>
              <a:rPr lang="en-US" sz="1600" dirty="0" smtClean="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pii</a:t>
            </a:r>
            <a:r>
              <a:rPr lang="en-US" sz="1600" dirty="0">
                <a:latin typeface="Courier New" panose="02070309020205020404" pitchFamily="49" charset="0"/>
                <a:cs typeface="Courier New" panose="02070309020205020404" pitchFamily="49" charset="0"/>
              </a:rPr>
              <a:t>',\</a:t>
            </a:r>
            <a:endParaRPr lang="en-US" sz="1600" dirty="0" smtClean="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 COMPRESSION </a:t>
            </a:r>
            <a:r>
              <a:rPr lang="en-US" sz="1600" dirty="0">
                <a:latin typeface="Courier New" panose="02070309020205020404" pitchFamily="49" charset="0"/>
                <a:cs typeface="Courier New" panose="02070309020205020404" pitchFamily="49" charset="0"/>
              </a:rPr>
              <a:t>=&gt; '</a:t>
            </a:r>
            <a:r>
              <a:rPr lang="en-US" sz="1600" dirty="0" smtClean="0">
                <a:latin typeface="Courier New" panose="02070309020205020404" pitchFamily="49" charset="0"/>
                <a:cs typeface="Courier New" panose="02070309020205020404" pitchFamily="49" charset="0"/>
              </a:rPr>
              <a:t>snappy</a:t>
            </a: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a:t>
            </a:r>
          </a:p>
          <a:p>
            <a:r>
              <a:rPr lang="en-US" sz="1600" dirty="0" smtClean="0">
                <a:latin typeface="Courier New" panose="02070309020205020404" pitchFamily="49" charset="0"/>
                <a:cs typeface="Courier New" panose="02070309020205020404" pitchFamily="49" charset="0"/>
              </a:rPr>
              <a:t>  ENCRYPTION =&gt; </a:t>
            </a:r>
            <a:r>
              <a:rPr lang="en-US" sz="1600" dirty="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aes</a:t>
            </a: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a:t>
            </a:r>
          </a:p>
          <a:p>
            <a:r>
              <a:rPr lang="en-US" sz="1600" dirty="0" err="1" smtClean="0">
                <a:latin typeface="Courier New" panose="02070309020205020404" pitchFamily="49" charset="0"/>
                <a:cs typeface="Courier New" panose="02070309020205020404" pitchFamily="49" charset="0"/>
              </a:rPr>
              <a:t>hbase</a:t>
            </a:r>
            <a:r>
              <a:rPr lang="en-US" sz="1600" dirty="0" smtClean="0">
                <a:latin typeface="Courier New" panose="02070309020205020404" pitchFamily="49" charset="0"/>
                <a:cs typeface="Courier New" panose="02070309020205020404" pitchFamily="49" charset="0"/>
              </a:rPr>
              <a:t>&gt; enable </a:t>
            </a:r>
            <a:r>
              <a:rPr lang="en-US" sz="1600" dirty="0">
                <a:latin typeface="Courier New" panose="02070309020205020404" pitchFamily="49" charset="0"/>
                <a:cs typeface="Courier New" panose="02070309020205020404" pitchFamily="49" charset="0"/>
              </a:rPr>
              <a:t>'</a:t>
            </a:r>
            <a:r>
              <a:rPr lang="en-US" sz="1600" dirty="0" smtClean="0">
                <a:latin typeface="Courier New" panose="02070309020205020404" pitchFamily="49" charset="0"/>
                <a:cs typeface="Courier New" panose="02070309020205020404" pitchFamily="49" charset="0"/>
              </a:rPr>
              <a:t>user</a:t>
            </a:r>
            <a:r>
              <a:rPr lang="en-US" sz="1600" dirty="0">
                <a:latin typeface="Courier New" panose="02070309020205020404" pitchFamily="49" charset="0"/>
                <a:cs typeface="Courier New" panose="02070309020205020404" pitchFamily="49" charset="0"/>
              </a:rPr>
              <a:t>'</a:t>
            </a:r>
            <a:endParaRPr lang="en-US" sz="1600" dirty="0" smtClean="0">
              <a:latin typeface="Courier New" panose="02070309020205020404" pitchFamily="49" charset="0"/>
              <a:cs typeface="Courier New" panose="02070309020205020404" pitchFamily="49" charset="0"/>
            </a:endParaRPr>
          </a:p>
          <a:p>
            <a:r>
              <a:rPr lang="en-US" sz="1600" dirty="0" err="1" smtClean="0">
                <a:latin typeface="Courier New" panose="02070309020205020404" pitchFamily="49" charset="0"/>
                <a:cs typeface="Courier New" panose="02070309020205020404" pitchFamily="49" charset="0"/>
              </a:rPr>
              <a:t>hbase</a:t>
            </a:r>
            <a:r>
              <a:rPr lang="en-US" sz="1600" dirty="0" smtClean="0">
                <a:latin typeface="Courier New" panose="02070309020205020404" pitchFamily="49" charset="0"/>
                <a:cs typeface="Courier New" panose="02070309020205020404" pitchFamily="49" charset="0"/>
              </a:rPr>
              <a:t>&gt; </a:t>
            </a:r>
            <a:r>
              <a:rPr lang="en-US" sz="1600" dirty="0" err="1" smtClean="0">
                <a:latin typeface="Courier New" panose="02070309020205020404" pitchFamily="49" charset="0"/>
                <a:cs typeface="Courier New" panose="02070309020205020404" pitchFamily="49" charset="0"/>
              </a:rPr>
              <a:t>major_compact</a:t>
            </a:r>
            <a:r>
              <a:rPr lang="en-US" sz="1600" dirty="0" smtClean="0">
                <a:latin typeface="Courier New" panose="02070309020205020404" pitchFamily="49" charset="0"/>
                <a:cs typeface="Courier New" panose="02070309020205020404" pitchFamily="49" charset="0"/>
              </a:rPr>
              <a:t> 'user</a:t>
            </a:r>
            <a:r>
              <a:rPr lang="en-US" sz="1600" dirty="0">
                <a:latin typeface="Courier New" panose="02070309020205020404" pitchFamily="49" charset="0"/>
                <a:cs typeface="Courier New" panose="02070309020205020404" pitchFamily="49" charset="0"/>
              </a:rPr>
              <a:t>'</a:t>
            </a:r>
            <a:endParaRPr lang="en-US" dirty="0">
              <a:latin typeface="Courier New" panose="02070309020205020404" pitchFamily="49" charset="0"/>
              <a:cs typeface="Courier New" panose="02070309020205020404" pitchFamily="49" charset="0"/>
            </a:endParaRPr>
          </a:p>
        </p:txBody>
      </p:sp>
      <p:graphicFrame>
        <p:nvGraphicFramePr>
          <p:cNvPr id="7" name="Table 6"/>
          <p:cNvGraphicFramePr>
            <a:graphicFrameLocks noGrp="1"/>
          </p:cNvGraphicFramePr>
          <p:nvPr>
            <p:extLst>
              <p:ext uri="{D42A27DB-BD31-4B8C-83A1-F6EECF244321}">
                <p14:modId xmlns:p14="http://schemas.microsoft.com/office/powerpoint/2010/main" val="2361062714"/>
              </p:ext>
            </p:extLst>
          </p:nvPr>
        </p:nvGraphicFramePr>
        <p:xfrm>
          <a:off x="5349240" y="3012462"/>
          <a:ext cx="3459480" cy="1234440"/>
        </p:xfrm>
        <a:graphic>
          <a:graphicData uri="http://schemas.openxmlformats.org/drawingml/2006/table">
            <a:tbl>
              <a:tblPr firstRow="1" bandRow="1">
                <a:tableStyleId>{5C22544A-7EE6-4342-B048-85BDC9FD1C3A}</a:tableStyleId>
              </a:tblPr>
              <a:tblGrid>
                <a:gridCol w="731520"/>
                <a:gridCol w="1280160"/>
                <a:gridCol w="1447800"/>
              </a:tblGrid>
              <a:tr h="205740">
                <a:tc>
                  <a:txBody>
                    <a:bodyPr/>
                    <a:lstStyle/>
                    <a:p>
                      <a:r>
                        <a:rPr lang="en-US" sz="900" baseline="0" dirty="0" smtClean="0">
                          <a:solidFill>
                            <a:schemeClr val="tx1"/>
                          </a:solidFill>
                        </a:rPr>
                        <a:t>Row Key</a:t>
                      </a:r>
                      <a:endParaRPr lang="en-US" sz="900" baseline="0" dirty="0">
                        <a:solidFill>
                          <a:schemeClr val="tx1"/>
                        </a:solidFill>
                      </a:endParaRPr>
                    </a:p>
                  </a:txBody>
                  <a:tcPr marT="34290" marB="34290">
                    <a:solidFill>
                      <a:schemeClr val="bg1"/>
                    </a:solidFill>
                  </a:tcPr>
                </a:tc>
                <a:tc>
                  <a:txBody>
                    <a:bodyPr/>
                    <a:lstStyle/>
                    <a:p>
                      <a:r>
                        <a:rPr lang="en-US" sz="900" baseline="0" dirty="0" smtClean="0">
                          <a:solidFill>
                            <a:schemeClr val="tx1"/>
                          </a:solidFill>
                        </a:rPr>
                        <a:t>Column Family: </a:t>
                      </a:r>
                      <a:r>
                        <a:rPr lang="en-US" sz="900" baseline="0" dirty="0" err="1" smtClean="0">
                          <a:solidFill>
                            <a:schemeClr val="tx1"/>
                          </a:solidFill>
                        </a:rPr>
                        <a:t>i</a:t>
                      </a:r>
                      <a:endParaRPr lang="en-US" sz="900" baseline="0" dirty="0">
                        <a:solidFill>
                          <a:schemeClr val="tx1"/>
                        </a:solidFill>
                      </a:endParaRPr>
                    </a:p>
                  </a:txBody>
                  <a:tcPr marT="34290" marB="34290">
                    <a:solidFill>
                      <a:schemeClr val="bg1"/>
                    </a:solidFill>
                  </a:tcPr>
                </a:tc>
                <a:tc>
                  <a:txBody>
                    <a:bodyPr/>
                    <a:lstStyle/>
                    <a:p>
                      <a:r>
                        <a:rPr lang="en-US" sz="900" baseline="0" dirty="0" smtClean="0">
                          <a:solidFill>
                            <a:schemeClr val="tx1"/>
                          </a:solidFill>
                        </a:rPr>
                        <a:t>Column Family: </a:t>
                      </a:r>
                      <a:r>
                        <a:rPr lang="en-US" sz="900" baseline="0" dirty="0" err="1" smtClean="0">
                          <a:solidFill>
                            <a:schemeClr val="tx1"/>
                          </a:solidFill>
                        </a:rPr>
                        <a:t>pii</a:t>
                      </a:r>
                      <a:endParaRPr lang="en-US" sz="900" baseline="0" dirty="0">
                        <a:solidFill>
                          <a:schemeClr val="tx1"/>
                        </a:solidFill>
                      </a:endParaRPr>
                    </a:p>
                  </a:txBody>
                  <a:tcPr marT="34290" marB="34290">
                    <a:solidFill>
                      <a:schemeClr val="bg1">
                        <a:lumMod val="85000"/>
                      </a:schemeClr>
                    </a:solidFill>
                  </a:tcPr>
                </a:tc>
              </a:tr>
              <a:tr h="205740">
                <a:tc>
                  <a:txBody>
                    <a:bodyPr/>
                    <a:lstStyle/>
                    <a:p>
                      <a:r>
                        <a:rPr lang="en-US" sz="900" baseline="0" dirty="0" err="1" smtClean="0">
                          <a:solidFill>
                            <a:schemeClr val="tx1"/>
                          </a:solidFill>
                        </a:rPr>
                        <a:t>uid</a:t>
                      </a:r>
                      <a:endParaRPr lang="en-US" sz="900" baseline="0" dirty="0">
                        <a:solidFill>
                          <a:schemeClr val="tx1"/>
                        </a:solidFill>
                      </a:endParaRPr>
                    </a:p>
                  </a:txBody>
                  <a:tcPr marT="34290" marB="34290">
                    <a:solidFill>
                      <a:schemeClr val="bg1"/>
                    </a:solidFill>
                  </a:tcPr>
                </a:tc>
                <a:tc>
                  <a:txBody>
                    <a:bodyPr/>
                    <a:lstStyle/>
                    <a:p>
                      <a:r>
                        <a:rPr lang="en-US" sz="900" baseline="0" dirty="0" smtClean="0">
                          <a:solidFill>
                            <a:schemeClr val="tx1"/>
                          </a:solidFill>
                        </a:rPr>
                        <a:t>i:fullname</a:t>
                      </a:r>
                      <a:endParaRPr lang="en-US" sz="900" baseline="0" dirty="0">
                        <a:solidFill>
                          <a:schemeClr val="tx1"/>
                        </a:solidFill>
                      </a:endParaRPr>
                    </a:p>
                  </a:txBody>
                  <a:tcPr marT="34290" marB="34290">
                    <a:solidFill>
                      <a:schemeClr val="bg1"/>
                    </a:solidFill>
                  </a:tcPr>
                </a:tc>
                <a:tc>
                  <a:txBody>
                    <a:bodyPr/>
                    <a:lstStyle/>
                    <a:p>
                      <a:r>
                        <a:rPr lang="en-US" sz="900" baseline="0" dirty="0" err="1" smtClean="0">
                          <a:solidFill>
                            <a:schemeClr val="tx1"/>
                          </a:solidFill>
                        </a:rPr>
                        <a:t>pii:address</a:t>
                      </a:r>
                      <a:endParaRPr lang="en-US" sz="900" baseline="0" dirty="0" smtClean="0">
                        <a:solidFill>
                          <a:schemeClr val="tx1"/>
                        </a:solidFill>
                      </a:endParaRPr>
                    </a:p>
                  </a:txBody>
                  <a:tcPr marT="34290" marB="34290">
                    <a:solidFill>
                      <a:schemeClr val="bg1">
                        <a:lumMod val="85000"/>
                      </a:schemeClr>
                    </a:solidFill>
                  </a:tcPr>
                </a:tc>
              </a:tr>
              <a:tr h="205740">
                <a:tc>
                  <a:txBody>
                    <a:bodyPr/>
                    <a:lstStyle/>
                    <a:p>
                      <a:endParaRPr lang="en-US" sz="900" baseline="0" dirty="0">
                        <a:solidFill>
                          <a:schemeClr val="tx1"/>
                        </a:solidFill>
                      </a:endParaRPr>
                    </a:p>
                  </a:txBody>
                  <a:tcPr marT="34290" marB="34290">
                    <a:solidFill>
                      <a:schemeClr val="bg1"/>
                    </a:solidFill>
                  </a:tcPr>
                </a:tc>
                <a:tc>
                  <a:txBody>
                    <a:bodyPr/>
                    <a:lstStyle/>
                    <a:p>
                      <a:r>
                        <a:rPr lang="en-US" sz="900" baseline="0" dirty="0" smtClean="0">
                          <a:solidFill>
                            <a:schemeClr val="tx1"/>
                          </a:solidFill>
                        </a:rPr>
                        <a:t>i:nick</a:t>
                      </a:r>
                      <a:endParaRPr lang="en-US" sz="900" baseline="0" dirty="0">
                        <a:solidFill>
                          <a:schemeClr val="tx1"/>
                        </a:solidFill>
                      </a:endParaRPr>
                    </a:p>
                  </a:txBody>
                  <a:tcPr marT="34290" marB="34290">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900" baseline="0" dirty="0" err="1" smtClean="0">
                          <a:solidFill>
                            <a:schemeClr val="tx1"/>
                          </a:solidFill>
                        </a:rPr>
                        <a:t>pii:phone</a:t>
                      </a:r>
                      <a:endParaRPr lang="en-US" sz="900" baseline="0" dirty="0" smtClean="0">
                        <a:solidFill>
                          <a:schemeClr val="tx1"/>
                        </a:solidFill>
                      </a:endParaRPr>
                    </a:p>
                  </a:txBody>
                  <a:tcPr marT="34290" marB="34290">
                    <a:solidFill>
                      <a:schemeClr val="bg1">
                        <a:lumMod val="85000"/>
                      </a:schemeClr>
                    </a:solidFill>
                  </a:tcPr>
                </a:tc>
              </a:tr>
              <a:tr h="205740">
                <a:tc>
                  <a:txBody>
                    <a:bodyPr/>
                    <a:lstStyle/>
                    <a:p>
                      <a:endParaRPr lang="en-US" sz="900" baseline="0" dirty="0">
                        <a:solidFill>
                          <a:schemeClr val="tx1"/>
                        </a:solidFill>
                      </a:endParaRPr>
                    </a:p>
                  </a:txBody>
                  <a:tcPr marT="34290" marB="34290">
                    <a:solidFill>
                      <a:schemeClr val="bg1"/>
                    </a:solidFill>
                  </a:tcPr>
                </a:tc>
                <a:tc>
                  <a:txBody>
                    <a:bodyPr/>
                    <a:lstStyle/>
                    <a:p>
                      <a:endParaRPr lang="en-US" sz="900" baseline="0" dirty="0">
                        <a:solidFill>
                          <a:schemeClr val="tx1"/>
                        </a:solidFill>
                      </a:endParaRPr>
                    </a:p>
                  </a:txBody>
                  <a:tcPr marT="34290" marB="34290">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900" baseline="0" dirty="0" err="1" smtClean="0">
                          <a:solidFill>
                            <a:schemeClr val="tx1"/>
                          </a:solidFill>
                        </a:rPr>
                        <a:t>pii:cc</a:t>
                      </a:r>
                      <a:endParaRPr lang="en-US" sz="900" baseline="0" dirty="0" smtClean="0">
                        <a:solidFill>
                          <a:schemeClr val="tx1"/>
                        </a:solidFill>
                      </a:endParaRPr>
                    </a:p>
                  </a:txBody>
                  <a:tcPr marT="34290" marB="34290">
                    <a:solidFill>
                      <a:schemeClr val="bg1">
                        <a:lumMod val="85000"/>
                      </a:schemeClr>
                    </a:solidFill>
                  </a:tcPr>
                </a:tc>
              </a:tr>
              <a:tr h="205740">
                <a:tc>
                  <a:txBody>
                    <a:bodyPr/>
                    <a:lstStyle/>
                    <a:p>
                      <a:endParaRPr lang="en-US" sz="900" baseline="0" dirty="0">
                        <a:solidFill>
                          <a:schemeClr val="tx1"/>
                        </a:solidFill>
                      </a:endParaRPr>
                    </a:p>
                  </a:txBody>
                  <a:tcPr marT="34290" marB="34290">
                    <a:solidFill>
                      <a:schemeClr val="bg1"/>
                    </a:solidFill>
                  </a:tcPr>
                </a:tc>
                <a:tc>
                  <a:txBody>
                    <a:bodyPr/>
                    <a:lstStyle/>
                    <a:p>
                      <a:endParaRPr lang="en-US" sz="900" baseline="0" dirty="0">
                        <a:solidFill>
                          <a:schemeClr val="tx1"/>
                        </a:solidFill>
                      </a:endParaRPr>
                    </a:p>
                  </a:txBody>
                  <a:tcPr marT="34290" marB="34290">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900" baseline="0" dirty="0" smtClean="0">
                          <a:solidFill>
                            <a:schemeClr val="tx1"/>
                          </a:solidFill>
                        </a:rPr>
                        <a:t>pii:cvv2</a:t>
                      </a:r>
                    </a:p>
                  </a:txBody>
                  <a:tcPr marT="34290" marB="34290">
                    <a:solidFill>
                      <a:schemeClr val="bg1">
                        <a:lumMod val="85000"/>
                      </a:schemeClr>
                    </a:solidFill>
                  </a:tcPr>
                </a:tc>
              </a:tr>
              <a:tr h="205740">
                <a:tc>
                  <a:txBody>
                    <a:bodyPr/>
                    <a:lstStyle/>
                    <a:p>
                      <a:endParaRPr lang="en-US" sz="900" baseline="0" dirty="0">
                        <a:solidFill>
                          <a:schemeClr val="tx1"/>
                        </a:solidFill>
                      </a:endParaRPr>
                    </a:p>
                  </a:txBody>
                  <a:tcPr marT="34290" marB="34290">
                    <a:solidFill>
                      <a:schemeClr val="bg1"/>
                    </a:solidFill>
                  </a:tcPr>
                </a:tc>
                <a:tc>
                  <a:txBody>
                    <a:bodyPr/>
                    <a:lstStyle/>
                    <a:p>
                      <a:endParaRPr lang="en-US" sz="900" baseline="0" dirty="0">
                        <a:solidFill>
                          <a:schemeClr val="tx1"/>
                        </a:solidFill>
                      </a:endParaRPr>
                    </a:p>
                  </a:txBody>
                  <a:tcPr marT="34290" marB="34290">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900" baseline="0" dirty="0" err="1" smtClean="0">
                          <a:solidFill>
                            <a:schemeClr val="tx1"/>
                          </a:solidFill>
                        </a:rPr>
                        <a:t>pii:expdate</a:t>
                      </a:r>
                      <a:endParaRPr lang="en-US" sz="900" baseline="0" dirty="0" smtClean="0">
                        <a:solidFill>
                          <a:schemeClr val="tx1"/>
                        </a:solidFill>
                      </a:endParaRPr>
                    </a:p>
                  </a:txBody>
                  <a:tcPr marT="34290" marB="34290">
                    <a:solidFill>
                      <a:schemeClr val="bg1">
                        <a:lumMod val="85000"/>
                      </a:schemeClr>
                    </a:solidFill>
                  </a:tcPr>
                </a:tc>
              </a:tr>
            </a:tbl>
          </a:graphicData>
        </a:graphic>
      </p:graphicFrame>
    </p:spTree>
    <p:extLst>
      <p:ext uri="{BB962C8B-B14F-4D97-AF65-F5344CB8AC3E}">
        <p14:creationId xmlns:p14="http://schemas.microsoft.com/office/powerpoint/2010/main" val="73915964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Transparent Encryption</a:t>
            </a:r>
            <a:endParaRPr lang="en-US" sz="3200" dirty="0">
              <a:solidFill>
                <a:srgbClr val="005FA0"/>
              </a:solidFill>
              <a:latin typeface="Neo Sans Intel Light"/>
            </a:endParaRPr>
          </a:p>
        </p:txBody>
      </p:sp>
      <p:sp>
        <p:nvSpPr>
          <p:cNvPr id="3" name="Content Placeholder 2"/>
          <p:cNvSpPr>
            <a:spLocks noGrp="1"/>
          </p:cNvSpPr>
          <p:nvPr>
            <p:ph idx="1"/>
          </p:nvPr>
        </p:nvSpPr>
        <p:spPr>
          <a:xfrm>
            <a:off x="457200" y="925830"/>
            <a:ext cx="8229600" cy="3943350"/>
          </a:xfrm>
        </p:spPr>
        <p:txBody>
          <a:bodyPr>
            <a:noAutofit/>
          </a:bodyPr>
          <a:lstStyle/>
          <a:p>
            <a:pPr algn="just">
              <a:spcBef>
                <a:spcPts val="600"/>
              </a:spcBef>
            </a:pPr>
            <a:r>
              <a:rPr lang="en-US" sz="2000" dirty="0" smtClean="0">
                <a:latin typeface="Arial"/>
              </a:rPr>
              <a:t>Data key management</a:t>
            </a:r>
          </a:p>
          <a:p>
            <a:pPr lvl="1" algn="just">
              <a:spcBef>
                <a:spcPts val="600"/>
              </a:spcBef>
            </a:pPr>
            <a:r>
              <a:rPr lang="en-US" sz="1800" dirty="0" err="1" smtClean="0">
                <a:latin typeface="Arial"/>
              </a:rPr>
              <a:t>RegionServers</a:t>
            </a:r>
            <a:r>
              <a:rPr lang="en-US" sz="1800" dirty="0" smtClean="0">
                <a:latin typeface="Arial"/>
              </a:rPr>
              <a:t> </a:t>
            </a:r>
            <a:r>
              <a:rPr lang="en-US" sz="1800" dirty="0" smtClean="0">
                <a:latin typeface="Arial"/>
              </a:rPr>
              <a:t>retrieve </a:t>
            </a:r>
            <a:r>
              <a:rPr lang="en-US" sz="1800" dirty="0" smtClean="0">
                <a:latin typeface="Arial"/>
              </a:rPr>
              <a:t>and unwrap CF </a:t>
            </a:r>
            <a:r>
              <a:rPr lang="en-US" sz="1800" dirty="0">
                <a:latin typeface="Arial"/>
              </a:rPr>
              <a:t>keys from </a:t>
            </a:r>
            <a:r>
              <a:rPr lang="en-US" sz="1800" dirty="0" smtClean="0">
                <a:latin typeface="Arial"/>
              </a:rPr>
              <a:t>descriptors as needed to encrypt </a:t>
            </a:r>
            <a:r>
              <a:rPr lang="en-US" sz="1800" dirty="0" err="1" smtClean="0">
                <a:latin typeface="Arial"/>
              </a:rPr>
              <a:t>HFiles</a:t>
            </a:r>
            <a:endParaRPr lang="en-US" sz="1800" dirty="0" smtClean="0">
              <a:latin typeface="Arial"/>
            </a:endParaRPr>
          </a:p>
          <a:p>
            <a:pPr lvl="1" algn="just">
              <a:spcBef>
                <a:spcPts val="600"/>
              </a:spcBef>
            </a:pPr>
            <a:r>
              <a:rPr lang="en-US" sz="1800" dirty="0">
                <a:latin typeface="Arial"/>
              </a:rPr>
              <a:t>The data key for a CF can be modified at any time by the admin</a:t>
            </a:r>
          </a:p>
          <a:p>
            <a:pPr lvl="2" algn="just">
              <a:spcBef>
                <a:spcPts val="600"/>
              </a:spcBef>
            </a:pPr>
            <a:r>
              <a:rPr lang="en-US" sz="1800" dirty="0">
                <a:latin typeface="Arial"/>
              </a:rPr>
              <a:t>Or, encryption can be enabled and disabled </a:t>
            </a:r>
            <a:r>
              <a:rPr lang="en-US" sz="1800" dirty="0" smtClean="0">
                <a:latin typeface="Arial"/>
              </a:rPr>
              <a:t>entirely</a:t>
            </a:r>
          </a:p>
          <a:p>
            <a:pPr lvl="2" algn="just">
              <a:spcBef>
                <a:spcPts val="600"/>
              </a:spcBef>
            </a:pPr>
            <a:r>
              <a:rPr lang="en-US" sz="1800" dirty="0" smtClean="0">
                <a:latin typeface="Arial"/>
              </a:rPr>
              <a:t>CF encryption is completely reversible!</a:t>
            </a:r>
          </a:p>
          <a:p>
            <a:pPr lvl="1" algn="just">
              <a:spcBef>
                <a:spcPts val="600"/>
              </a:spcBef>
            </a:pPr>
            <a:r>
              <a:rPr lang="en-US" sz="1800" dirty="0" err="1" smtClean="0">
                <a:latin typeface="Arial"/>
              </a:rPr>
              <a:t>HFiles</a:t>
            </a:r>
            <a:r>
              <a:rPr lang="en-US" sz="1800" dirty="0" smtClean="0">
                <a:latin typeface="Arial"/>
              </a:rPr>
              <a:t> contain the data key used for encryption, wrapped (encrypted) by the master key</a:t>
            </a:r>
          </a:p>
          <a:p>
            <a:pPr lvl="2" algn="just">
              <a:spcBef>
                <a:spcPts val="600"/>
              </a:spcBef>
            </a:pPr>
            <a:r>
              <a:rPr lang="en-US" sz="1800" dirty="0" smtClean="0">
                <a:latin typeface="Arial"/>
              </a:rPr>
              <a:t>Supports </a:t>
            </a:r>
            <a:r>
              <a:rPr lang="en-US" sz="1800" dirty="0" smtClean="0">
                <a:latin typeface="Arial"/>
              </a:rPr>
              <a:t>incremental rekeying without expensive IO or downtime</a:t>
            </a:r>
            <a:endParaRPr lang="en-US" sz="1400" dirty="0" smtClean="0">
              <a:latin typeface="Arial"/>
            </a:endParaRPr>
          </a:p>
          <a:p>
            <a:pPr lvl="1" algn="just">
              <a:spcBef>
                <a:spcPts val="600"/>
              </a:spcBef>
            </a:pPr>
            <a:r>
              <a:rPr lang="en-US" sz="1800" dirty="0" smtClean="0">
                <a:latin typeface="Arial"/>
              </a:rPr>
              <a:t>Simply trigger major compaction to normalize encryption and data keying state over the entire CF</a:t>
            </a:r>
          </a:p>
          <a:p>
            <a:pPr lvl="2" algn="just">
              <a:spcBef>
                <a:spcPts val="600"/>
              </a:spcBef>
            </a:pPr>
            <a:r>
              <a:rPr lang="en-US" sz="1800" dirty="0" smtClean="0">
                <a:latin typeface="Arial"/>
              </a:rPr>
              <a:t>Can be done on a region by region basis with a HBase shell script</a:t>
            </a:r>
          </a:p>
        </p:txBody>
      </p:sp>
    </p:spTree>
    <p:extLst>
      <p:ext uri="{BB962C8B-B14F-4D97-AF65-F5344CB8AC3E}">
        <p14:creationId xmlns:p14="http://schemas.microsoft.com/office/powerpoint/2010/main" val="402256671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Transparent Encryption</a:t>
            </a:r>
            <a:endParaRPr lang="en-US" sz="3200" dirty="0">
              <a:solidFill>
                <a:srgbClr val="005FA0"/>
              </a:solidFill>
              <a:latin typeface="Neo Sans Intel Light"/>
            </a:endParaRPr>
          </a:p>
        </p:txBody>
      </p:sp>
      <p:sp>
        <p:nvSpPr>
          <p:cNvPr id="3" name="Content Placeholder 2"/>
          <p:cNvSpPr>
            <a:spLocks noGrp="1"/>
          </p:cNvSpPr>
          <p:nvPr>
            <p:ph idx="1"/>
          </p:nvPr>
        </p:nvSpPr>
        <p:spPr>
          <a:xfrm>
            <a:off x="457200" y="925830"/>
            <a:ext cx="8229600" cy="3943350"/>
          </a:xfrm>
        </p:spPr>
        <p:txBody>
          <a:bodyPr>
            <a:noAutofit/>
          </a:bodyPr>
          <a:lstStyle/>
          <a:p>
            <a:pPr algn="just">
              <a:spcBef>
                <a:spcPts val="400"/>
              </a:spcBef>
            </a:pPr>
            <a:r>
              <a:rPr lang="en-US" sz="2000" dirty="0" smtClean="0">
                <a:latin typeface="Arial"/>
              </a:rPr>
              <a:t>Master key rotation</a:t>
            </a:r>
          </a:p>
          <a:p>
            <a:pPr lvl="1" algn="just">
              <a:spcBef>
                <a:spcPts val="400"/>
              </a:spcBef>
            </a:pPr>
            <a:r>
              <a:rPr lang="en-US" sz="1800" dirty="0" smtClean="0">
                <a:latin typeface="Arial"/>
              </a:rPr>
              <a:t>Should be an infrequent operation, an attacker able to observe even all schema and </a:t>
            </a:r>
            <a:r>
              <a:rPr lang="en-US" sz="1800" dirty="0" err="1" smtClean="0">
                <a:latin typeface="Arial"/>
              </a:rPr>
              <a:t>HFiles</a:t>
            </a:r>
            <a:r>
              <a:rPr lang="en-US" sz="1800" dirty="0" smtClean="0">
                <a:latin typeface="Arial"/>
              </a:rPr>
              <a:t> gains very little information about it over time</a:t>
            </a:r>
          </a:p>
          <a:p>
            <a:pPr lvl="1" algn="just">
              <a:spcBef>
                <a:spcPts val="400"/>
              </a:spcBef>
            </a:pPr>
            <a:r>
              <a:rPr lang="en-US" sz="1800" dirty="0" smtClean="0">
                <a:latin typeface="Arial"/>
              </a:rPr>
              <a:t>Store </a:t>
            </a:r>
            <a:r>
              <a:rPr lang="en-US" sz="1800" dirty="0" smtClean="0">
                <a:latin typeface="Arial"/>
              </a:rPr>
              <a:t>a copy of the </a:t>
            </a:r>
            <a:r>
              <a:rPr lang="en-US" sz="1800" dirty="0" smtClean="0">
                <a:latin typeface="Arial"/>
              </a:rPr>
              <a:t>current master key </a:t>
            </a:r>
            <a:r>
              <a:rPr lang="en-US" sz="1800" dirty="0" smtClean="0">
                <a:latin typeface="Arial"/>
              </a:rPr>
              <a:t>with </a:t>
            </a:r>
            <a:r>
              <a:rPr lang="en-US" sz="1800" dirty="0" smtClean="0">
                <a:latin typeface="Arial"/>
              </a:rPr>
              <a:t>an alternate </a:t>
            </a:r>
            <a:r>
              <a:rPr lang="en-US" sz="1800" dirty="0" smtClean="0">
                <a:latin typeface="Arial"/>
              </a:rPr>
              <a:t>alias e.g</a:t>
            </a:r>
            <a:r>
              <a:rPr lang="en-US" sz="1800" dirty="0" smtClean="0">
                <a:latin typeface="Arial"/>
              </a:rPr>
              <a:t>. “</a:t>
            </a:r>
            <a:r>
              <a:rPr lang="en-US" sz="1800" dirty="0" err="1" smtClean="0">
                <a:latin typeface="Arial"/>
              </a:rPr>
              <a:t>hbase</a:t>
            </a:r>
            <a:r>
              <a:rPr lang="en-US" sz="1800" dirty="0" smtClean="0">
                <a:latin typeface="Arial"/>
              </a:rPr>
              <a:t>-master-alt”</a:t>
            </a:r>
          </a:p>
          <a:p>
            <a:pPr lvl="1" algn="just">
              <a:spcBef>
                <a:spcPts val="400"/>
              </a:spcBef>
            </a:pPr>
            <a:r>
              <a:rPr lang="en-US" sz="1800" dirty="0" smtClean="0">
                <a:latin typeface="Arial"/>
              </a:rPr>
              <a:t>Replace the master key with a new one</a:t>
            </a:r>
          </a:p>
          <a:p>
            <a:pPr lvl="1" algn="just">
              <a:spcBef>
                <a:spcPts val="400"/>
              </a:spcBef>
            </a:pPr>
            <a:r>
              <a:rPr lang="en-US" sz="1800" dirty="0" smtClean="0">
                <a:latin typeface="Arial"/>
              </a:rPr>
              <a:t>Update site file</a:t>
            </a:r>
          </a:p>
          <a:p>
            <a:pPr lvl="2" algn="just">
              <a:spcBef>
                <a:spcPts val="400"/>
              </a:spcBef>
            </a:pPr>
            <a:r>
              <a:rPr lang="en-US" sz="1800" dirty="0" smtClean="0">
                <a:latin typeface="Arial"/>
              </a:rPr>
              <a:t>hbase.crypto.master.alternate.key.name=</a:t>
            </a:r>
            <a:r>
              <a:rPr lang="en-US" sz="1800" dirty="0" err="1" smtClean="0">
                <a:latin typeface="Arial"/>
              </a:rPr>
              <a:t>hbase</a:t>
            </a:r>
            <a:r>
              <a:rPr lang="en-US" sz="1800" dirty="0" smtClean="0">
                <a:latin typeface="Arial"/>
              </a:rPr>
              <a:t>-master-alt</a:t>
            </a:r>
          </a:p>
          <a:p>
            <a:pPr lvl="1" algn="just">
              <a:spcBef>
                <a:spcPts val="400"/>
              </a:spcBef>
            </a:pPr>
            <a:r>
              <a:rPr lang="en-US" sz="1800" dirty="0" smtClean="0">
                <a:latin typeface="Arial"/>
              </a:rPr>
              <a:t>Do a rolling restart of all HBase server processes</a:t>
            </a:r>
          </a:p>
          <a:p>
            <a:pPr lvl="1" algn="just">
              <a:spcBef>
                <a:spcPts val="400"/>
              </a:spcBef>
            </a:pPr>
            <a:r>
              <a:rPr lang="en-US" sz="1800" dirty="0" smtClean="0">
                <a:latin typeface="Arial"/>
              </a:rPr>
              <a:t>Trigger a major compaction and wait for completion</a:t>
            </a:r>
          </a:p>
          <a:p>
            <a:pPr lvl="1" algn="just">
              <a:spcBef>
                <a:spcPts val="400"/>
              </a:spcBef>
            </a:pPr>
            <a:r>
              <a:rPr lang="en-US" sz="1800" dirty="0" smtClean="0">
                <a:latin typeface="Arial"/>
              </a:rPr>
              <a:t>Remove the old master key from the KMS and </a:t>
            </a:r>
            <a:r>
              <a:rPr lang="en-US" sz="1800" dirty="0" smtClean="0">
                <a:latin typeface="Arial"/>
              </a:rPr>
              <a:t>remove alt alias from site</a:t>
            </a:r>
            <a:endParaRPr lang="en-US" sz="1800" dirty="0" smtClean="0">
              <a:latin typeface="Arial"/>
            </a:endParaRPr>
          </a:p>
          <a:p>
            <a:pPr lvl="1" algn="just">
              <a:spcBef>
                <a:spcPts val="400"/>
              </a:spcBef>
            </a:pPr>
            <a:r>
              <a:rPr lang="en-US" sz="1800" dirty="0" smtClean="0">
                <a:latin typeface="Arial"/>
              </a:rPr>
              <a:t>Do another rolling restart of all </a:t>
            </a:r>
            <a:r>
              <a:rPr lang="en-US" sz="1800" dirty="0">
                <a:latin typeface="Arial"/>
              </a:rPr>
              <a:t>HBase server processes</a:t>
            </a:r>
            <a:endParaRPr lang="en-US" sz="1800" dirty="0" smtClean="0">
              <a:latin typeface="Arial"/>
            </a:endParaRPr>
          </a:p>
        </p:txBody>
      </p:sp>
    </p:spTree>
    <p:extLst>
      <p:ext uri="{BB962C8B-B14F-4D97-AF65-F5344CB8AC3E}">
        <p14:creationId xmlns:p14="http://schemas.microsoft.com/office/powerpoint/2010/main" val="254017697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Key Providers</a:t>
            </a:r>
            <a:endParaRPr lang="en-US" sz="3200" dirty="0">
              <a:solidFill>
                <a:srgbClr val="005FA0"/>
              </a:solidFill>
              <a:latin typeface="Neo Sans Intel Light"/>
            </a:endParaRPr>
          </a:p>
        </p:txBody>
      </p:sp>
      <p:sp>
        <p:nvSpPr>
          <p:cNvPr id="3" name="Content Placeholder 2"/>
          <p:cNvSpPr>
            <a:spLocks noGrp="1"/>
          </p:cNvSpPr>
          <p:nvPr>
            <p:ph idx="1"/>
          </p:nvPr>
        </p:nvSpPr>
        <p:spPr>
          <a:xfrm>
            <a:off x="457200" y="925830"/>
            <a:ext cx="8229600" cy="3943350"/>
          </a:xfrm>
        </p:spPr>
        <p:txBody>
          <a:bodyPr>
            <a:noAutofit/>
          </a:bodyPr>
          <a:lstStyle/>
          <a:p>
            <a:pPr algn="just">
              <a:spcBef>
                <a:spcPts val="300"/>
              </a:spcBef>
            </a:pPr>
            <a:r>
              <a:rPr lang="en-US" sz="2000" dirty="0" smtClean="0">
                <a:latin typeface="Arial"/>
              </a:rPr>
              <a:t>Any Key Management System with a Java </a:t>
            </a:r>
            <a:r>
              <a:rPr lang="en-US" sz="2000" dirty="0" err="1">
                <a:latin typeface="Arial"/>
              </a:rPr>
              <a:t>KeyStore</a:t>
            </a:r>
            <a:r>
              <a:rPr lang="en-US" sz="2000" dirty="0">
                <a:latin typeface="Arial"/>
              </a:rPr>
              <a:t> </a:t>
            </a:r>
            <a:r>
              <a:rPr lang="en-US" sz="2000" dirty="0" smtClean="0">
                <a:latin typeface="Arial"/>
              </a:rPr>
              <a:t>provider can </a:t>
            </a:r>
            <a:r>
              <a:rPr lang="en-US" sz="2000" dirty="0">
                <a:latin typeface="Arial"/>
              </a:rPr>
              <a:t>be supported by the </a:t>
            </a:r>
            <a:r>
              <a:rPr lang="en-US" sz="2000" dirty="0" err="1">
                <a:latin typeface="Arial"/>
              </a:rPr>
              <a:t>KeyStoreKeyProvider</a:t>
            </a:r>
            <a:endParaRPr lang="en-US" sz="2000" dirty="0">
              <a:latin typeface="Arial"/>
            </a:endParaRPr>
          </a:p>
          <a:p>
            <a:pPr lvl="1" algn="just">
              <a:spcBef>
                <a:spcPts val="300"/>
              </a:spcBef>
            </a:pPr>
            <a:endParaRPr lang="en-US" sz="1800" dirty="0" smtClean="0">
              <a:latin typeface="Arial"/>
            </a:endParaRPr>
          </a:p>
          <a:p>
            <a:pPr lvl="1" algn="just">
              <a:spcBef>
                <a:spcPts val="300"/>
              </a:spcBef>
            </a:pPr>
            <a:endParaRPr lang="en-US" sz="1800" dirty="0">
              <a:latin typeface="Arial"/>
            </a:endParaRPr>
          </a:p>
          <a:p>
            <a:pPr lvl="1" algn="just">
              <a:spcBef>
                <a:spcPts val="300"/>
              </a:spcBef>
            </a:pPr>
            <a:endParaRPr lang="en-US" sz="1800" dirty="0" smtClean="0">
              <a:latin typeface="Arial"/>
            </a:endParaRPr>
          </a:p>
          <a:p>
            <a:pPr lvl="1" algn="just">
              <a:spcBef>
                <a:spcPts val="300"/>
              </a:spcBef>
            </a:pPr>
            <a:endParaRPr lang="en-US" sz="1800" dirty="0" smtClean="0">
              <a:latin typeface="Arial"/>
            </a:endParaRPr>
          </a:p>
          <a:p>
            <a:pPr algn="just">
              <a:spcBef>
                <a:spcPts val="300"/>
              </a:spcBef>
            </a:pPr>
            <a:r>
              <a:rPr lang="en-US" sz="2000" dirty="0" smtClean="0">
                <a:latin typeface="Arial"/>
              </a:rPr>
              <a:t>Or </a:t>
            </a:r>
            <a:r>
              <a:rPr lang="en-US" sz="2000" dirty="0">
                <a:latin typeface="Arial"/>
              </a:rPr>
              <a:t>natively, via custom </a:t>
            </a:r>
            <a:r>
              <a:rPr lang="en-US" sz="2000" dirty="0" smtClean="0">
                <a:latin typeface="Arial"/>
              </a:rPr>
              <a:t>HBase </a:t>
            </a:r>
            <a:r>
              <a:rPr lang="en-US" sz="2000" dirty="0" err="1" smtClean="0">
                <a:latin typeface="Arial"/>
              </a:rPr>
              <a:t>KeyProviders</a:t>
            </a:r>
            <a:endParaRPr lang="en-US" sz="2000" dirty="0" smtClean="0">
              <a:latin typeface="Arial"/>
            </a:endParaRPr>
          </a:p>
          <a:p>
            <a:pPr lvl="2" algn="just">
              <a:spcBef>
                <a:spcPts val="300"/>
              </a:spcBef>
            </a:pPr>
            <a:endParaRPr lang="en-US" sz="1600" dirty="0" smtClean="0">
              <a:latin typeface="Arial"/>
            </a:endParaRPr>
          </a:p>
          <a:p>
            <a:pPr lvl="2" algn="just">
              <a:spcBef>
                <a:spcPts val="300"/>
              </a:spcBef>
            </a:pPr>
            <a:endParaRPr lang="en-US" sz="1600" dirty="0">
              <a:latin typeface="Arial"/>
            </a:endParaRPr>
          </a:p>
          <a:p>
            <a:pPr lvl="2" algn="just">
              <a:spcBef>
                <a:spcPts val="300"/>
              </a:spcBef>
            </a:pPr>
            <a:endParaRPr lang="en-US" sz="1600" dirty="0" smtClean="0">
              <a:latin typeface="Arial"/>
            </a:endParaRPr>
          </a:p>
          <a:p>
            <a:pPr algn="just">
              <a:spcBef>
                <a:spcPts val="300"/>
              </a:spcBef>
            </a:pPr>
            <a:r>
              <a:rPr lang="en-US" sz="2000" dirty="0" smtClean="0">
                <a:latin typeface="Arial"/>
              </a:rPr>
              <a:t>Update site </a:t>
            </a:r>
            <a:r>
              <a:rPr lang="en-US" sz="2000" dirty="0" smtClean="0">
                <a:latin typeface="Arial"/>
              </a:rPr>
              <a:t>configuration</a:t>
            </a:r>
            <a:endParaRPr lang="en-US" sz="1200" dirty="0" smtClean="0">
              <a:latin typeface="Courier New" panose="02070309020205020404" pitchFamily="49" charset="0"/>
              <a:cs typeface="Courier New" panose="02070309020205020404" pitchFamily="49" charset="0"/>
            </a:endParaRPr>
          </a:p>
          <a:p>
            <a:pPr marL="514350" lvl="1" indent="0" algn="just">
              <a:spcBef>
                <a:spcPts val="300"/>
              </a:spcBef>
              <a:buNone/>
            </a:pPr>
            <a:r>
              <a:rPr lang="en-US" sz="1200" dirty="0" err="1" smtClean="0">
                <a:latin typeface="Courier New" panose="02070309020205020404" pitchFamily="49" charset="0"/>
                <a:cs typeface="Courier New" panose="02070309020205020404" pitchFamily="49" charset="0"/>
              </a:rPr>
              <a:t>hbase.crypto.keyprovider</a:t>
            </a:r>
            <a:endParaRPr lang="en-US" sz="1200" dirty="0" smtClean="0">
              <a:latin typeface="Courier New" panose="02070309020205020404" pitchFamily="49" charset="0"/>
              <a:cs typeface="Courier New" panose="02070309020205020404" pitchFamily="49" charset="0"/>
            </a:endParaRPr>
          </a:p>
          <a:p>
            <a:pPr marL="514350" lvl="1" indent="0" algn="just">
              <a:spcBef>
                <a:spcPts val="300"/>
              </a:spcBef>
              <a:buNone/>
            </a:pPr>
            <a:r>
              <a:rPr lang="en-US" sz="1200" dirty="0" err="1">
                <a:latin typeface="Courier New" panose="02070309020205020404" pitchFamily="49" charset="0"/>
                <a:cs typeface="Courier New" panose="02070309020205020404" pitchFamily="49" charset="0"/>
              </a:rPr>
              <a:t>hbase.crypto.keyprovider.parameters</a:t>
            </a:r>
            <a:endParaRPr lang="en-US" sz="2000" dirty="0" smtClean="0">
              <a:latin typeface="Courier New" panose="02070309020205020404" pitchFamily="49" charset="0"/>
              <a:cs typeface="Courier New" panose="02070309020205020404" pitchFamily="49" charset="0"/>
            </a:endParaRPr>
          </a:p>
        </p:txBody>
      </p:sp>
      <p:sp>
        <p:nvSpPr>
          <p:cNvPr id="4" name="Rounded Rectangle 3"/>
          <p:cNvSpPr/>
          <p:nvPr/>
        </p:nvSpPr>
        <p:spPr>
          <a:xfrm>
            <a:off x="2651760" y="1697355"/>
            <a:ext cx="3657600" cy="240030"/>
          </a:xfrm>
          <a:prstGeom prst="round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latin typeface="Arial" panose="020B0604020202020204" pitchFamily="34" charset="0"/>
                <a:cs typeface="Arial" panose="020B0604020202020204" pitchFamily="34" charset="0"/>
              </a:rPr>
              <a:t>HBase</a:t>
            </a:r>
            <a:endParaRPr lang="en-US" sz="1200" dirty="0">
              <a:solidFill>
                <a:schemeClr val="tx1"/>
              </a:solidFill>
              <a:latin typeface="Arial" panose="020B0604020202020204" pitchFamily="34" charset="0"/>
              <a:cs typeface="Arial" panose="020B0604020202020204" pitchFamily="34" charset="0"/>
            </a:endParaRPr>
          </a:p>
        </p:txBody>
      </p:sp>
      <p:sp>
        <p:nvSpPr>
          <p:cNvPr id="7" name="Rounded Rectangle 6"/>
          <p:cNvSpPr/>
          <p:nvPr/>
        </p:nvSpPr>
        <p:spPr>
          <a:xfrm>
            <a:off x="2651760" y="1960245"/>
            <a:ext cx="3657600" cy="240030"/>
          </a:xfrm>
          <a:prstGeom prst="round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err="1" smtClean="0">
                <a:solidFill>
                  <a:schemeClr val="tx1"/>
                </a:solidFill>
                <a:latin typeface="Arial" panose="020B0604020202020204" pitchFamily="34" charset="0"/>
                <a:cs typeface="Arial" panose="020B0604020202020204" pitchFamily="34" charset="0"/>
              </a:rPr>
              <a:t>KeyStoreKeyProvider</a:t>
            </a:r>
            <a:endParaRPr lang="en-US" sz="1200" dirty="0">
              <a:solidFill>
                <a:schemeClr val="tx1"/>
              </a:solidFill>
              <a:latin typeface="Arial" panose="020B0604020202020204" pitchFamily="34" charset="0"/>
              <a:cs typeface="Arial" panose="020B0604020202020204" pitchFamily="34" charset="0"/>
            </a:endParaRPr>
          </a:p>
        </p:txBody>
      </p:sp>
      <p:sp>
        <p:nvSpPr>
          <p:cNvPr id="8" name="Rounded Rectangle 7"/>
          <p:cNvSpPr/>
          <p:nvPr/>
        </p:nvSpPr>
        <p:spPr>
          <a:xfrm>
            <a:off x="2651760" y="3383280"/>
            <a:ext cx="3657600" cy="240030"/>
          </a:xfrm>
          <a:prstGeom prst="round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latin typeface="Arial" panose="020B0604020202020204" pitchFamily="34" charset="0"/>
                <a:cs typeface="Arial" panose="020B0604020202020204" pitchFamily="34" charset="0"/>
              </a:rPr>
              <a:t>HBase</a:t>
            </a:r>
            <a:endParaRPr lang="en-US" sz="1200" dirty="0">
              <a:solidFill>
                <a:schemeClr val="tx1"/>
              </a:solidFill>
              <a:latin typeface="Arial" panose="020B0604020202020204" pitchFamily="34" charset="0"/>
              <a:cs typeface="Arial" panose="020B0604020202020204" pitchFamily="34" charset="0"/>
            </a:endParaRPr>
          </a:p>
        </p:txBody>
      </p:sp>
      <p:sp>
        <p:nvSpPr>
          <p:cNvPr id="9" name="Rounded Rectangle 8"/>
          <p:cNvSpPr/>
          <p:nvPr/>
        </p:nvSpPr>
        <p:spPr>
          <a:xfrm>
            <a:off x="2651760" y="3646170"/>
            <a:ext cx="3657600" cy="240030"/>
          </a:xfrm>
          <a:prstGeom prst="round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err="1" smtClean="0">
                <a:solidFill>
                  <a:schemeClr val="tx1"/>
                </a:solidFill>
                <a:latin typeface="Arial" panose="020B0604020202020204" pitchFamily="34" charset="0"/>
                <a:cs typeface="Arial" panose="020B0604020202020204" pitchFamily="34" charset="0"/>
              </a:rPr>
              <a:t>YourKeyProvider</a:t>
            </a:r>
            <a:endParaRPr lang="en-US" sz="1200" dirty="0">
              <a:solidFill>
                <a:schemeClr val="tx1"/>
              </a:solidFill>
              <a:latin typeface="Arial" panose="020B0604020202020204" pitchFamily="34" charset="0"/>
              <a:cs typeface="Arial" panose="020B0604020202020204" pitchFamily="34" charset="0"/>
            </a:endParaRPr>
          </a:p>
        </p:txBody>
      </p:sp>
      <p:sp>
        <p:nvSpPr>
          <p:cNvPr id="10" name="Rounded Rectangle 9"/>
          <p:cNvSpPr/>
          <p:nvPr/>
        </p:nvSpPr>
        <p:spPr>
          <a:xfrm>
            <a:off x="2651759" y="2223135"/>
            <a:ext cx="3657600" cy="240030"/>
          </a:xfrm>
          <a:prstGeom prst="round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latin typeface="Arial" panose="020B0604020202020204" pitchFamily="34" charset="0"/>
                <a:cs typeface="Arial" panose="020B0604020202020204" pitchFamily="34" charset="0"/>
              </a:rPr>
              <a:t>JDK </a:t>
            </a:r>
            <a:r>
              <a:rPr lang="en-US" sz="1200" dirty="0" err="1" smtClean="0">
                <a:solidFill>
                  <a:schemeClr val="tx1"/>
                </a:solidFill>
                <a:latin typeface="Arial" panose="020B0604020202020204" pitchFamily="34" charset="0"/>
                <a:cs typeface="Arial" panose="020B0604020202020204" pitchFamily="34" charset="0"/>
              </a:rPr>
              <a:t>KeyStore</a:t>
            </a:r>
            <a:r>
              <a:rPr lang="en-US" sz="1200" dirty="0" smtClean="0">
                <a:solidFill>
                  <a:schemeClr val="tx1"/>
                </a:solidFill>
                <a:latin typeface="Arial" panose="020B0604020202020204" pitchFamily="34" charset="0"/>
                <a:cs typeface="Arial" panose="020B0604020202020204" pitchFamily="34" charset="0"/>
              </a:rPr>
              <a:t> provider framework</a:t>
            </a:r>
            <a:endParaRPr lang="en-US" sz="1200" dirty="0">
              <a:solidFill>
                <a:schemeClr val="tx1"/>
              </a:solidFill>
              <a:latin typeface="Arial" panose="020B0604020202020204" pitchFamily="34" charset="0"/>
              <a:cs typeface="Arial" panose="020B0604020202020204" pitchFamily="34" charset="0"/>
            </a:endParaRPr>
          </a:p>
        </p:txBody>
      </p:sp>
      <p:sp>
        <p:nvSpPr>
          <p:cNvPr id="11" name="Rounded Rectangle 10"/>
          <p:cNvSpPr/>
          <p:nvPr/>
        </p:nvSpPr>
        <p:spPr>
          <a:xfrm>
            <a:off x="2644139" y="2486025"/>
            <a:ext cx="914400" cy="240030"/>
          </a:xfrm>
          <a:prstGeom prst="round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latin typeface="Arial" panose="020B0604020202020204" pitchFamily="34" charset="0"/>
                <a:cs typeface="Arial" panose="020B0604020202020204" pitchFamily="34" charset="0"/>
              </a:rPr>
              <a:t>Thales</a:t>
            </a:r>
            <a:endParaRPr lang="en-US" sz="1200" dirty="0">
              <a:solidFill>
                <a:schemeClr val="tx1"/>
              </a:solidFill>
              <a:latin typeface="Arial" panose="020B0604020202020204" pitchFamily="34" charset="0"/>
              <a:cs typeface="Arial" panose="020B0604020202020204" pitchFamily="34" charset="0"/>
            </a:endParaRPr>
          </a:p>
        </p:txBody>
      </p:sp>
      <p:sp>
        <p:nvSpPr>
          <p:cNvPr id="12" name="Rounded Rectangle 11"/>
          <p:cNvSpPr/>
          <p:nvPr/>
        </p:nvSpPr>
        <p:spPr>
          <a:xfrm>
            <a:off x="3589019" y="2491740"/>
            <a:ext cx="914400" cy="240030"/>
          </a:xfrm>
          <a:prstGeom prst="round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latin typeface="Arial" panose="020B0604020202020204" pitchFamily="34" charset="0"/>
                <a:cs typeface="Arial" panose="020B0604020202020204" pitchFamily="34" charset="0"/>
              </a:rPr>
              <a:t>Luna</a:t>
            </a:r>
            <a:endParaRPr lang="en-US" sz="1200" dirty="0">
              <a:solidFill>
                <a:schemeClr val="tx1"/>
              </a:solidFill>
              <a:latin typeface="Arial" panose="020B0604020202020204" pitchFamily="34" charset="0"/>
              <a:cs typeface="Arial" panose="020B0604020202020204" pitchFamily="34" charset="0"/>
            </a:endParaRPr>
          </a:p>
        </p:txBody>
      </p:sp>
      <p:sp>
        <p:nvSpPr>
          <p:cNvPr id="13" name="Rounded Rectangle 12"/>
          <p:cNvSpPr/>
          <p:nvPr/>
        </p:nvSpPr>
        <p:spPr>
          <a:xfrm>
            <a:off x="4526278" y="2491740"/>
            <a:ext cx="1097280" cy="240030"/>
          </a:xfrm>
          <a:prstGeom prst="round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err="1" smtClean="0">
                <a:solidFill>
                  <a:schemeClr val="tx1"/>
                </a:solidFill>
                <a:latin typeface="Arial" panose="020B0604020202020204" pitchFamily="34" charset="0"/>
                <a:cs typeface="Arial" panose="020B0604020202020204" pitchFamily="34" charset="0"/>
              </a:rPr>
              <a:t>CloudHSM</a:t>
            </a:r>
            <a:endParaRPr lang="en-US" sz="1200" dirty="0">
              <a:solidFill>
                <a:schemeClr val="tx1"/>
              </a:solidFill>
              <a:latin typeface="Arial" panose="020B0604020202020204" pitchFamily="34" charset="0"/>
              <a:cs typeface="Arial" panose="020B0604020202020204" pitchFamily="34" charset="0"/>
            </a:endParaRPr>
          </a:p>
        </p:txBody>
      </p:sp>
      <p:sp>
        <p:nvSpPr>
          <p:cNvPr id="14" name="Rounded Rectangle 13"/>
          <p:cNvSpPr/>
          <p:nvPr/>
        </p:nvSpPr>
        <p:spPr>
          <a:xfrm>
            <a:off x="5654039" y="2491740"/>
            <a:ext cx="655321" cy="240030"/>
          </a:xfrm>
          <a:prstGeom prst="round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latin typeface="Arial" panose="020B0604020202020204" pitchFamily="34" charset="0"/>
                <a:cs typeface="Arial" panose="020B0604020202020204" pitchFamily="34" charset="0"/>
              </a:rPr>
              <a:t>. . .</a:t>
            </a:r>
            <a:endParaRPr lang="en-US" sz="12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147168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Cipher Providers</a:t>
            </a:r>
            <a:endParaRPr lang="en-US" sz="3200" dirty="0">
              <a:solidFill>
                <a:srgbClr val="005FA0"/>
              </a:solidFill>
              <a:latin typeface="Neo Sans Intel Light"/>
            </a:endParaRPr>
          </a:p>
        </p:txBody>
      </p:sp>
      <p:sp>
        <p:nvSpPr>
          <p:cNvPr id="3" name="Content Placeholder 2"/>
          <p:cNvSpPr>
            <a:spLocks noGrp="1"/>
          </p:cNvSpPr>
          <p:nvPr>
            <p:ph idx="1"/>
          </p:nvPr>
        </p:nvSpPr>
        <p:spPr>
          <a:xfrm>
            <a:off x="457200" y="925830"/>
            <a:ext cx="8229600" cy="3943350"/>
          </a:xfrm>
        </p:spPr>
        <p:txBody>
          <a:bodyPr>
            <a:noAutofit/>
          </a:bodyPr>
          <a:lstStyle/>
          <a:p>
            <a:pPr algn="just">
              <a:spcBef>
                <a:spcPts val="0"/>
              </a:spcBef>
              <a:spcAft>
                <a:spcPts val="300"/>
              </a:spcAft>
            </a:pPr>
            <a:r>
              <a:rPr lang="en-US" sz="2000" dirty="0" smtClean="0">
                <a:latin typeface="Arial"/>
              </a:rPr>
              <a:t>We support alternate or accelerated </a:t>
            </a:r>
            <a:r>
              <a:rPr lang="en-US" sz="2000" dirty="0" smtClean="0">
                <a:latin typeface="Arial"/>
              </a:rPr>
              <a:t>ciphers with </a:t>
            </a:r>
            <a:r>
              <a:rPr lang="en-US" sz="2000" dirty="0" smtClean="0">
                <a:latin typeface="Arial"/>
              </a:rPr>
              <a:t>either:</a:t>
            </a:r>
          </a:p>
          <a:p>
            <a:pPr marL="857250" lvl="1" indent="-457200" algn="just">
              <a:spcBef>
                <a:spcPts val="0"/>
              </a:spcBef>
              <a:spcAft>
                <a:spcPts val="300"/>
              </a:spcAft>
              <a:buFont typeface="+mj-lt"/>
              <a:buAutoNum type="arabicPeriod"/>
            </a:pPr>
            <a:r>
              <a:rPr lang="en-US" sz="1800" dirty="0" smtClean="0">
                <a:latin typeface="Arial"/>
                <a:cs typeface="Courier New" panose="02070309020205020404" pitchFamily="49" charset="0"/>
              </a:rPr>
              <a:t>Java </a:t>
            </a:r>
            <a:r>
              <a:rPr lang="en-US" sz="1800" dirty="0" smtClean="0">
                <a:latin typeface="Arial"/>
                <a:cs typeface="Courier New" panose="02070309020205020404" pitchFamily="49" charset="0"/>
              </a:rPr>
              <a:t>Cryptography (JCE) algorithm provider</a:t>
            </a:r>
          </a:p>
          <a:p>
            <a:pPr lvl="2" algn="just">
              <a:spcBef>
                <a:spcPts val="0"/>
              </a:spcBef>
              <a:spcAft>
                <a:spcPts val="300"/>
              </a:spcAft>
            </a:pPr>
            <a:r>
              <a:rPr lang="en-US" sz="1800" dirty="0" smtClean="0">
                <a:latin typeface="Arial"/>
                <a:cs typeface="Courier New" panose="02070309020205020404" pitchFamily="49" charset="0"/>
              </a:rPr>
              <a:t>Install a signed JCE </a:t>
            </a:r>
            <a:r>
              <a:rPr lang="en-US" sz="1800" dirty="0" smtClean="0">
                <a:latin typeface="Arial"/>
                <a:cs typeface="Courier New" panose="02070309020205020404" pitchFamily="49" charset="0"/>
              </a:rPr>
              <a:t>provider (supporting </a:t>
            </a:r>
            <a:r>
              <a:rPr lang="en-US" sz="1800" dirty="0" smtClean="0">
                <a:latin typeface="Arial"/>
                <a:cs typeface="Courier New" panose="02070309020205020404" pitchFamily="49" charset="0"/>
              </a:rPr>
              <a:t>“AES/CTR/</a:t>
            </a:r>
            <a:r>
              <a:rPr lang="en-US" sz="1800" dirty="0" err="1" smtClean="0">
                <a:latin typeface="Arial"/>
                <a:cs typeface="Courier New" panose="02070309020205020404" pitchFamily="49" charset="0"/>
              </a:rPr>
              <a:t>NoPadding</a:t>
            </a:r>
            <a:r>
              <a:rPr lang="en-US" sz="1800" dirty="0" smtClean="0">
                <a:latin typeface="Arial"/>
                <a:cs typeface="Courier New" panose="02070309020205020404" pitchFamily="49" charset="0"/>
              </a:rPr>
              <a:t>” mode with 128 bit </a:t>
            </a:r>
            <a:r>
              <a:rPr lang="en-US" sz="1800" dirty="0" smtClean="0">
                <a:latin typeface="Arial"/>
                <a:cs typeface="Courier New" panose="02070309020205020404" pitchFamily="49" charset="0"/>
              </a:rPr>
              <a:t>keys)</a:t>
            </a:r>
            <a:endParaRPr lang="en-US" sz="1800" dirty="0" smtClean="0">
              <a:latin typeface="Arial"/>
              <a:cs typeface="Courier New" panose="02070309020205020404" pitchFamily="49" charset="0"/>
            </a:endParaRPr>
          </a:p>
          <a:p>
            <a:pPr lvl="2" algn="just">
              <a:spcBef>
                <a:spcPts val="0"/>
              </a:spcBef>
              <a:spcAft>
                <a:spcPts val="300"/>
              </a:spcAft>
            </a:pPr>
            <a:r>
              <a:rPr lang="en-US" sz="1800" dirty="0" smtClean="0">
                <a:latin typeface="Arial"/>
                <a:cs typeface="Courier New" panose="02070309020205020404" pitchFamily="49" charset="0"/>
              </a:rPr>
              <a:t>Add it with highest preference to the JCE site configuration file</a:t>
            </a:r>
            <a:r>
              <a:rPr lang="en-US" sz="1600" dirty="0" smtClean="0">
                <a:latin typeface="Arial"/>
                <a:cs typeface="Courier New" panose="02070309020205020404" pitchFamily="49" charset="0"/>
              </a:rPr>
              <a:t> </a:t>
            </a:r>
            <a:r>
              <a:rPr lang="en-US" sz="1400" dirty="0">
                <a:latin typeface="Courier New" panose="02070309020205020404" pitchFamily="49" charset="0"/>
                <a:cs typeface="Courier New" panose="02070309020205020404" pitchFamily="49" charset="0"/>
              </a:rPr>
              <a:t>$JAVA_HOME/lib/security/</a:t>
            </a:r>
            <a:r>
              <a:rPr lang="en-US" sz="1400" dirty="0" err="1">
                <a:latin typeface="Courier New" panose="02070309020205020404" pitchFamily="49" charset="0"/>
                <a:cs typeface="Courier New" panose="02070309020205020404" pitchFamily="49" charset="0"/>
              </a:rPr>
              <a:t>java.security</a:t>
            </a:r>
            <a:endParaRPr lang="en-US" sz="900" dirty="0">
              <a:latin typeface="Courier New" panose="02070309020205020404" pitchFamily="49" charset="0"/>
              <a:cs typeface="Courier New" panose="02070309020205020404" pitchFamily="49" charset="0"/>
            </a:endParaRPr>
          </a:p>
          <a:p>
            <a:pPr lvl="2" algn="just">
              <a:spcBef>
                <a:spcPts val="0"/>
              </a:spcBef>
              <a:spcAft>
                <a:spcPts val="300"/>
              </a:spcAft>
            </a:pPr>
            <a:r>
              <a:rPr lang="en-US" sz="1800" dirty="0" smtClean="0">
                <a:latin typeface="Arial"/>
                <a:cs typeface="Courier New" panose="02070309020205020404" pitchFamily="49" charset="0"/>
              </a:rPr>
              <a:t>Update site configuration</a:t>
            </a:r>
          </a:p>
          <a:p>
            <a:pPr marL="1371600" lvl="3" indent="0" algn="just">
              <a:spcBef>
                <a:spcPts val="0"/>
              </a:spcBef>
              <a:spcAft>
                <a:spcPts val="300"/>
              </a:spcAft>
              <a:buNone/>
            </a:pPr>
            <a:r>
              <a:rPr lang="en-US" sz="1400" dirty="0" err="1">
                <a:latin typeface="Courier New" panose="02070309020205020404" pitchFamily="49" charset="0"/>
                <a:cs typeface="Courier New" panose="02070309020205020404" pitchFamily="49" charset="0"/>
              </a:rPr>
              <a:t>hbase.crypto.algorithm.aes.provider</a:t>
            </a:r>
            <a:endParaRPr lang="en-US" sz="1400" dirty="0">
              <a:latin typeface="Courier New" panose="02070309020205020404" pitchFamily="49" charset="0"/>
              <a:cs typeface="Courier New" panose="02070309020205020404" pitchFamily="49" charset="0"/>
            </a:endParaRPr>
          </a:p>
          <a:p>
            <a:pPr marL="1371600" lvl="3" indent="0" algn="just">
              <a:spcBef>
                <a:spcPts val="0"/>
              </a:spcBef>
              <a:spcAft>
                <a:spcPts val="300"/>
              </a:spcAft>
              <a:buNone/>
            </a:pPr>
            <a:r>
              <a:rPr lang="en-US" sz="1400" dirty="0" err="1" smtClean="0">
                <a:latin typeface="Courier New" panose="02070309020205020404" pitchFamily="49" charset="0"/>
                <a:cs typeface="Courier New" panose="02070309020205020404" pitchFamily="49" charset="0"/>
              </a:rPr>
              <a:t>hbase.crypto.algorithm.rng.provider</a:t>
            </a:r>
            <a:endParaRPr lang="en-US" sz="1600" dirty="0" smtClean="0">
              <a:latin typeface="Courier New" panose="02070309020205020404" pitchFamily="49" charset="0"/>
              <a:cs typeface="Courier New" panose="02070309020205020404" pitchFamily="49" charset="0"/>
            </a:endParaRPr>
          </a:p>
          <a:p>
            <a:pPr marL="857250" lvl="1" indent="-457200" algn="just">
              <a:spcBef>
                <a:spcPts val="0"/>
              </a:spcBef>
              <a:spcAft>
                <a:spcPts val="300"/>
              </a:spcAft>
              <a:buFont typeface="+mj-lt"/>
              <a:buAutoNum type="arabicPeriod"/>
            </a:pPr>
            <a:r>
              <a:rPr lang="en-US" sz="2000" dirty="0" smtClean="0">
                <a:latin typeface="Arial"/>
                <a:cs typeface="Courier New" panose="02070309020205020404" pitchFamily="49" charset="0"/>
              </a:rPr>
              <a:t>Custom </a:t>
            </a:r>
            <a:r>
              <a:rPr lang="en-US" sz="2000" dirty="0" smtClean="0">
                <a:latin typeface="Arial"/>
                <a:cs typeface="Courier New" panose="02070309020205020404" pitchFamily="49" charset="0"/>
              </a:rPr>
              <a:t>HBase Cipher implementation</a:t>
            </a:r>
          </a:p>
          <a:p>
            <a:pPr lvl="2" algn="just">
              <a:spcBef>
                <a:spcPts val="0"/>
              </a:spcBef>
              <a:spcAft>
                <a:spcPts val="300"/>
              </a:spcAft>
            </a:pPr>
            <a:r>
              <a:rPr lang="en-US" sz="1800" dirty="0" smtClean="0">
                <a:latin typeface="Arial"/>
                <a:cs typeface="Courier New" panose="02070309020205020404" pitchFamily="49" charset="0"/>
              </a:rPr>
              <a:t>Start at </a:t>
            </a:r>
            <a:r>
              <a:rPr lang="en-US" sz="1800" dirty="0" err="1" smtClean="0">
                <a:latin typeface="Arial"/>
                <a:cs typeface="Courier New" panose="02070309020205020404" pitchFamily="49" charset="0"/>
              </a:rPr>
              <a:t>org.apache.hadoop.hbase.io.crypto.CipherProvider</a:t>
            </a:r>
            <a:endParaRPr lang="en-US" sz="1800" dirty="0" smtClean="0">
              <a:latin typeface="Arial"/>
              <a:cs typeface="Courier New" panose="02070309020205020404" pitchFamily="49" charset="0"/>
            </a:endParaRPr>
          </a:p>
          <a:p>
            <a:pPr lvl="2" algn="just">
              <a:spcBef>
                <a:spcPts val="0"/>
              </a:spcBef>
              <a:spcAft>
                <a:spcPts val="300"/>
              </a:spcAft>
            </a:pPr>
            <a:r>
              <a:rPr lang="en-US" sz="1800" dirty="0" smtClean="0">
                <a:latin typeface="Arial"/>
                <a:cs typeface="Courier New" panose="02070309020205020404" pitchFamily="49" charset="0"/>
              </a:rPr>
              <a:t>Make it available on the server </a:t>
            </a:r>
            <a:r>
              <a:rPr lang="en-US" sz="1800" dirty="0" err="1" smtClean="0">
                <a:latin typeface="Arial"/>
                <a:cs typeface="Courier New" panose="02070309020205020404" pitchFamily="49" charset="0"/>
              </a:rPr>
              <a:t>classpath</a:t>
            </a:r>
            <a:endParaRPr lang="en-US" sz="1800" dirty="0" smtClean="0">
              <a:latin typeface="Arial"/>
              <a:cs typeface="Courier New" panose="02070309020205020404" pitchFamily="49" charset="0"/>
            </a:endParaRPr>
          </a:p>
          <a:p>
            <a:pPr lvl="2" algn="just">
              <a:spcBef>
                <a:spcPts val="0"/>
              </a:spcBef>
              <a:spcAft>
                <a:spcPts val="300"/>
              </a:spcAft>
            </a:pPr>
            <a:r>
              <a:rPr lang="en-US" sz="1800" dirty="0" smtClean="0">
                <a:latin typeface="Arial"/>
                <a:cs typeface="Courier New" panose="02070309020205020404" pitchFamily="49" charset="0"/>
              </a:rPr>
              <a:t>Update site configuration</a:t>
            </a:r>
            <a:endParaRPr lang="en-US" sz="1600" dirty="0" smtClean="0">
              <a:latin typeface="Arial"/>
              <a:cs typeface="Courier New" panose="02070309020205020404" pitchFamily="49" charset="0"/>
            </a:endParaRPr>
          </a:p>
          <a:p>
            <a:pPr marL="1371600" lvl="3" indent="0" algn="just">
              <a:spcBef>
                <a:spcPts val="0"/>
              </a:spcBef>
              <a:spcAft>
                <a:spcPts val="300"/>
              </a:spcAft>
              <a:buNone/>
            </a:pPr>
            <a:r>
              <a:rPr lang="en-US" sz="1400" dirty="0" err="1" smtClean="0">
                <a:latin typeface="Courier New" panose="02070309020205020404" pitchFamily="49" charset="0"/>
                <a:cs typeface="Courier New" panose="02070309020205020404" pitchFamily="49" charset="0"/>
              </a:rPr>
              <a:t>hbase.crypto.cipherprovider</a:t>
            </a:r>
            <a:endParaRPr lang="en-US" sz="1200" dirty="0" smtClean="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6386101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Cell Tags</a:t>
            </a:r>
            <a:endParaRPr lang="en-US" sz="3200" dirty="0">
              <a:solidFill>
                <a:srgbClr val="005FA0"/>
              </a:solidFill>
              <a:latin typeface="Neo Sans Intel Light"/>
            </a:endParaRPr>
          </a:p>
        </p:txBody>
      </p:sp>
      <p:sp>
        <p:nvSpPr>
          <p:cNvPr id="3" name="Content Placeholder 2"/>
          <p:cNvSpPr>
            <a:spLocks noGrp="1"/>
          </p:cNvSpPr>
          <p:nvPr>
            <p:ph idx="1"/>
          </p:nvPr>
        </p:nvSpPr>
        <p:spPr>
          <a:xfrm>
            <a:off x="457200" y="925830"/>
            <a:ext cx="8229600" cy="3943350"/>
          </a:xfrm>
        </p:spPr>
        <p:txBody>
          <a:bodyPr>
            <a:normAutofit/>
          </a:bodyPr>
          <a:lstStyle/>
          <a:p>
            <a:pPr algn="just">
              <a:spcBef>
                <a:spcPts val="600"/>
              </a:spcBef>
            </a:pPr>
            <a:r>
              <a:rPr lang="en-US" sz="2000" dirty="0">
                <a:latin typeface="Arial"/>
              </a:rPr>
              <a:t>All values written to HBase are stored </a:t>
            </a:r>
            <a:r>
              <a:rPr lang="en-US" sz="2000" dirty="0" smtClean="0">
                <a:latin typeface="Arial"/>
              </a:rPr>
              <a:t>in </a:t>
            </a:r>
            <a:r>
              <a:rPr lang="en-US" sz="2000" i="1" dirty="0" smtClean="0">
                <a:latin typeface="Arial"/>
              </a:rPr>
              <a:t>cells</a:t>
            </a:r>
          </a:p>
          <a:p>
            <a:pPr algn="just">
              <a:spcBef>
                <a:spcPts val="600"/>
              </a:spcBef>
            </a:pPr>
            <a:r>
              <a:rPr lang="en-US" sz="2000" dirty="0" smtClean="0">
                <a:latin typeface="Arial"/>
              </a:rPr>
              <a:t>Cells </a:t>
            </a:r>
            <a:r>
              <a:rPr lang="en-US" sz="2000" dirty="0">
                <a:latin typeface="Arial"/>
              </a:rPr>
              <a:t>can now also carry an arbitrary number of tags</a:t>
            </a:r>
            <a:endParaRPr lang="en-US" sz="1800" dirty="0">
              <a:latin typeface="Arial"/>
            </a:endParaRPr>
          </a:p>
          <a:p>
            <a:pPr lvl="1" algn="just">
              <a:spcBef>
                <a:spcPts val="600"/>
              </a:spcBef>
            </a:pPr>
            <a:r>
              <a:rPr lang="en-US" sz="1800" dirty="0" smtClean="0">
                <a:latin typeface="Arial"/>
              </a:rPr>
              <a:t>Metadata</a:t>
            </a:r>
            <a:r>
              <a:rPr lang="en-US" sz="1800" dirty="0">
                <a:latin typeface="Arial"/>
              </a:rPr>
              <a:t>, considered distinct from the key and the value</a:t>
            </a:r>
          </a:p>
          <a:p>
            <a:pPr lvl="1" algn="just">
              <a:spcBef>
                <a:spcPts val="600"/>
              </a:spcBef>
            </a:pPr>
            <a:r>
              <a:rPr lang="en-US" sz="1800" dirty="0" smtClean="0">
                <a:latin typeface="Arial"/>
              </a:rPr>
              <a:t>Compressed </a:t>
            </a:r>
            <a:r>
              <a:rPr lang="en-US" sz="1800" dirty="0" smtClean="0">
                <a:latin typeface="Arial"/>
              </a:rPr>
              <a:t>when persisted to </a:t>
            </a:r>
            <a:r>
              <a:rPr lang="en-US" sz="1800" dirty="0" err="1" smtClean="0">
                <a:latin typeface="Arial"/>
              </a:rPr>
              <a:t>HFiles</a:t>
            </a:r>
            <a:endParaRPr lang="en-US" sz="1800" dirty="0" smtClean="0">
              <a:latin typeface="Arial"/>
            </a:endParaRPr>
          </a:p>
          <a:p>
            <a:pPr lvl="1" algn="just">
              <a:spcBef>
                <a:spcPts val="600"/>
              </a:spcBef>
            </a:pPr>
            <a:r>
              <a:rPr lang="en-US" sz="1800" dirty="0" smtClean="0">
                <a:latin typeface="Arial"/>
              </a:rPr>
              <a:t>Server side only</a:t>
            </a:r>
          </a:p>
          <a:p>
            <a:pPr lvl="2" algn="just">
              <a:spcBef>
                <a:spcPts val="600"/>
              </a:spcBef>
            </a:pPr>
            <a:r>
              <a:rPr lang="en-US" sz="1600" dirty="0" smtClean="0">
                <a:latin typeface="Arial"/>
              </a:rPr>
              <a:t>Clients cannot get or send cells with tags </a:t>
            </a:r>
            <a:r>
              <a:rPr lang="en-US" sz="1600" dirty="0" smtClean="0">
                <a:latin typeface="Arial"/>
              </a:rPr>
              <a:t>directly</a:t>
            </a:r>
            <a:endParaRPr lang="en-US" sz="1600" dirty="0" smtClean="0">
              <a:latin typeface="Arial"/>
            </a:endParaRPr>
          </a:p>
          <a:p>
            <a:pPr lvl="2" algn="just">
              <a:spcBef>
                <a:spcPts val="600"/>
              </a:spcBef>
            </a:pPr>
            <a:r>
              <a:rPr lang="en-US" sz="1600" dirty="0" smtClean="0">
                <a:latin typeface="Arial"/>
              </a:rPr>
              <a:t>Tags will be correctly replicated if cross-cluster replication is enabled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3933" y="3549732"/>
            <a:ext cx="7059560" cy="1391301"/>
          </a:xfrm>
          <a:prstGeom prst="rect">
            <a:avLst/>
          </a:prstGeom>
        </p:spPr>
      </p:pic>
    </p:spTree>
    <p:extLst>
      <p:ext uri="{BB962C8B-B14F-4D97-AF65-F5344CB8AC3E}">
        <p14:creationId xmlns:p14="http://schemas.microsoft.com/office/powerpoint/2010/main" val="30600992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0" y="2057400"/>
            <a:ext cx="9144000" cy="685800"/>
          </a:xfrm>
        </p:spPr>
        <p:txBody>
          <a:bodyPr>
            <a:normAutofit/>
          </a:bodyPr>
          <a:lstStyle/>
          <a:p>
            <a:r>
              <a:rPr lang="en-US" sz="3200" dirty="0" smtClean="0">
                <a:solidFill>
                  <a:srgbClr val="005FA0"/>
                </a:solidFill>
                <a:latin typeface="Neo Sans Intel Light"/>
              </a:rPr>
              <a:t>Performance Considerations</a:t>
            </a:r>
            <a:endParaRPr lang="en-US" sz="3200" dirty="0">
              <a:solidFill>
                <a:srgbClr val="005FA0"/>
              </a:solidFill>
              <a:latin typeface="Neo Sans Intel Light"/>
            </a:endParaRPr>
          </a:p>
        </p:txBody>
      </p:sp>
    </p:spTree>
    <p:extLst>
      <p:ext uri="{BB962C8B-B14F-4D97-AF65-F5344CB8AC3E}">
        <p14:creationId xmlns:p14="http://schemas.microsoft.com/office/powerpoint/2010/main" val="215026302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WAL Encryption</a:t>
            </a:r>
            <a:endParaRPr lang="en-US" sz="3200" dirty="0">
              <a:solidFill>
                <a:srgbClr val="005FA0"/>
              </a:solidFill>
              <a:latin typeface="Neo Sans Intel Light"/>
            </a:endParaRPr>
          </a:p>
        </p:txBody>
      </p:sp>
      <p:sp>
        <p:nvSpPr>
          <p:cNvPr id="3" name="Content Placeholder 2"/>
          <p:cNvSpPr>
            <a:spLocks noGrp="1"/>
          </p:cNvSpPr>
          <p:nvPr>
            <p:ph idx="1"/>
          </p:nvPr>
        </p:nvSpPr>
        <p:spPr>
          <a:xfrm>
            <a:off x="457200" y="925830"/>
            <a:ext cx="8229600" cy="3943350"/>
          </a:xfrm>
        </p:spPr>
        <p:txBody>
          <a:bodyPr>
            <a:noAutofit/>
          </a:bodyPr>
          <a:lstStyle/>
          <a:p>
            <a:pPr algn="just">
              <a:spcBef>
                <a:spcPts val="600"/>
              </a:spcBef>
            </a:pPr>
            <a:r>
              <a:rPr lang="en-US" sz="2000" dirty="0" smtClean="0">
                <a:latin typeface="Arial"/>
              </a:rPr>
              <a:t>Performance implications of WAL encryption</a:t>
            </a:r>
          </a:p>
          <a:p>
            <a:pPr lvl="1" algn="just">
              <a:spcBef>
                <a:spcPts val="600"/>
              </a:spcBef>
            </a:pPr>
            <a:r>
              <a:rPr lang="en-US" sz="1800" dirty="0" smtClean="0">
                <a:latin typeface="Arial"/>
              </a:rPr>
              <a:t>As measured by </a:t>
            </a:r>
            <a:r>
              <a:rPr lang="en-US" sz="1800" dirty="0" err="1" smtClean="0">
                <a:latin typeface="Arial"/>
              </a:rPr>
              <a:t>HLogPerformanceEvaluation</a:t>
            </a:r>
            <a:r>
              <a:rPr lang="en-US" sz="1800" dirty="0" smtClean="0">
                <a:latin typeface="Arial"/>
              </a:rPr>
              <a:t> microbenchmark</a:t>
            </a:r>
          </a:p>
          <a:p>
            <a:pPr lvl="1" algn="just">
              <a:spcBef>
                <a:spcPts val="600"/>
              </a:spcBef>
            </a:pPr>
            <a:endParaRPr lang="en-US" sz="1800" dirty="0" smtClean="0">
              <a:latin typeface="Arial"/>
            </a:endParaRPr>
          </a:p>
          <a:p>
            <a:pPr lvl="1" algn="just">
              <a:spcBef>
                <a:spcPts val="600"/>
              </a:spcBef>
            </a:pPr>
            <a:endParaRPr lang="en-US" sz="1800" dirty="0" smtClean="0">
              <a:latin typeface="Arial"/>
            </a:endParaRPr>
          </a:p>
          <a:p>
            <a:pPr lvl="1" algn="just">
              <a:spcBef>
                <a:spcPts val="600"/>
              </a:spcBef>
            </a:pPr>
            <a:endParaRPr lang="en-US" sz="1800" dirty="0" smtClean="0">
              <a:latin typeface="Arial"/>
            </a:endParaRPr>
          </a:p>
          <a:p>
            <a:pPr lvl="1" algn="just">
              <a:spcBef>
                <a:spcPts val="600"/>
              </a:spcBef>
            </a:pPr>
            <a:endParaRPr lang="en-US" sz="1800" dirty="0">
              <a:latin typeface="Arial"/>
            </a:endParaRPr>
          </a:p>
          <a:p>
            <a:pPr lvl="1" algn="just">
              <a:spcBef>
                <a:spcPts val="600"/>
              </a:spcBef>
            </a:pPr>
            <a:r>
              <a:rPr lang="en-US" sz="1800" dirty="0" smtClean="0">
                <a:latin typeface="Arial"/>
              </a:rPr>
              <a:t>Relative </a:t>
            </a:r>
            <a:r>
              <a:rPr lang="en-US" sz="1800" dirty="0" smtClean="0">
                <a:latin typeface="Arial"/>
              </a:rPr>
              <a:t>differences are what is interesting</a:t>
            </a:r>
          </a:p>
          <a:p>
            <a:pPr lvl="1" algn="just">
              <a:spcBef>
                <a:spcPts val="600"/>
              </a:spcBef>
            </a:pPr>
            <a:r>
              <a:rPr lang="en-US" sz="1800" dirty="0" smtClean="0">
                <a:latin typeface="Arial"/>
              </a:rPr>
              <a:t>WAL throughput ceiling ~10% lower with 7u45</a:t>
            </a:r>
          </a:p>
          <a:p>
            <a:pPr lvl="1" algn="just">
              <a:spcBef>
                <a:spcPts val="600"/>
              </a:spcBef>
            </a:pPr>
            <a:r>
              <a:rPr lang="en-US" sz="1800" dirty="0" smtClean="0">
                <a:latin typeface="Arial"/>
              </a:rPr>
              <a:t>~8% lower with </a:t>
            </a:r>
            <a:r>
              <a:rPr lang="en-US" sz="1800" dirty="0" smtClean="0">
                <a:latin typeface="Arial"/>
              </a:rPr>
              <a:t>8u20</a:t>
            </a:r>
            <a:endParaRPr lang="en-US" sz="1800" dirty="0" smtClean="0">
              <a:latin typeface="Arial"/>
            </a:endParaRPr>
          </a:p>
          <a:p>
            <a:pPr algn="just">
              <a:spcBef>
                <a:spcPts val="600"/>
              </a:spcBef>
            </a:pPr>
            <a:r>
              <a:rPr lang="en-US" sz="2000" dirty="0" smtClean="0">
                <a:latin typeface="Arial"/>
              </a:rPr>
              <a:t>Future mitigation: When HDFS storage </a:t>
            </a:r>
            <a:r>
              <a:rPr lang="en-US" sz="2000" dirty="0" err="1" smtClean="0">
                <a:latin typeface="Arial"/>
              </a:rPr>
              <a:t>tiering</a:t>
            </a:r>
            <a:r>
              <a:rPr lang="en-US" sz="2000" dirty="0" smtClean="0">
                <a:latin typeface="Arial"/>
              </a:rPr>
              <a:t> capability is in production, configure separate </a:t>
            </a:r>
            <a:r>
              <a:rPr lang="en-US" sz="2000" dirty="0">
                <a:latin typeface="Arial"/>
              </a:rPr>
              <a:t>storage </a:t>
            </a:r>
            <a:r>
              <a:rPr lang="en-US" sz="2000" dirty="0" smtClean="0">
                <a:latin typeface="Arial"/>
              </a:rPr>
              <a:t>tiers for WAL and </a:t>
            </a:r>
            <a:r>
              <a:rPr lang="en-US" sz="2000" dirty="0" err="1" smtClean="0">
                <a:latin typeface="Arial"/>
              </a:rPr>
              <a:t>HFile</a:t>
            </a:r>
            <a:r>
              <a:rPr lang="en-US" sz="2000" dirty="0" smtClean="0">
                <a:latin typeface="Arial"/>
              </a:rPr>
              <a:t> data</a:t>
            </a:r>
          </a:p>
        </p:txBody>
      </p:sp>
      <p:graphicFrame>
        <p:nvGraphicFramePr>
          <p:cNvPr id="4" name="Table 3"/>
          <p:cNvGraphicFramePr>
            <a:graphicFrameLocks noGrp="1"/>
          </p:cNvGraphicFramePr>
          <p:nvPr>
            <p:extLst>
              <p:ext uri="{D42A27DB-BD31-4B8C-83A1-F6EECF244321}">
                <p14:modId xmlns:p14="http://schemas.microsoft.com/office/powerpoint/2010/main" val="2147556094"/>
              </p:ext>
            </p:extLst>
          </p:nvPr>
        </p:nvGraphicFramePr>
        <p:xfrm>
          <a:off x="1445895" y="1668780"/>
          <a:ext cx="6191253" cy="1396658"/>
        </p:xfrm>
        <a:graphic>
          <a:graphicData uri="http://schemas.openxmlformats.org/drawingml/2006/table">
            <a:tbl>
              <a:tblPr/>
              <a:tblGrid>
                <a:gridCol w="3019428"/>
                <a:gridCol w="1056224"/>
                <a:gridCol w="1315501"/>
                <a:gridCol w="800100"/>
              </a:tblGrid>
              <a:tr h="305633">
                <a:tc>
                  <a:txBody>
                    <a:bodyPr/>
                    <a:lstStyle/>
                    <a:p>
                      <a:pPr algn="ctr"/>
                      <a:r>
                        <a:rPr lang="en-US" sz="1000" b="1" dirty="0">
                          <a:effectLst/>
                        </a:rPr>
                        <a:t>Test</a:t>
                      </a:r>
                    </a:p>
                  </a:txBody>
                  <a:tcPr marL="38100" marR="38100" marT="21431" marB="21431"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chemeClr val="bg1">
                        <a:lumMod val="95000"/>
                      </a:schemeClr>
                    </a:solidFill>
                  </a:tcPr>
                </a:tc>
                <a:tc>
                  <a:txBody>
                    <a:bodyPr/>
                    <a:lstStyle/>
                    <a:p>
                      <a:pPr algn="ctr"/>
                      <a:r>
                        <a:rPr lang="en-US" sz="1000" b="1">
                          <a:effectLst/>
                        </a:rPr>
                        <a:t>Throughput ops/sec</a:t>
                      </a:r>
                    </a:p>
                  </a:txBody>
                  <a:tcPr marL="38100" marR="38100" marT="21431" marB="21431"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chemeClr val="bg1">
                        <a:lumMod val="95000"/>
                      </a:schemeClr>
                    </a:solidFill>
                  </a:tcPr>
                </a:tc>
                <a:tc>
                  <a:txBody>
                    <a:bodyPr/>
                    <a:lstStyle/>
                    <a:p>
                      <a:pPr algn="ctr"/>
                      <a:r>
                        <a:rPr lang="en-US" sz="1000" b="1" dirty="0">
                          <a:effectLst/>
                        </a:rPr>
                        <a:t>Total cycles</a:t>
                      </a:r>
                    </a:p>
                  </a:txBody>
                  <a:tcPr marL="38100" marR="38100" marT="21431" marB="21431"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chemeClr val="bg1">
                        <a:lumMod val="95000"/>
                      </a:schemeClr>
                    </a:solidFill>
                  </a:tcPr>
                </a:tc>
                <a:tc>
                  <a:txBody>
                    <a:bodyPr/>
                    <a:lstStyle/>
                    <a:p>
                      <a:pPr algn="ctr"/>
                      <a:r>
                        <a:rPr lang="en-US" sz="1000" b="1" dirty="0" err="1">
                          <a:effectLst/>
                        </a:rPr>
                        <a:t>Insns</a:t>
                      </a:r>
                      <a:r>
                        <a:rPr lang="en-US" sz="1000" b="1" dirty="0">
                          <a:effectLst/>
                        </a:rPr>
                        <a:t> per cycle</a:t>
                      </a:r>
                    </a:p>
                  </a:txBody>
                  <a:tcPr marL="38100" marR="38100" marT="21431" marB="21431"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chemeClr val="bg1">
                        <a:lumMod val="95000"/>
                      </a:schemeClr>
                    </a:solidFill>
                  </a:tcPr>
                </a:tc>
              </a:tr>
              <a:tr h="213834">
                <a:tc>
                  <a:txBody>
                    <a:bodyPr/>
                    <a:lstStyle/>
                    <a:p>
                      <a:r>
                        <a:rPr lang="en-US" sz="1000">
                          <a:effectLst/>
                        </a:rPr>
                        <a:t>Oracle Java 1.7.0_45-b18 - None</a:t>
                      </a:r>
                    </a:p>
                  </a:txBody>
                  <a:tcPr marL="38100" marR="38100" marT="21431" marB="21431"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a:r>
                        <a:rPr lang="en-US" sz="1000" dirty="0">
                          <a:effectLst/>
                        </a:rPr>
                        <a:t>52658.302</a:t>
                      </a:r>
                    </a:p>
                  </a:txBody>
                  <a:tcPr marL="38100" marR="38100" marT="21431" marB="21431"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a:r>
                        <a:rPr lang="en-US" sz="1000" dirty="0">
                          <a:effectLst/>
                        </a:rPr>
                        <a:t>8878179986750</a:t>
                      </a:r>
                    </a:p>
                  </a:txBody>
                  <a:tcPr marL="38100" marR="38100" marT="21431" marB="21431"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a:r>
                        <a:rPr lang="en-US" sz="1000" dirty="0">
                          <a:effectLst/>
                        </a:rPr>
                        <a:t>0.47</a:t>
                      </a:r>
                    </a:p>
                  </a:txBody>
                  <a:tcPr marL="38100" marR="38100" marT="21431" marB="21431"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r>
              <a:tr h="310664">
                <a:tc>
                  <a:txBody>
                    <a:bodyPr/>
                    <a:lstStyle/>
                    <a:p>
                      <a:r>
                        <a:rPr lang="en-US" sz="1000">
                          <a:effectLst/>
                        </a:rPr>
                        <a:t>Oracle Java 1.7.0_45-b18 - AES WAL encryption</a:t>
                      </a:r>
                    </a:p>
                  </a:txBody>
                  <a:tcPr marL="38100" marR="38100" marT="21431" marB="21431"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a:r>
                        <a:rPr lang="en-US" sz="1000" dirty="0">
                          <a:effectLst/>
                        </a:rPr>
                        <a:t>48045.834</a:t>
                      </a:r>
                    </a:p>
                  </a:txBody>
                  <a:tcPr marL="38100" marR="38100" marT="21431" marB="21431"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a:r>
                        <a:rPr lang="en-US" sz="1000" dirty="0">
                          <a:effectLst/>
                        </a:rPr>
                        <a:t>9911748458387</a:t>
                      </a:r>
                    </a:p>
                  </a:txBody>
                  <a:tcPr marL="38100" marR="38100" marT="21431" marB="21431"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a:r>
                        <a:rPr lang="en-US" sz="1000" dirty="0">
                          <a:effectLst/>
                        </a:rPr>
                        <a:t>0.57</a:t>
                      </a:r>
                    </a:p>
                  </a:txBody>
                  <a:tcPr marL="38100" marR="38100" marT="21431" marB="21431"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r>
              <a:tr h="213834">
                <a:tc>
                  <a:txBody>
                    <a:bodyPr/>
                    <a:lstStyle/>
                    <a:p>
                      <a:r>
                        <a:rPr lang="en-US" sz="1000">
                          <a:effectLst/>
                        </a:rPr>
                        <a:t>OpenJDK 1.8.0_20-b09 - None</a:t>
                      </a:r>
                    </a:p>
                  </a:txBody>
                  <a:tcPr marL="38100" marR="38100" marT="21431" marB="21431"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a:r>
                        <a:rPr lang="en-US" sz="1000" dirty="0">
                          <a:effectLst/>
                        </a:rPr>
                        <a:t>54874.125</a:t>
                      </a:r>
                    </a:p>
                  </a:txBody>
                  <a:tcPr marL="38100" marR="38100" marT="21431" marB="21431"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a:r>
                        <a:rPr lang="en-US" sz="1000" dirty="0">
                          <a:effectLst/>
                        </a:rPr>
                        <a:t>8662634367005</a:t>
                      </a:r>
                    </a:p>
                  </a:txBody>
                  <a:tcPr marL="38100" marR="38100" marT="21431" marB="21431"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a:r>
                        <a:rPr lang="en-US" sz="1000" dirty="0">
                          <a:effectLst/>
                        </a:rPr>
                        <a:t>0.46</a:t>
                      </a:r>
                    </a:p>
                  </a:txBody>
                  <a:tcPr marL="38100" marR="38100" marT="21431" marB="21431"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r>
              <a:tr h="310664">
                <a:tc>
                  <a:txBody>
                    <a:bodyPr/>
                    <a:lstStyle/>
                    <a:p>
                      <a:r>
                        <a:rPr lang="en-US" sz="1000" dirty="0" err="1">
                          <a:effectLst/>
                        </a:rPr>
                        <a:t>OpenJDK</a:t>
                      </a:r>
                      <a:r>
                        <a:rPr lang="en-US" sz="1000" dirty="0">
                          <a:effectLst/>
                        </a:rPr>
                        <a:t> 1.8.0_20-b09 - AES WAL encryption</a:t>
                      </a:r>
                    </a:p>
                  </a:txBody>
                  <a:tcPr marL="38100" marR="38100" marT="21431" marB="21431"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a:r>
                        <a:rPr lang="en-US" sz="1000" dirty="0">
                          <a:effectLst/>
                        </a:rPr>
                        <a:t>50659.507</a:t>
                      </a:r>
                    </a:p>
                  </a:txBody>
                  <a:tcPr marL="38100" marR="38100" marT="21431" marB="21431"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a:r>
                        <a:rPr lang="en-US" sz="1000" dirty="0">
                          <a:effectLst/>
                        </a:rPr>
                        <a:t>9668111259270</a:t>
                      </a:r>
                    </a:p>
                  </a:txBody>
                  <a:tcPr marL="38100" marR="38100" marT="21431" marB="21431"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a:r>
                        <a:rPr lang="en-US" sz="1000" dirty="0">
                          <a:effectLst/>
                        </a:rPr>
                        <a:t>0.61</a:t>
                      </a:r>
                    </a:p>
                  </a:txBody>
                  <a:tcPr marL="38100" marR="38100" marT="21431" marB="21431"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416183275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Promoting Common ACLs</a:t>
            </a:r>
            <a:endParaRPr lang="en-US" sz="3200" dirty="0">
              <a:solidFill>
                <a:srgbClr val="005FA0"/>
              </a:solidFill>
              <a:latin typeface="Neo Sans Intel Light"/>
            </a:endParaRPr>
          </a:p>
        </p:txBody>
      </p:sp>
      <p:sp>
        <p:nvSpPr>
          <p:cNvPr id="3" name="Content Placeholder 2"/>
          <p:cNvSpPr>
            <a:spLocks noGrp="1"/>
          </p:cNvSpPr>
          <p:nvPr>
            <p:ph idx="1"/>
          </p:nvPr>
        </p:nvSpPr>
        <p:spPr>
          <a:xfrm>
            <a:off x="457200" y="925830"/>
            <a:ext cx="8229600" cy="3943350"/>
          </a:xfrm>
        </p:spPr>
        <p:txBody>
          <a:bodyPr>
            <a:noAutofit/>
          </a:bodyPr>
          <a:lstStyle/>
          <a:p>
            <a:pPr algn="just">
              <a:spcBef>
                <a:spcPts val="300"/>
              </a:spcBef>
            </a:pPr>
            <a:r>
              <a:rPr lang="en-US" sz="2000" dirty="0" smtClean="0">
                <a:latin typeface="Arial"/>
              </a:rPr>
              <a:t>When designing security policy for a table, consider that table and column family level grants are inexpensive compared to cell level grants</a:t>
            </a:r>
          </a:p>
          <a:p>
            <a:pPr lvl="1" algn="just">
              <a:spcBef>
                <a:spcPts val="300"/>
              </a:spcBef>
            </a:pPr>
            <a:r>
              <a:rPr lang="en-US" sz="1800" dirty="0" smtClean="0">
                <a:latin typeface="Arial"/>
              </a:rPr>
              <a:t>Table and CF level grants are cached in memory</a:t>
            </a:r>
          </a:p>
          <a:p>
            <a:pPr lvl="1" algn="just">
              <a:spcBef>
                <a:spcPts val="300"/>
              </a:spcBef>
            </a:pPr>
            <a:r>
              <a:rPr lang="en-US" sz="1800" dirty="0" smtClean="0">
                <a:latin typeface="Arial"/>
              </a:rPr>
              <a:t>Cell level grants require region scanning</a:t>
            </a:r>
          </a:p>
          <a:p>
            <a:pPr lvl="1" algn="just">
              <a:spcBef>
                <a:spcPts val="300"/>
              </a:spcBef>
            </a:pPr>
            <a:endParaRPr lang="en-US" sz="1800" dirty="0">
              <a:latin typeface="Arial"/>
            </a:endParaRPr>
          </a:p>
          <a:p>
            <a:pPr algn="just">
              <a:spcBef>
                <a:spcPts val="300"/>
              </a:spcBef>
            </a:pPr>
            <a:r>
              <a:rPr lang="en-US" sz="2000" dirty="0" smtClean="0">
                <a:latin typeface="Arial"/>
              </a:rPr>
              <a:t>We consider permissions as the union of grants at all levels; a table or CF grant allows us to early out</a:t>
            </a:r>
          </a:p>
          <a:p>
            <a:pPr algn="just">
              <a:spcBef>
                <a:spcPts val="300"/>
              </a:spcBef>
            </a:pPr>
            <a:endParaRPr lang="en-US" sz="2000" dirty="0" smtClean="0">
              <a:latin typeface="Arial"/>
            </a:endParaRPr>
          </a:p>
          <a:p>
            <a:pPr algn="just">
              <a:spcBef>
                <a:spcPts val="300"/>
              </a:spcBef>
            </a:pPr>
            <a:r>
              <a:rPr lang="en-US" sz="2000" dirty="0" smtClean="0">
                <a:latin typeface="Arial"/>
              </a:rPr>
              <a:t>If a user will always be granted permissions at the cell level, promote their access to a column family or table level grant</a:t>
            </a:r>
          </a:p>
        </p:txBody>
      </p:sp>
    </p:spTree>
    <p:extLst>
      <p:ext uri="{BB962C8B-B14F-4D97-AF65-F5344CB8AC3E}">
        <p14:creationId xmlns:p14="http://schemas.microsoft.com/office/powerpoint/2010/main" val="302582034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914400" y="1872131"/>
            <a:ext cx="7315200" cy="1399240"/>
          </a:xfrm>
        </p:spPr>
        <p:txBody>
          <a:bodyPr>
            <a:normAutofit fontScale="90000"/>
          </a:bodyPr>
          <a:lstStyle/>
          <a:p>
            <a:r>
              <a:rPr lang="en-US" sz="3600" dirty="0" smtClean="0">
                <a:solidFill>
                  <a:srgbClr val="005FA0"/>
                </a:solidFill>
                <a:latin typeface="Neo Sans Intel Light"/>
              </a:rPr>
              <a:t>End</a:t>
            </a:r>
            <a:br>
              <a:rPr lang="en-US" sz="3600" dirty="0" smtClean="0">
                <a:solidFill>
                  <a:srgbClr val="005FA0"/>
                </a:solidFill>
                <a:latin typeface="Neo Sans Intel Light"/>
              </a:rPr>
            </a:br>
            <a:r>
              <a:rPr lang="en-US" sz="3600" dirty="0" smtClean="0">
                <a:solidFill>
                  <a:srgbClr val="005FA0"/>
                </a:solidFill>
                <a:latin typeface="Neo Sans Intel Light"/>
              </a:rPr>
              <a:t/>
            </a:r>
            <a:br>
              <a:rPr lang="en-US" sz="3600" dirty="0" smtClean="0">
                <a:solidFill>
                  <a:srgbClr val="005FA0"/>
                </a:solidFill>
                <a:latin typeface="Neo Sans Intel Light"/>
              </a:rPr>
            </a:br>
            <a:r>
              <a:rPr lang="en-US" sz="3600" dirty="0" smtClean="0">
                <a:solidFill>
                  <a:srgbClr val="005FA0"/>
                </a:solidFill>
                <a:latin typeface="Neo Sans Intel Light"/>
              </a:rPr>
              <a:t>Questions?</a:t>
            </a:r>
            <a:endParaRPr lang="en-US" sz="3600" dirty="0">
              <a:solidFill>
                <a:srgbClr val="005FA0"/>
              </a:solidFill>
              <a:latin typeface="Neo Sans Intel Light"/>
            </a:endParaRPr>
          </a:p>
        </p:txBody>
      </p:sp>
    </p:spTree>
    <p:extLst>
      <p:ext uri="{BB962C8B-B14F-4D97-AF65-F5344CB8AC3E}">
        <p14:creationId xmlns:p14="http://schemas.microsoft.com/office/powerpoint/2010/main" val="4090403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Cell </a:t>
            </a:r>
            <a:r>
              <a:rPr lang="en-US" sz="3200" dirty="0">
                <a:solidFill>
                  <a:srgbClr val="005FA0"/>
                </a:solidFill>
                <a:latin typeface="Neo Sans Intel Light"/>
              </a:rPr>
              <a:t>ACLs (HBASE-7662)</a:t>
            </a:r>
          </a:p>
        </p:txBody>
      </p:sp>
      <p:sp>
        <p:nvSpPr>
          <p:cNvPr id="3" name="Content Placeholder 2"/>
          <p:cNvSpPr>
            <a:spLocks noGrp="1"/>
          </p:cNvSpPr>
          <p:nvPr>
            <p:ph idx="1"/>
          </p:nvPr>
        </p:nvSpPr>
        <p:spPr>
          <a:xfrm>
            <a:off x="457200" y="925830"/>
            <a:ext cx="8229600" cy="3943350"/>
          </a:xfrm>
        </p:spPr>
        <p:txBody>
          <a:bodyPr>
            <a:normAutofit/>
          </a:bodyPr>
          <a:lstStyle/>
          <a:p>
            <a:pPr algn="just">
              <a:spcBef>
                <a:spcPts val="600"/>
              </a:spcBef>
            </a:pPr>
            <a:r>
              <a:rPr lang="en-US" sz="2000" dirty="0" smtClean="0">
                <a:latin typeface="Arial"/>
              </a:rPr>
              <a:t>Extends the existing HBase ACL model with support for persisting and checking per-cell ACL data in tags</a:t>
            </a:r>
          </a:p>
          <a:p>
            <a:pPr lvl="1" algn="just">
              <a:spcBef>
                <a:spcPts val="600"/>
              </a:spcBef>
            </a:pPr>
            <a:r>
              <a:rPr lang="en-US" sz="1800" dirty="0" smtClean="0">
                <a:latin typeface="Arial"/>
              </a:rPr>
              <a:t>(R)</a:t>
            </a:r>
            <a:r>
              <a:rPr lang="en-US" sz="1800" dirty="0" err="1" smtClean="0">
                <a:latin typeface="Arial"/>
              </a:rPr>
              <a:t>ead</a:t>
            </a:r>
            <a:r>
              <a:rPr lang="en-US" sz="1800" dirty="0" smtClean="0">
                <a:latin typeface="Arial"/>
              </a:rPr>
              <a:t>, (W)rite, E(X)</a:t>
            </a:r>
            <a:r>
              <a:rPr lang="en-US" sz="1800" dirty="0" err="1" smtClean="0">
                <a:latin typeface="Arial"/>
              </a:rPr>
              <a:t>ecute</a:t>
            </a:r>
            <a:r>
              <a:rPr lang="en-US" sz="1800" dirty="0" smtClean="0">
                <a:latin typeface="Arial"/>
              </a:rPr>
              <a:t>, (A)</a:t>
            </a:r>
            <a:r>
              <a:rPr lang="en-US" sz="1800" dirty="0" err="1" smtClean="0">
                <a:latin typeface="Arial"/>
              </a:rPr>
              <a:t>dmin</a:t>
            </a:r>
            <a:r>
              <a:rPr lang="en-US" sz="1800" dirty="0" smtClean="0">
                <a:latin typeface="Arial"/>
              </a:rPr>
              <a:t>, (C)</a:t>
            </a:r>
            <a:r>
              <a:rPr lang="en-US" sz="1800" dirty="0" err="1" smtClean="0">
                <a:latin typeface="Arial"/>
              </a:rPr>
              <a:t>reate</a:t>
            </a:r>
            <a:endParaRPr lang="en-US" sz="1800" dirty="0" smtClean="0">
              <a:latin typeface="Arial"/>
            </a:endParaRPr>
          </a:p>
          <a:p>
            <a:pPr lvl="1" algn="just">
              <a:spcBef>
                <a:spcPts val="600"/>
              </a:spcBef>
            </a:pPr>
            <a:r>
              <a:rPr lang="en-US" sz="1800" dirty="0" smtClean="0">
                <a:latin typeface="Arial"/>
              </a:rPr>
              <a:t>Namespace → Table </a:t>
            </a:r>
            <a:r>
              <a:rPr lang="en-US" sz="1800" dirty="0" smtClean="0">
                <a:latin typeface="Arial"/>
              </a:rPr>
              <a:t>→</a:t>
            </a:r>
          </a:p>
          <a:p>
            <a:pPr marL="457200" lvl="1" indent="0" algn="just">
              <a:spcBef>
                <a:spcPts val="600"/>
              </a:spcBef>
              <a:buNone/>
            </a:pPr>
            <a:r>
              <a:rPr lang="en-US" sz="1800" dirty="0" smtClean="0">
                <a:latin typeface="Arial"/>
              </a:rPr>
              <a:t>	Column </a:t>
            </a:r>
            <a:r>
              <a:rPr lang="en-US" sz="1800" dirty="0" smtClean="0">
                <a:latin typeface="Arial"/>
              </a:rPr>
              <a:t>Family </a:t>
            </a:r>
            <a:r>
              <a:rPr lang="en-US" sz="1800" b="1" i="1" dirty="0" smtClean="0">
                <a:latin typeface="Arial"/>
              </a:rPr>
              <a:t>→ Cell</a:t>
            </a:r>
          </a:p>
          <a:p>
            <a:pPr lvl="1" algn="just">
              <a:spcBef>
                <a:spcPts val="600"/>
              </a:spcBef>
            </a:pPr>
            <a:endParaRPr lang="en-US" sz="1800" dirty="0" smtClean="0">
              <a:latin typeface="Arial"/>
            </a:endParaRPr>
          </a:p>
          <a:p>
            <a:pPr algn="just">
              <a:spcBef>
                <a:spcPts val="600"/>
              </a:spcBef>
            </a:pPr>
            <a:endParaRPr lang="en-US" sz="2000" dirty="0" smtClean="0">
              <a:latin typeface="Arial"/>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61885" y="2026231"/>
            <a:ext cx="3794760" cy="2968179"/>
          </a:xfrm>
          <a:prstGeom prst="rect">
            <a:avLst/>
          </a:prstGeom>
        </p:spPr>
      </p:pic>
      <p:sp>
        <p:nvSpPr>
          <p:cNvPr id="5" name="Content Placeholder 2"/>
          <p:cNvSpPr txBox="1">
            <a:spLocks/>
          </p:cNvSpPr>
          <p:nvPr/>
        </p:nvSpPr>
        <p:spPr>
          <a:xfrm>
            <a:off x="457200" y="2667001"/>
            <a:ext cx="4389120" cy="232697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spcBef>
                <a:spcPts val="600"/>
              </a:spcBef>
            </a:pPr>
            <a:r>
              <a:rPr lang="en-US" sz="2000" dirty="0" smtClean="0">
                <a:latin typeface="Arial"/>
              </a:rPr>
              <a:t>Backwards compatible </a:t>
            </a:r>
            <a:r>
              <a:rPr lang="en-US" sz="2000" dirty="0">
                <a:latin typeface="Arial"/>
              </a:rPr>
              <a:t>with existing </a:t>
            </a:r>
            <a:r>
              <a:rPr lang="en-US" sz="2000" dirty="0" smtClean="0">
                <a:latin typeface="Arial"/>
              </a:rPr>
              <a:t>installs and </a:t>
            </a:r>
            <a:r>
              <a:rPr lang="en-US" sz="2000" dirty="0">
                <a:latin typeface="Arial"/>
              </a:rPr>
              <a:t>code</a:t>
            </a:r>
            <a:endParaRPr lang="en-US" sz="2000" dirty="0" smtClean="0">
              <a:latin typeface="Arial"/>
            </a:endParaRPr>
          </a:p>
          <a:p>
            <a:pPr algn="just">
              <a:spcBef>
                <a:spcPts val="600"/>
              </a:spcBef>
            </a:pPr>
            <a:r>
              <a:rPr lang="en-US" sz="2000" dirty="0" smtClean="0">
                <a:latin typeface="Arial"/>
              </a:rPr>
              <a:t>Uses </a:t>
            </a:r>
            <a:r>
              <a:rPr lang="en-US" sz="2000" dirty="0">
                <a:latin typeface="Arial"/>
              </a:rPr>
              <a:t>existing </a:t>
            </a:r>
            <a:r>
              <a:rPr lang="en-US" sz="2000" dirty="0" smtClean="0">
                <a:latin typeface="Arial"/>
              </a:rPr>
              <a:t>facilities (operation attributes) to carry cell ACLs to supporting servers</a:t>
            </a:r>
          </a:p>
        </p:txBody>
      </p:sp>
    </p:spTree>
    <p:extLst>
      <p:ext uri="{BB962C8B-B14F-4D97-AF65-F5344CB8AC3E}">
        <p14:creationId xmlns:p14="http://schemas.microsoft.com/office/powerpoint/2010/main" val="29647044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Cell </a:t>
            </a:r>
            <a:r>
              <a:rPr lang="en-US" sz="3200" dirty="0">
                <a:solidFill>
                  <a:srgbClr val="005FA0"/>
                </a:solidFill>
                <a:latin typeface="Neo Sans Intel Light"/>
              </a:rPr>
              <a:t>ACLs (HBASE-7662)</a:t>
            </a:r>
          </a:p>
        </p:txBody>
      </p:sp>
      <p:sp>
        <p:nvSpPr>
          <p:cNvPr id="3" name="Content Placeholder 2"/>
          <p:cNvSpPr>
            <a:spLocks noGrp="1"/>
          </p:cNvSpPr>
          <p:nvPr>
            <p:ph idx="1"/>
          </p:nvPr>
        </p:nvSpPr>
        <p:spPr>
          <a:xfrm>
            <a:off x="457200" y="925830"/>
            <a:ext cx="8229600" cy="3943350"/>
          </a:xfrm>
        </p:spPr>
        <p:txBody>
          <a:bodyPr>
            <a:noAutofit/>
          </a:bodyPr>
          <a:lstStyle/>
          <a:p>
            <a:pPr algn="just">
              <a:spcBef>
                <a:spcPts val="300"/>
              </a:spcBef>
            </a:pPr>
            <a:r>
              <a:rPr lang="en-US" sz="2000" dirty="0" smtClean="0">
                <a:latin typeface="Arial"/>
              </a:rPr>
              <a:t>Cell ACLs are scoped to the same point in time as the cell itself</a:t>
            </a:r>
            <a:endParaRPr lang="en-US" sz="2000" dirty="0">
              <a:latin typeface="Arial"/>
            </a:endParaRPr>
          </a:p>
          <a:p>
            <a:pPr lvl="1" algn="just">
              <a:spcBef>
                <a:spcPts val="300"/>
              </a:spcBef>
            </a:pPr>
            <a:r>
              <a:rPr lang="en-US" sz="1800" dirty="0" smtClean="0">
                <a:latin typeface="Arial"/>
              </a:rPr>
              <a:t>Simple </a:t>
            </a:r>
            <a:r>
              <a:rPr lang="en-US" sz="1800" dirty="0">
                <a:latin typeface="Arial"/>
              </a:rPr>
              <a:t>and straightforward evolution of security policy over time without </a:t>
            </a:r>
            <a:r>
              <a:rPr lang="en-US" sz="1800" dirty="0" smtClean="0">
                <a:latin typeface="Arial"/>
              </a:rPr>
              <a:t>expensive updates</a:t>
            </a:r>
            <a:endParaRPr lang="en-US" sz="1800" dirty="0">
              <a:latin typeface="Arial"/>
            </a:endParaRPr>
          </a:p>
          <a:p>
            <a:pPr algn="just">
              <a:spcBef>
                <a:spcPts val="300"/>
              </a:spcBef>
            </a:pPr>
            <a:r>
              <a:rPr lang="en-US" sz="2000" dirty="0" smtClean="0">
                <a:latin typeface="Arial"/>
              </a:rPr>
              <a:t>We </a:t>
            </a:r>
            <a:r>
              <a:rPr lang="en-US" sz="2000" dirty="0">
                <a:latin typeface="Arial"/>
              </a:rPr>
              <a:t>require </a:t>
            </a:r>
            <a:r>
              <a:rPr lang="en-US" sz="2000" dirty="0" smtClean="0">
                <a:latin typeface="Arial"/>
              </a:rPr>
              <a:t>that mutations have </a:t>
            </a:r>
            <a:r>
              <a:rPr lang="en-US" sz="2000" i="1" dirty="0">
                <a:latin typeface="Arial"/>
              </a:rPr>
              <a:t>covering</a:t>
            </a:r>
            <a:r>
              <a:rPr lang="en-US" sz="2000" dirty="0">
                <a:latin typeface="Arial"/>
              </a:rPr>
              <a:t> permission</a:t>
            </a:r>
          </a:p>
          <a:p>
            <a:pPr lvl="1" algn="just">
              <a:spcBef>
                <a:spcPts val="300"/>
              </a:spcBef>
            </a:pPr>
            <a:r>
              <a:rPr lang="en-US" sz="1800" dirty="0">
                <a:latin typeface="Arial"/>
              </a:rPr>
              <a:t>The union of the user’s table perms, CF perms, and perms in the most recent </a:t>
            </a:r>
            <a:r>
              <a:rPr lang="en-US" sz="1800" dirty="0" smtClean="0">
                <a:latin typeface="Arial"/>
              </a:rPr>
              <a:t>visible</a:t>
            </a:r>
            <a:r>
              <a:rPr lang="en-US" sz="1800" baseline="30000" dirty="0" smtClean="0">
                <a:latin typeface="Arial"/>
              </a:rPr>
              <a:t>[1]</a:t>
            </a:r>
            <a:r>
              <a:rPr lang="en-US" sz="1800" dirty="0" smtClean="0">
                <a:latin typeface="Arial"/>
              </a:rPr>
              <a:t> </a:t>
            </a:r>
            <a:r>
              <a:rPr lang="en-US" sz="1800" dirty="0">
                <a:latin typeface="Arial"/>
              </a:rPr>
              <a:t>version, if the value already exists, </a:t>
            </a:r>
            <a:r>
              <a:rPr lang="en-US" sz="1800" dirty="0" smtClean="0">
                <a:latin typeface="Arial"/>
              </a:rPr>
              <a:t>must </a:t>
            </a:r>
            <a:r>
              <a:rPr lang="en-US" sz="1800" dirty="0">
                <a:latin typeface="Arial"/>
              </a:rPr>
              <a:t>allow the pending mutation in order for it to be applied</a:t>
            </a:r>
          </a:p>
          <a:p>
            <a:pPr lvl="1" algn="just">
              <a:spcBef>
                <a:spcPts val="300"/>
              </a:spcBef>
            </a:pPr>
            <a:r>
              <a:rPr lang="en-US" sz="1800" dirty="0">
                <a:latin typeface="Arial"/>
              </a:rPr>
              <a:t>For Deletes, in addition, all </a:t>
            </a:r>
            <a:r>
              <a:rPr lang="en-US" sz="1800" dirty="0" smtClean="0">
                <a:latin typeface="Arial"/>
              </a:rPr>
              <a:t>visible </a:t>
            </a:r>
            <a:r>
              <a:rPr lang="en-US" sz="1800" dirty="0">
                <a:latin typeface="Arial"/>
              </a:rPr>
              <a:t>prior versions covered by the Delete must allow the </a:t>
            </a:r>
            <a:r>
              <a:rPr lang="en-US" sz="1800" dirty="0" smtClean="0">
                <a:latin typeface="Arial"/>
              </a:rPr>
              <a:t>Delete</a:t>
            </a:r>
          </a:p>
          <a:p>
            <a:pPr lvl="1" algn="just">
              <a:spcBef>
                <a:spcPts val="300"/>
              </a:spcBef>
            </a:pPr>
            <a:r>
              <a:rPr lang="en-US" sz="1800" dirty="0" smtClean="0">
                <a:latin typeface="Arial"/>
              </a:rPr>
              <a:t>Delete semantics are being refined</a:t>
            </a:r>
            <a:endParaRPr lang="en-US" sz="1600" dirty="0" smtClean="0">
              <a:latin typeface="Arial"/>
            </a:endParaRPr>
          </a:p>
          <a:p>
            <a:pPr lvl="2" algn="just">
              <a:spcBef>
                <a:spcPts val="300"/>
              </a:spcBef>
            </a:pPr>
            <a:r>
              <a:rPr lang="en-US" sz="1800" dirty="0" smtClean="0">
                <a:latin typeface="Arial"/>
              </a:rPr>
              <a:t>Complex Deletes may be rejected; just resubmit as simpler ops</a:t>
            </a:r>
          </a:p>
          <a:p>
            <a:pPr lvl="2" algn="just">
              <a:spcBef>
                <a:spcPts val="300"/>
              </a:spcBef>
            </a:pPr>
            <a:r>
              <a:rPr lang="en-US" sz="1800" dirty="0" smtClean="0">
                <a:latin typeface="Arial"/>
              </a:rPr>
              <a:t>Improved </a:t>
            </a:r>
            <a:r>
              <a:rPr lang="en-US" sz="1800" dirty="0" smtClean="0">
                <a:latin typeface="Arial"/>
              </a:rPr>
              <a:t>in 0.98.2, likely fully resolved in 0.98.3</a:t>
            </a:r>
          </a:p>
          <a:p>
            <a:pPr algn="just">
              <a:spcBef>
                <a:spcPts val="300"/>
              </a:spcBef>
            </a:pPr>
            <a:endParaRPr lang="en-US" sz="2000" dirty="0">
              <a:latin typeface="Arial"/>
            </a:endParaRPr>
          </a:p>
          <a:p>
            <a:pPr marL="0" indent="0" algn="just">
              <a:spcBef>
                <a:spcPts val="300"/>
              </a:spcBef>
              <a:buNone/>
            </a:pPr>
            <a:endParaRPr lang="en-US" sz="2000" dirty="0">
              <a:latin typeface="Arial"/>
            </a:endParaRPr>
          </a:p>
        </p:txBody>
      </p:sp>
      <p:sp>
        <p:nvSpPr>
          <p:cNvPr id="6" name="TextBox 5"/>
          <p:cNvSpPr txBox="1"/>
          <p:nvPr/>
        </p:nvSpPr>
        <p:spPr>
          <a:xfrm>
            <a:off x="509452" y="4829964"/>
            <a:ext cx="5513497" cy="276999"/>
          </a:xfrm>
          <a:prstGeom prst="rect">
            <a:avLst/>
          </a:prstGeom>
          <a:noFill/>
        </p:spPr>
        <p:txBody>
          <a:bodyPr wrap="none" rtlCol="0">
            <a:spAutoFit/>
          </a:bodyPr>
          <a:lstStyle/>
          <a:p>
            <a:pPr marL="0" lvl="1"/>
            <a:r>
              <a:rPr lang="en-US" sz="1200" dirty="0" smtClean="0">
                <a:latin typeface="Arial" panose="020B0604020202020204" pitchFamily="34" charset="0"/>
                <a:cs typeface="Arial" panose="020B0604020202020204" pitchFamily="34" charset="0"/>
              </a:rPr>
              <a:t>1. </a:t>
            </a:r>
            <a:r>
              <a:rPr lang="en-US" sz="1200" i="1" dirty="0">
                <a:latin typeface="Arial" panose="020B0604020202020204" pitchFamily="34" charset="0"/>
                <a:cs typeface="Arial" panose="020B0604020202020204" pitchFamily="34" charset="0"/>
              </a:rPr>
              <a:t>Visible</a:t>
            </a:r>
            <a:r>
              <a:rPr lang="en-US" sz="1200" dirty="0">
                <a:latin typeface="Arial" panose="020B0604020202020204" pitchFamily="34" charset="0"/>
                <a:cs typeface="Arial" panose="020B0604020202020204" pitchFamily="34" charset="0"/>
              </a:rPr>
              <a:t> is defined here as not covered already by a committed delete </a:t>
            </a:r>
            <a:r>
              <a:rPr lang="en-US" sz="1200" dirty="0" smtClean="0">
                <a:latin typeface="Arial" panose="020B0604020202020204" pitchFamily="34" charset="0"/>
                <a:cs typeface="Arial" panose="020B0604020202020204" pitchFamily="34" charset="0"/>
              </a:rPr>
              <a:t>marker</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439839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Cell Labels </a:t>
            </a:r>
            <a:r>
              <a:rPr lang="en-US" sz="3200" dirty="0">
                <a:solidFill>
                  <a:srgbClr val="005FA0"/>
                </a:solidFill>
                <a:latin typeface="Neo Sans Intel Light"/>
              </a:rPr>
              <a:t>(HBASE-7663)</a:t>
            </a:r>
          </a:p>
        </p:txBody>
      </p:sp>
      <p:sp>
        <p:nvSpPr>
          <p:cNvPr id="3" name="Content Placeholder 2"/>
          <p:cNvSpPr>
            <a:spLocks noGrp="1"/>
          </p:cNvSpPr>
          <p:nvPr>
            <p:ph idx="1"/>
          </p:nvPr>
        </p:nvSpPr>
        <p:spPr>
          <a:xfrm>
            <a:off x="457198" y="925829"/>
            <a:ext cx="8229600" cy="3943350"/>
          </a:xfrm>
        </p:spPr>
        <p:txBody>
          <a:bodyPr>
            <a:noAutofit/>
          </a:bodyPr>
          <a:lstStyle/>
          <a:p>
            <a:pPr algn="just"/>
            <a:r>
              <a:rPr lang="en-US" sz="2000" dirty="0" smtClean="0">
                <a:latin typeface="Arial"/>
              </a:rPr>
              <a:t>Visibility expression support via a new security coprocessor</a:t>
            </a:r>
            <a:endParaRPr lang="en-US" sz="2400" dirty="0" smtClean="0">
              <a:latin typeface="Arial"/>
            </a:endParaRPr>
          </a:p>
          <a:p>
            <a:pPr lvl="1" algn="just"/>
            <a:r>
              <a:rPr lang="en-US" sz="1800" dirty="0" smtClean="0">
                <a:latin typeface="Arial"/>
              </a:rPr>
              <a:t>Labels</a:t>
            </a:r>
            <a:r>
              <a:rPr lang="en-US" sz="1800" dirty="0">
                <a:latin typeface="Arial"/>
              </a:rPr>
              <a:t>: arbitrary </a:t>
            </a:r>
            <a:r>
              <a:rPr lang="en-US" sz="1800" dirty="0" smtClean="0">
                <a:latin typeface="Arial"/>
              </a:rPr>
              <a:t>strings</a:t>
            </a:r>
          </a:p>
          <a:p>
            <a:pPr lvl="1" algn="just"/>
            <a:r>
              <a:rPr lang="en-US" sz="1800" dirty="0" smtClean="0">
                <a:latin typeface="Arial"/>
              </a:rPr>
              <a:t>Expressions</a:t>
            </a:r>
            <a:r>
              <a:rPr lang="en-US" sz="1800" dirty="0">
                <a:latin typeface="Arial"/>
              </a:rPr>
              <a:t>: Labels joined </a:t>
            </a:r>
            <a:r>
              <a:rPr lang="en-US" sz="1800" dirty="0" smtClean="0">
                <a:latin typeface="Arial"/>
              </a:rPr>
              <a:t>in </a:t>
            </a:r>
            <a:r>
              <a:rPr lang="en-US" sz="1800" dirty="0" err="1" smtClean="0">
                <a:latin typeface="Arial"/>
              </a:rPr>
              <a:t>boolean</a:t>
            </a:r>
            <a:r>
              <a:rPr lang="en-US" sz="1800" dirty="0" smtClean="0">
                <a:latin typeface="Arial"/>
              </a:rPr>
              <a:t> </a:t>
            </a:r>
            <a:r>
              <a:rPr lang="en-US" sz="1800" dirty="0" smtClean="0">
                <a:latin typeface="Arial"/>
              </a:rPr>
              <a:t>expressions</a:t>
            </a:r>
          </a:p>
          <a:p>
            <a:pPr lvl="1" algn="just"/>
            <a:r>
              <a:rPr lang="en-US" sz="1800" dirty="0" smtClean="0">
                <a:latin typeface="Arial"/>
              </a:rPr>
              <a:t>Operators</a:t>
            </a:r>
            <a:r>
              <a:rPr lang="en-US" sz="1800" dirty="0">
                <a:latin typeface="Arial"/>
              </a:rPr>
              <a:t>: &amp;, |, </a:t>
            </a:r>
            <a:r>
              <a:rPr lang="en-US" sz="1800" dirty="0" smtClean="0">
                <a:latin typeface="Arial"/>
              </a:rPr>
              <a:t>!, ( )</a:t>
            </a:r>
            <a:endParaRPr lang="en-US" sz="2000" dirty="0" smtClean="0">
              <a:latin typeface="Arial"/>
            </a:endParaRPr>
          </a:p>
          <a:p>
            <a:pPr lvl="1" algn="just"/>
            <a:endParaRPr lang="en-US" sz="2000" dirty="0">
              <a:latin typeface="Arial"/>
            </a:endParaRPr>
          </a:p>
          <a:p>
            <a:pPr marL="457200" lvl="1" indent="0" algn="just">
              <a:buNone/>
            </a:pPr>
            <a:r>
              <a:rPr lang="en-US" sz="1400" dirty="0">
                <a:latin typeface="Courier New" panose="02070309020205020404" pitchFamily="49" charset="0"/>
                <a:cs typeface="Courier New" panose="02070309020205020404" pitchFamily="49" charset="0"/>
              </a:rPr>
              <a:t>secret</a:t>
            </a:r>
          </a:p>
          <a:p>
            <a:pPr marL="457200" lvl="1" indent="0" algn="just">
              <a:buNone/>
            </a:pPr>
            <a:r>
              <a:rPr lang="en-US" sz="1400" dirty="0" smtClean="0">
                <a:latin typeface="Courier New" panose="02070309020205020404" pitchFamily="49" charset="0"/>
                <a:cs typeface="Courier New" panose="02070309020205020404" pitchFamily="49" charset="0"/>
              </a:rPr>
              <a:t>secret </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topsecret</a:t>
            </a:r>
            <a:endParaRPr lang="en-US" sz="1400" dirty="0">
              <a:latin typeface="Courier New" panose="02070309020205020404" pitchFamily="49" charset="0"/>
              <a:cs typeface="Courier New" panose="02070309020205020404" pitchFamily="49" charset="0"/>
            </a:endParaRPr>
          </a:p>
          <a:p>
            <a:pPr marL="457200" lvl="1" indent="0" algn="just">
              <a:buNone/>
            </a:pPr>
            <a:r>
              <a:rPr lang="en-US" sz="1400" dirty="0" smtClean="0">
                <a:latin typeface="Courier New" panose="02070309020205020404" pitchFamily="49" charset="0"/>
                <a:cs typeface="Courier New" panose="02070309020205020404" pitchFamily="49" charset="0"/>
              </a:rPr>
              <a:t>( </a:t>
            </a:r>
            <a:r>
              <a:rPr lang="en-US" sz="1400" dirty="0">
                <a:latin typeface="Courier New" panose="02070309020205020404" pitchFamily="49" charset="0"/>
                <a:cs typeface="Courier New" panose="02070309020205020404" pitchFamily="49" charset="0"/>
              </a:rPr>
              <a:t>secret | </a:t>
            </a:r>
            <a:r>
              <a:rPr lang="en-US" sz="1400" dirty="0" err="1">
                <a:latin typeface="Courier New" panose="02070309020205020404" pitchFamily="49" charset="0"/>
                <a:cs typeface="Courier New" panose="02070309020205020404" pitchFamily="49" charset="0"/>
              </a:rPr>
              <a:t>topsecret</a:t>
            </a:r>
            <a:r>
              <a:rPr lang="en-US" sz="1400" dirty="0">
                <a:latin typeface="Courier New" panose="02070309020205020404" pitchFamily="49" charset="0"/>
                <a:cs typeface="Courier New" panose="02070309020205020404" pitchFamily="49" charset="0"/>
              </a:rPr>
              <a:t> ) &amp; !</a:t>
            </a:r>
            <a:r>
              <a:rPr lang="en-US" sz="1400" dirty="0" smtClean="0">
                <a:latin typeface="Courier New" panose="02070309020205020404" pitchFamily="49" charset="0"/>
                <a:cs typeface="Courier New" panose="02070309020205020404" pitchFamily="49" charset="0"/>
              </a:rPr>
              <a:t>probationary</a:t>
            </a:r>
            <a:endParaRPr lang="en-US" sz="1800" dirty="0">
              <a:latin typeface="Aria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94353" y="1435613"/>
            <a:ext cx="2676820" cy="3535693"/>
          </a:xfrm>
          <a:prstGeom prst="rect">
            <a:avLst/>
          </a:prstGeom>
        </p:spPr>
      </p:pic>
    </p:spTree>
    <p:extLst>
      <p:ext uri="{BB962C8B-B14F-4D97-AF65-F5344CB8AC3E}">
        <p14:creationId xmlns:p14="http://schemas.microsoft.com/office/powerpoint/2010/main" val="10999998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smtClean="0">
                <a:solidFill>
                  <a:srgbClr val="005FA0"/>
                </a:solidFill>
                <a:latin typeface="Neo Sans Intel Light"/>
              </a:rPr>
              <a:t>Cell Labels </a:t>
            </a:r>
            <a:r>
              <a:rPr lang="en-US" sz="3200" dirty="0">
                <a:solidFill>
                  <a:srgbClr val="005FA0"/>
                </a:solidFill>
                <a:latin typeface="Neo Sans Intel Light"/>
              </a:rPr>
              <a:t>(HBASE-7663)</a:t>
            </a:r>
          </a:p>
        </p:txBody>
      </p:sp>
      <p:sp>
        <p:nvSpPr>
          <p:cNvPr id="3" name="Content Placeholder 2"/>
          <p:cNvSpPr>
            <a:spLocks noGrp="1"/>
          </p:cNvSpPr>
          <p:nvPr>
            <p:ph idx="1"/>
          </p:nvPr>
        </p:nvSpPr>
        <p:spPr>
          <a:xfrm>
            <a:off x="457200" y="925830"/>
            <a:ext cx="8229600" cy="3943350"/>
          </a:xfrm>
        </p:spPr>
        <p:txBody>
          <a:bodyPr>
            <a:noAutofit/>
          </a:bodyPr>
          <a:lstStyle/>
          <a:p>
            <a:pPr algn="just">
              <a:spcBef>
                <a:spcPts val="600"/>
              </a:spcBef>
            </a:pPr>
            <a:r>
              <a:rPr lang="en-US" sz="2000" dirty="0" smtClean="0">
                <a:latin typeface="Arial"/>
              </a:rPr>
              <a:t>New admin APIs and new </a:t>
            </a:r>
            <a:r>
              <a:rPr lang="en-US" sz="2000" dirty="0">
                <a:latin typeface="Arial"/>
              </a:rPr>
              <a:t>shell commands for label </a:t>
            </a:r>
            <a:r>
              <a:rPr lang="en-US" sz="2000" dirty="0" smtClean="0">
                <a:latin typeface="Arial"/>
              </a:rPr>
              <a:t>management</a:t>
            </a:r>
          </a:p>
          <a:p>
            <a:pPr algn="just">
              <a:spcBef>
                <a:spcPts val="600"/>
              </a:spcBef>
            </a:pPr>
            <a:r>
              <a:rPr lang="en-US" sz="2000" dirty="0" smtClean="0">
                <a:latin typeface="Arial"/>
              </a:rPr>
              <a:t>The universe of labels and the </a:t>
            </a:r>
            <a:r>
              <a:rPr lang="en-US" sz="2000" dirty="0">
                <a:latin typeface="Arial"/>
              </a:rPr>
              <a:t>maximal set of labels for a user </a:t>
            </a:r>
            <a:r>
              <a:rPr lang="en-US" sz="2000" dirty="0" smtClean="0">
                <a:latin typeface="Arial"/>
              </a:rPr>
              <a:t>are </a:t>
            </a:r>
            <a:r>
              <a:rPr lang="en-US" sz="2000" dirty="0">
                <a:latin typeface="Arial"/>
              </a:rPr>
              <a:t>defined </a:t>
            </a:r>
            <a:r>
              <a:rPr lang="en-US" sz="2000" dirty="0" smtClean="0">
                <a:latin typeface="Arial"/>
              </a:rPr>
              <a:t>up front </a:t>
            </a:r>
          </a:p>
          <a:p>
            <a:pPr algn="just">
              <a:spcBef>
                <a:spcPts val="600"/>
              </a:spcBef>
            </a:pPr>
            <a:r>
              <a:rPr lang="en-US" sz="2000" dirty="0" smtClean="0">
                <a:latin typeface="Arial"/>
              </a:rPr>
              <a:t>Users label cells using visibility expressions</a:t>
            </a:r>
            <a:endParaRPr lang="en-US" sz="2000" dirty="0">
              <a:latin typeface="Arial"/>
            </a:endParaRPr>
          </a:p>
          <a:p>
            <a:pPr algn="just">
              <a:spcBef>
                <a:spcPts val="600"/>
              </a:spcBef>
            </a:pPr>
            <a:r>
              <a:rPr lang="en-US" sz="2000" dirty="0" smtClean="0">
                <a:latin typeface="Arial"/>
              </a:rPr>
              <a:t>Other users ask for authorizations on </a:t>
            </a:r>
            <a:r>
              <a:rPr lang="en-US" sz="2000" dirty="0">
                <a:latin typeface="Arial"/>
              </a:rPr>
              <a:t>Gets and Scans</a:t>
            </a:r>
          </a:p>
          <a:p>
            <a:pPr algn="just">
              <a:spcBef>
                <a:spcPts val="600"/>
              </a:spcBef>
            </a:pPr>
            <a:r>
              <a:rPr lang="en-US" sz="2000" dirty="0" smtClean="0">
                <a:latin typeface="Arial"/>
              </a:rPr>
              <a:t>We build a user’s effective set of authorizations per request in a pluggable way on the server</a:t>
            </a:r>
            <a:endParaRPr lang="en-US" sz="2000" dirty="0">
              <a:latin typeface="Arial"/>
            </a:endParaRPr>
          </a:p>
          <a:p>
            <a:pPr algn="just">
              <a:spcBef>
                <a:spcPts val="600"/>
              </a:spcBef>
            </a:pPr>
            <a:r>
              <a:rPr lang="en-US" sz="2000" dirty="0" smtClean="0">
                <a:latin typeface="Arial"/>
              </a:rPr>
              <a:t>Scan results are filtered according to the user’s effective authorizations</a:t>
            </a:r>
          </a:p>
          <a:p>
            <a:pPr algn="just">
              <a:spcBef>
                <a:spcPts val="600"/>
              </a:spcBef>
            </a:pPr>
            <a:r>
              <a:rPr lang="en-US" sz="2000" dirty="0" err="1" smtClean="0">
                <a:latin typeface="Arial"/>
              </a:rPr>
              <a:t>VisibilityController</a:t>
            </a:r>
            <a:r>
              <a:rPr lang="en-US" sz="2000" dirty="0" smtClean="0">
                <a:latin typeface="Arial"/>
              </a:rPr>
              <a:t> and </a:t>
            </a:r>
            <a:r>
              <a:rPr lang="en-US" sz="2000" dirty="0" err="1" smtClean="0">
                <a:latin typeface="Arial"/>
              </a:rPr>
              <a:t>AccessController</a:t>
            </a:r>
            <a:r>
              <a:rPr lang="en-US" sz="2000" dirty="0" smtClean="0">
                <a:latin typeface="Arial"/>
              </a:rPr>
              <a:t> can be used together</a:t>
            </a:r>
          </a:p>
        </p:txBody>
      </p:sp>
    </p:spTree>
    <p:extLst>
      <p:ext uri="{BB962C8B-B14F-4D97-AF65-F5344CB8AC3E}">
        <p14:creationId xmlns:p14="http://schemas.microsoft.com/office/powerpoint/2010/main" val="38297478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2" cy="5143500"/>
          </a:xfrm>
          <a:prstGeom prst="rect">
            <a:avLst/>
          </a:prstGeom>
        </p:spPr>
      </p:pic>
      <p:sp>
        <p:nvSpPr>
          <p:cNvPr id="2" name="Title 1"/>
          <p:cNvSpPr>
            <a:spLocks noGrp="1"/>
          </p:cNvSpPr>
          <p:nvPr>
            <p:ph type="title"/>
          </p:nvPr>
        </p:nvSpPr>
        <p:spPr>
          <a:xfrm>
            <a:off x="457200" y="205978"/>
            <a:ext cx="7315200" cy="685800"/>
          </a:xfrm>
        </p:spPr>
        <p:txBody>
          <a:bodyPr>
            <a:normAutofit/>
          </a:bodyPr>
          <a:lstStyle/>
          <a:p>
            <a:pPr algn="l"/>
            <a:r>
              <a:rPr lang="en-US" sz="3200" dirty="0">
                <a:solidFill>
                  <a:srgbClr val="005FA0"/>
                </a:solidFill>
                <a:latin typeface="Neo Sans Intel Light"/>
              </a:rPr>
              <a:t>Transparent </a:t>
            </a:r>
            <a:r>
              <a:rPr lang="en-US" sz="3200" dirty="0" smtClean="0">
                <a:solidFill>
                  <a:srgbClr val="005FA0"/>
                </a:solidFill>
                <a:latin typeface="Neo Sans Intel Light"/>
              </a:rPr>
              <a:t>Encryption </a:t>
            </a:r>
            <a:r>
              <a:rPr lang="en-US" sz="3200" dirty="0">
                <a:solidFill>
                  <a:srgbClr val="005FA0"/>
                </a:solidFill>
                <a:latin typeface="Neo Sans Intel Light"/>
              </a:rPr>
              <a:t>(HBASE-7544</a:t>
            </a:r>
            <a:r>
              <a:rPr lang="en-US" sz="3200" dirty="0" smtClean="0">
                <a:solidFill>
                  <a:srgbClr val="005FA0"/>
                </a:solidFill>
                <a:latin typeface="Neo Sans Intel Light"/>
              </a:rPr>
              <a:t>)</a:t>
            </a:r>
            <a:endParaRPr lang="en-US" sz="3200" dirty="0">
              <a:solidFill>
                <a:srgbClr val="005FA0"/>
              </a:solidFill>
              <a:latin typeface="Neo Sans Intel Light"/>
            </a:endParaRPr>
          </a:p>
        </p:txBody>
      </p:sp>
      <p:sp>
        <p:nvSpPr>
          <p:cNvPr id="3" name="Content Placeholder 2"/>
          <p:cNvSpPr>
            <a:spLocks noGrp="1"/>
          </p:cNvSpPr>
          <p:nvPr>
            <p:ph idx="1"/>
          </p:nvPr>
        </p:nvSpPr>
        <p:spPr>
          <a:xfrm>
            <a:off x="457200" y="925830"/>
            <a:ext cx="8229600" cy="3943350"/>
          </a:xfrm>
        </p:spPr>
        <p:txBody>
          <a:bodyPr>
            <a:noAutofit/>
          </a:bodyPr>
          <a:lstStyle/>
          <a:p>
            <a:pPr algn="just">
              <a:spcBef>
                <a:spcPts val="600"/>
              </a:spcBef>
            </a:pPr>
            <a:r>
              <a:rPr lang="en-US" sz="2000" dirty="0">
                <a:latin typeface="Arial"/>
              </a:rPr>
              <a:t>Transparent encryption of HBase on disk </a:t>
            </a:r>
            <a:r>
              <a:rPr lang="en-US" sz="2000" dirty="0" smtClean="0">
                <a:latin typeface="Arial"/>
              </a:rPr>
              <a:t>data</a:t>
            </a:r>
          </a:p>
          <a:p>
            <a:pPr lvl="1" algn="just">
              <a:spcBef>
                <a:spcPts val="600"/>
              </a:spcBef>
            </a:pPr>
            <a:r>
              <a:rPr lang="en-US" sz="1800" dirty="0" err="1" smtClean="0">
                <a:latin typeface="Arial"/>
              </a:rPr>
              <a:t>HFile</a:t>
            </a:r>
            <a:r>
              <a:rPr lang="en-US" sz="1800" dirty="0" smtClean="0">
                <a:latin typeface="Arial"/>
              </a:rPr>
              <a:t> blocks are encrypted as </a:t>
            </a:r>
            <a:r>
              <a:rPr lang="en-US" sz="1800" dirty="0" smtClean="0">
                <a:latin typeface="Arial"/>
              </a:rPr>
              <a:t>written </a:t>
            </a:r>
            <a:r>
              <a:rPr lang="en-US" sz="1800" dirty="0" smtClean="0">
                <a:latin typeface="Arial"/>
              </a:rPr>
              <a:t>and decrypted as </a:t>
            </a:r>
            <a:r>
              <a:rPr lang="en-US" sz="1800" dirty="0" smtClean="0">
                <a:latin typeface="Arial"/>
              </a:rPr>
              <a:t>read</a:t>
            </a:r>
            <a:endParaRPr lang="en-US" sz="1800" dirty="0" smtClean="0">
              <a:latin typeface="Arial"/>
            </a:endParaRPr>
          </a:p>
          <a:p>
            <a:pPr lvl="1" algn="just">
              <a:spcBef>
                <a:spcPts val="600"/>
              </a:spcBef>
            </a:pPr>
            <a:r>
              <a:rPr lang="en-US" sz="1800" dirty="0" smtClean="0">
                <a:latin typeface="Arial"/>
              </a:rPr>
              <a:t>Write ahead log (WAL) serialization is pluggable; we provide new secure writers and readers that encrypt and decrypt edits</a:t>
            </a:r>
          </a:p>
          <a:p>
            <a:pPr algn="just">
              <a:spcBef>
                <a:spcPts val="600"/>
              </a:spcBef>
            </a:pPr>
            <a:r>
              <a:rPr lang="en-US" sz="2000" dirty="0" smtClean="0">
                <a:latin typeface="Arial"/>
              </a:rPr>
              <a:t>Built on a new </a:t>
            </a:r>
            <a:r>
              <a:rPr lang="en-US" sz="2000" dirty="0" smtClean="0">
                <a:latin typeface="Arial"/>
              </a:rPr>
              <a:t>extensible cryptographic </a:t>
            </a:r>
            <a:r>
              <a:rPr lang="en-US" sz="2000" dirty="0" smtClean="0">
                <a:latin typeface="Arial"/>
              </a:rPr>
              <a:t>codec and key management framework in HBase</a:t>
            </a:r>
          </a:p>
          <a:p>
            <a:pPr algn="just">
              <a:spcBef>
                <a:spcPts val="600"/>
              </a:spcBef>
            </a:pPr>
            <a:r>
              <a:rPr lang="en-US" sz="2000" dirty="0" smtClean="0">
                <a:latin typeface="Arial"/>
              </a:rPr>
              <a:t>Simple </a:t>
            </a:r>
            <a:r>
              <a:rPr lang="en-US" sz="2000" dirty="0">
                <a:latin typeface="Arial"/>
              </a:rPr>
              <a:t>key </a:t>
            </a:r>
            <a:r>
              <a:rPr lang="en-US" sz="2000" dirty="0" smtClean="0">
                <a:latin typeface="Arial"/>
              </a:rPr>
              <a:t>management</a:t>
            </a:r>
          </a:p>
          <a:p>
            <a:pPr lvl="1" algn="just">
              <a:spcBef>
                <a:spcPts val="600"/>
              </a:spcBef>
            </a:pPr>
            <a:r>
              <a:rPr lang="en-US" sz="1800" dirty="0" smtClean="0">
                <a:latin typeface="Arial"/>
              </a:rPr>
              <a:t>Default provider integrates with the Java </a:t>
            </a:r>
            <a:r>
              <a:rPr lang="en-US" sz="1800" dirty="0" err="1" smtClean="0">
                <a:latin typeface="Arial"/>
              </a:rPr>
              <a:t>Keystore</a:t>
            </a:r>
            <a:endParaRPr lang="en-US" sz="1800" dirty="0" smtClean="0">
              <a:latin typeface="Arial"/>
            </a:endParaRPr>
          </a:p>
          <a:p>
            <a:pPr algn="just">
              <a:spcBef>
                <a:spcPts val="600"/>
              </a:spcBef>
            </a:pPr>
            <a:r>
              <a:rPr lang="en-US" sz="2000" dirty="0" smtClean="0">
                <a:latin typeface="Arial"/>
              </a:rPr>
              <a:t>Per column family configuration</a:t>
            </a:r>
          </a:p>
          <a:p>
            <a:pPr lvl="1" algn="just">
              <a:spcBef>
                <a:spcPts val="600"/>
              </a:spcBef>
            </a:pPr>
            <a:r>
              <a:rPr lang="en-US" sz="1800" dirty="0" smtClean="0">
                <a:latin typeface="Arial"/>
              </a:rPr>
              <a:t>Supports </a:t>
            </a:r>
            <a:r>
              <a:rPr lang="en-US" sz="1800" dirty="0">
                <a:latin typeface="Arial"/>
              </a:rPr>
              <a:t>schema design that places sensitive information in only a subset of column families</a:t>
            </a:r>
          </a:p>
        </p:txBody>
      </p:sp>
    </p:spTree>
    <p:extLst>
      <p:ext uri="{BB962C8B-B14F-4D97-AF65-F5344CB8AC3E}">
        <p14:creationId xmlns:p14="http://schemas.microsoft.com/office/powerpoint/2010/main" val="3036217740"/>
      </p:ext>
    </p:extLst>
  </p:cSld>
  <p:clrMapOvr>
    <a:masterClrMapping/>
  </p:clrMapOvr>
  <p:timing>
    <p:tnLst>
      <p:par>
        <p:cTn id="1" dur="indefinite" restart="never" nodeType="tmRoot"/>
      </p:par>
    </p:tnLst>
  </p:timing>
</p:sld>
</file>

<file path=ppt/theme/theme1.xml><?xml version="1.0" encoding="utf-8"?>
<a:theme xmlns:a="http://schemas.openxmlformats.org/drawingml/2006/main" name="Intel-Strata PPT-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16994F6F74211408E4630A74B265490" ma:contentTypeVersion="1" ma:contentTypeDescription="Create a new document." ma:contentTypeScope="" ma:versionID="6637b284c3e851709aab389b0c6bf1ce">
  <xsd:schema xmlns:xsd="http://www.w3.org/2001/XMLSchema" xmlns:p="http://schemas.microsoft.com/office/2006/metadata/properties" xmlns:ns2="151f27ca-d89b-467d-a101-3d124dbec3eb" targetNamespace="http://schemas.microsoft.com/office/2006/metadata/properties" ma:root="true" ma:fieldsID="302d5f3b9d02eca88237c58cc6b266b3" ns2:_="">
    <xsd:import namespace="151f27ca-d89b-467d-a101-3d124dbec3eb"/>
    <xsd:element name="properties">
      <xsd:complexType>
        <xsd:sequence>
          <xsd:element name="documentManagement">
            <xsd:complexType>
              <xsd:all>
                <xsd:element ref="ns2:Explore" minOccurs="0"/>
              </xsd:all>
            </xsd:complexType>
          </xsd:element>
        </xsd:sequence>
      </xsd:complexType>
    </xsd:element>
  </xsd:schema>
  <xsd:schema xmlns:xsd="http://www.w3.org/2001/XMLSchema" xmlns:dms="http://schemas.microsoft.com/office/2006/documentManagement/types" targetNamespace="151f27ca-d89b-467d-a101-3d124dbec3eb" elementFormDefault="qualified">
    <xsd:import namespace="http://schemas.microsoft.com/office/2006/documentManagement/types"/>
    <xsd:element name="Explore" ma:index="8" nillable="true" ma:displayName="Explore" ma:internalName="Explore">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Explore xmlns="151f27ca-d89b-467d-a101-3d124dbec3eb" xsi:nil="true"/>
  </documentManagement>
</p:properties>
</file>

<file path=customXml/itemProps1.xml><?xml version="1.0" encoding="utf-8"?>
<ds:datastoreItem xmlns:ds="http://schemas.openxmlformats.org/officeDocument/2006/customXml" ds:itemID="{4EF2B92C-2E0E-4C8E-BE22-2E20617D803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51f27ca-d89b-467d-a101-3d124dbec3eb"/>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5032291-5394-4E7C-842E-36D1326A1A54}">
  <ds:schemaRefs>
    <ds:schemaRef ds:uri="http://schemas.microsoft.com/sharepoint/v3/contenttype/forms"/>
  </ds:schemaRefs>
</ds:datastoreItem>
</file>

<file path=customXml/itemProps3.xml><?xml version="1.0" encoding="utf-8"?>
<ds:datastoreItem xmlns:ds="http://schemas.openxmlformats.org/officeDocument/2006/customXml" ds:itemID="{9D53A156-9CBD-41B4-A4CE-D9880A4332F3}">
  <ds:schemaRefs>
    <ds:schemaRef ds:uri="http://schemas.openxmlformats.org/package/2006/metadata/core-properties"/>
    <ds:schemaRef ds:uri="http://purl.org/dc/dcmitype/"/>
    <ds:schemaRef ds:uri="http://purl.org/dc/elements/1.1/"/>
    <ds:schemaRef ds:uri="http://schemas.microsoft.com/office/2006/documentManagement/types"/>
    <ds:schemaRef ds:uri="151f27ca-d89b-467d-a101-3d124dbec3eb"/>
    <ds:schemaRef ds:uri="http://purl.org/dc/term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Intel-Strata PPT-Template</Template>
  <TotalTime>8877</TotalTime>
  <Words>2262</Words>
  <Application>Microsoft Office PowerPoint</Application>
  <PresentationFormat>On-screen Show (16:9)</PresentationFormat>
  <Paragraphs>469</Paragraphs>
  <Slides>43</Slides>
  <Notes>3</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Intel-Strata PPT-Template</vt:lpstr>
      <vt:lpstr>Security Features in Apache HBase –  An Operator’s Guide</vt:lpstr>
      <vt:lpstr>Outline</vt:lpstr>
      <vt:lpstr>New Security Features in Apache HBase 0.98</vt:lpstr>
      <vt:lpstr>Cell Tags</vt:lpstr>
      <vt:lpstr>Cell ACLs (HBASE-7662)</vt:lpstr>
      <vt:lpstr>Cell ACLs (HBASE-7662)</vt:lpstr>
      <vt:lpstr>Cell Labels (HBASE-7663)</vt:lpstr>
      <vt:lpstr>Cell Labels (HBASE-7663)</vt:lpstr>
      <vt:lpstr>Transparent Encryption (HBASE-7544)</vt:lpstr>
      <vt:lpstr>Transparent Encryption (HBASE-7544)</vt:lpstr>
      <vt:lpstr>Endpoint EXEC Grants (HBASE-6104)</vt:lpstr>
      <vt:lpstr>Controlling Access To Data</vt:lpstr>
      <vt:lpstr>Our Example Schema</vt:lpstr>
      <vt:lpstr>Our Example Security Policy</vt:lpstr>
      <vt:lpstr>Our Example Security Policy</vt:lpstr>
      <vt:lpstr>Getting Started</vt:lpstr>
      <vt:lpstr>Getting Started</vt:lpstr>
      <vt:lpstr>Role-Based Access Control</vt:lpstr>
      <vt:lpstr>Role-Based Access Control</vt:lpstr>
      <vt:lpstr>Role-Based Access Control</vt:lpstr>
      <vt:lpstr>Role-Based Access Control</vt:lpstr>
      <vt:lpstr>Role-Based Access Control</vt:lpstr>
      <vt:lpstr>Role-Based Access Control</vt:lpstr>
      <vt:lpstr>Role-Based Access Control</vt:lpstr>
      <vt:lpstr>Role-Based Access Control</vt:lpstr>
      <vt:lpstr>Attribute-Based Access Control</vt:lpstr>
      <vt:lpstr>Attribute-Based Access Control</vt:lpstr>
      <vt:lpstr>Attribute-Based Access Control</vt:lpstr>
      <vt:lpstr>Attribute-Based Access Control</vt:lpstr>
      <vt:lpstr>Preventing Data Leaks</vt:lpstr>
      <vt:lpstr>Protecting Data At Rest</vt:lpstr>
      <vt:lpstr>Getting Started</vt:lpstr>
      <vt:lpstr>Getting Started</vt:lpstr>
      <vt:lpstr>Getting Started</vt:lpstr>
      <vt:lpstr>Transparent Encryption</vt:lpstr>
      <vt:lpstr>Transparent Encryption</vt:lpstr>
      <vt:lpstr>Transparent Encryption</vt:lpstr>
      <vt:lpstr>Key Providers</vt:lpstr>
      <vt:lpstr>Cipher Providers</vt:lpstr>
      <vt:lpstr>Performance Considerations</vt:lpstr>
      <vt:lpstr>WAL Encryption</vt:lpstr>
      <vt:lpstr>Promoting Common ACLs</vt:lpstr>
      <vt:lpstr>End  Questions?</vt:lpstr>
    </vt:vector>
  </TitlesOfParts>
  <Company>Intel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Purtell</dc:creator>
  <cp:lastModifiedBy>Andrew Purtell</cp:lastModifiedBy>
  <cp:revision>437</cp:revision>
  <cp:lastPrinted>2014-04-25T01:09:02Z</cp:lastPrinted>
  <dcterms:created xsi:type="dcterms:W3CDTF">2013-02-18T21:56:00Z</dcterms:created>
  <dcterms:modified xsi:type="dcterms:W3CDTF">2014-04-28T18:44:22Z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0x010100416994F6F74211408E4630A74B265490</vt:lpwstr>
  </property>
</Properties>
</file>