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6" r:id="rId3"/>
    <p:sldId id="257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10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BD0-2803-2A4C-971D-E0562C29BADB}" type="datetimeFigureOut">
              <a:rPr lang="en-US" smtClean="0"/>
              <a:t>14-03-13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3620-254D-6C49-8457-CAB546554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826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BD0-2803-2A4C-971D-E0562C29BADB}" type="datetimeFigureOut">
              <a:rPr lang="en-US" smtClean="0"/>
              <a:t>14-03-13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3620-254D-6C49-8457-CAB546554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99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BD0-2803-2A4C-971D-E0562C29BADB}" type="datetimeFigureOut">
              <a:rPr lang="en-US" smtClean="0"/>
              <a:t>14-03-13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3620-254D-6C49-8457-CAB546554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534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BD0-2803-2A4C-971D-E0562C29BADB}" type="datetimeFigureOut">
              <a:rPr lang="en-US" smtClean="0"/>
              <a:t>14-03-13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3620-254D-6C49-8457-CAB546554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977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BD0-2803-2A4C-971D-E0562C29BADB}" type="datetimeFigureOut">
              <a:rPr lang="en-US" smtClean="0"/>
              <a:t>14-03-13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3620-254D-6C49-8457-CAB546554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625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BD0-2803-2A4C-971D-E0562C29BADB}" type="datetimeFigureOut">
              <a:rPr lang="en-US" smtClean="0"/>
              <a:t>14-03-13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3620-254D-6C49-8457-CAB546554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274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BD0-2803-2A4C-971D-E0562C29BADB}" type="datetimeFigureOut">
              <a:rPr lang="en-US" smtClean="0"/>
              <a:t>14-03-13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3620-254D-6C49-8457-CAB546554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25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BD0-2803-2A4C-971D-E0562C29BADB}" type="datetimeFigureOut">
              <a:rPr lang="en-US" smtClean="0"/>
              <a:t>14-03-13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3620-254D-6C49-8457-CAB546554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35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BD0-2803-2A4C-971D-E0562C29BADB}" type="datetimeFigureOut">
              <a:rPr lang="en-US" smtClean="0"/>
              <a:t>14-03-13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3620-254D-6C49-8457-CAB546554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787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BD0-2803-2A4C-971D-E0562C29BADB}" type="datetimeFigureOut">
              <a:rPr lang="en-US" smtClean="0"/>
              <a:t>14-03-13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3620-254D-6C49-8457-CAB546554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845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BD0-2803-2A4C-971D-E0562C29BADB}" type="datetimeFigureOut">
              <a:rPr lang="en-US" smtClean="0"/>
              <a:t>14-03-13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3620-254D-6C49-8457-CAB546554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593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6DBD0-2803-2A4C-971D-E0562C29BADB}" type="datetimeFigureOut">
              <a:rPr lang="en-US" smtClean="0"/>
              <a:t>14-03-13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13620-254D-6C49-8457-CAB546554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26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599" y="194425"/>
            <a:ext cx="8229600" cy="6466039"/>
          </a:xfrm>
        </p:spPr>
        <p:txBody>
          <a:bodyPr>
            <a:normAutofit/>
          </a:bodyPr>
          <a:lstStyle/>
          <a:p>
            <a:r>
              <a:rPr lang="en-US" dirty="0"/>
              <a:t>C</a:t>
            </a:r>
            <a:r>
              <a:rPr lang="en-US" dirty="0" smtClean="0"/>
              <a:t>urrent </a:t>
            </a:r>
            <a:r>
              <a:rPr lang="en-US" dirty="0" err="1" smtClean="0"/>
              <a:t>FSHLog</a:t>
            </a:r>
            <a:r>
              <a:rPr lang="en-US" dirty="0" smtClean="0"/>
              <a:t> workflow in trunk:</a:t>
            </a:r>
          </a:p>
          <a:p>
            <a:pPr lvl="1"/>
            <a:r>
              <a:rPr lang="en-US" dirty="0" smtClean="0"/>
              <a:t>RS handlers inserts entry to the </a:t>
            </a:r>
            <a:r>
              <a:rPr lang="en-US" dirty="0" err="1" smtClean="0"/>
              <a:t>RingBuffer</a:t>
            </a:r>
            <a:r>
              <a:rPr lang="en-US" dirty="0" smtClean="0"/>
              <a:t> (RB)</a:t>
            </a:r>
          </a:p>
          <a:p>
            <a:pPr lvl="1"/>
            <a:r>
              <a:rPr lang="en-US" dirty="0" err="1" smtClean="0"/>
              <a:t>RingBufferHandler</a:t>
            </a:r>
            <a:r>
              <a:rPr lang="en-US" dirty="0" smtClean="0"/>
              <a:t> (RBH) takes the </a:t>
            </a:r>
            <a:r>
              <a:rPr lang="en-US" dirty="0" err="1" smtClean="0"/>
              <a:t>RingBufferTruck</a:t>
            </a:r>
            <a:r>
              <a:rPr lang="en-US" dirty="0" smtClean="0"/>
              <a:t> (RBT), and either do a </a:t>
            </a:r>
            <a:r>
              <a:rPr lang="en-US" dirty="0" err="1" smtClean="0"/>
              <a:t>writer.append</a:t>
            </a:r>
            <a:r>
              <a:rPr lang="en-US" dirty="0" smtClean="0"/>
              <a:t>(), or batch them in case it is a </a:t>
            </a:r>
            <a:r>
              <a:rPr lang="en-US" dirty="0" err="1" smtClean="0"/>
              <a:t>SyncFuture</a:t>
            </a:r>
            <a:r>
              <a:rPr lang="en-US" dirty="0" smtClean="0"/>
              <a:t> (SF)</a:t>
            </a:r>
          </a:p>
          <a:p>
            <a:pPr lvl="1"/>
            <a:r>
              <a:rPr lang="en-US" dirty="0" smtClean="0"/>
              <a:t>Once batch is formed, send it to one of the </a:t>
            </a:r>
            <a:r>
              <a:rPr lang="en-US" dirty="0" err="1" smtClean="0"/>
              <a:t>SyncRunner</a:t>
            </a:r>
            <a:r>
              <a:rPr lang="en-US" dirty="0" smtClean="0"/>
              <a:t> (SR)</a:t>
            </a:r>
          </a:p>
          <a:p>
            <a:pPr lvl="1"/>
            <a:r>
              <a:rPr lang="en-US" dirty="0" smtClean="0"/>
              <a:t>SR invokes </a:t>
            </a:r>
            <a:r>
              <a:rPr lang="en-US" dirty="0" err="1" smtClean="0"/>
              <a:t>writer.sync</a:t>
            </a:r>
            <a:r>
              <a:rPr lang="en-US" dirty="0" smtClean="0"/>
              <a:t>() &amp; updates </a:t>
            </a:r>
            <a:r>
              <a:rPr lang="en-US" dirty="0" err="1" smtClean="0"/>
              <a:t>maxSyncedSequenceId</a:t>
            </a:r>
            <a:r>
              <a:rPr lang="en-US" dirty="0" smtClean="0"/>
              <a:t>, and completes SF.</a:t>
            </a:r>
          </a:p>
          <a:p>
            <a:pPr lvl="1"/>
            <a:r>
              <a:rPr lang="en-US" dirty="0" smtClean="0"/>
              <a:t>SF completion unblocks the RS handlers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0059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/>
          <p:cNvSpPr/>
          <p:nvPr/>
        </p:nvSpPr>
        <p:spPr>
          <a:xfrm>
            <a:off x="1478234" y="940415"/>
            <a:ext cx="1725557" cy="1686930"/>
          </a:xfrm>
          <a:prstGeom prst="donu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91341" y="60109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86541" y="1997170"/>
            <a:ext cx="1191693" cy="8919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>
            <a:stCxn id="4" idx="7"/>
          </p:cNvCxnSpPr>
          <p:nvPr/>
        </p:nvCxnSpPr>
        <p:spPr>
          <a:xfrm rot="16200000" flipH="1">
            <a:off x="3154939" y="983610"/>
            <a:ext cx="596420" cy="1004120"/>
          </a:xfrm>
          <a:prstGeom prst="curvedConnector4">
            <a:avLst>
              <a:gd name="adj1" fmla="val -38329"/>
              <a:gd name="adj2" fmla="val 6258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ecision 12"/>
          <p:cNvSpPr/>
          <p:nvPr/>
        </p:nvSpPr>
        <p:spPr>
          <a:xfrm>
            <a:off x="3955209" y="1415470"/>
            <a:ext cx="1657699" cy="736820"/>
          </a:xfrm>
          <a:prstGeom prst="flowChartDecis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SF ? Append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>
            <a:stCxn id="13" idx="3"/>
          </p:cNvCxnSpPr>
          <p:nvPr/>
        </p:nvCxnSpPr>
        <p:spPr>
          <a:xfrm>
            <a:off x="5612908" y="178388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12908" y="151549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Append</a:t>
            </a:r>
            <a:endParaRPr lang="en-US" sz="1400" dirty="0"/>
          </a:p>
        </p:txBody>
      </p:sp>
      <p:sp>
        <p:nvSpPr>
          <p:cNvPr id="19" name="Process 18"/>
          <p:cNvSpPr/>
          <p:nvPr/>
        </p:nvSpPr>
        <p:spPr>
          <a:xfrm>
            <a:off x="6527308" y="1477556"/>
            <a:ext cx="1351726" cy="519614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527308" y="1629991"/>
            <a:ext cx="11795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Writer.append</a:t>
            </a:r>
            <a:r>
              <a:rPr lang="en-US" sz="1100" dirty="0" smtClean="0"/>
              <a:t>()</a:t>
            </a:r>
            <a:endParaRPr lang="en-US" sz="1100" dirty="0"/>
          </a:p>
        </p:txBody>
      </p:sp>
      <p:cxnSp>
        <p:nvCxnSpPr>
          <p:cNvPr id="21" name="Straight Arrow Connector 20"/>
          <p:cNvCxnSpPr>
            <a:stCxn id="13" idx="2"/>
          </p:cNvCxnSpPr>
          <p:nvPr/>
        </p:nvCxnSpPr>
        <p:spPr>
          <a:xfrm>
            <a:off x="4784059" y="2152290"/>
            <a:ext cx="0" cy="2902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435070" y="2162335"/>
            <a:ext cx="348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SF</a:t>
            </a:r>
            <a:endParaRPr lang="en-US" sz="1400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112505" y="3429917"/>
            <a:ext cx="228713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264905" y="3582317"/>
            <a:ext cx="228713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087709" y="3734717"/>
            <a:ext cx="228713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Left Brace 28"/>
          <p:cNvSpPr/>
          <p:nvPr/>
        </p:nvSpPr>
        <p:spPr>
          <a:xfrm>
            <a:off x="2627111" y="3125117"/>
            <a:ext cx="155448" cy="9144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Callout 29"/>
          <p:cNvSpPr/>
          <p:nvPr/>
        </p:nvSpPr>
        <p:spPr>
          <a:xfrm>
            <a:off x="1376567" y="2962116"/>
            <a:ext cx="914400" cy="612648"/>
          </a:xfrm>
          <a:prstGeom prst="wedgeEllipseCallout">
            <a:avLst>
              <a:gd name="adj1" fmla="val 90484"/>
              <a:gd name="adj2" fmla="val 7990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SRs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1" name="Process 30"/>
          <p:cNvSpPr/>
          <p:nvPr/>
        </p:nvSpPr>
        <p:spPr>
          <a:xfrm>
            <a:off x="3277229" y="2442502"/>
            <a:ext cx="1351726" cy="519614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365442" y="2496540"/>
            <a:ext cx="11795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BATCH SFs, &amp; send to one SR</a:t>
            </a:r>
            <a:endParaRPr lang="en-US" sz="11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3918574" y="2986667"/>
            <a:ext cx="36635" cy="5956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Process 35"/>
          <p:cNvSpPr/>
          <p:nvPr/>
        </p:nvSpPr>
        <p:spPr>
          <a:xfrm>
            <a:off x="5612908" y="3323919"/>
            <a:ext cx="1351726" cy="519614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612908" y="3476354"/>
            <a:ext cx="11795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Writer.sync</a:t>
            </a:r>
            <a:r>
              <a:rPr lang="en-US" sz="1100" dirty="0" smtClean="0"/>
              <a:t>()</a:t>
            </a:r>
            <a:endParaRPr lang="en-US" sz="1100" dirty="0"/>
          </a:p>
        </p:txBody>
      </p:sp>
      <p:sp>
        <p:nvSpPr>
          <p:cNvPr id="39" name="TextBox 38"/>
          <p:cNvSpPr txBox="1"/>
          <p:nvPr/>
        </p:nvSpPr>
        <p:spPr>
          <a:xfrm>
            <a:off x="7403618" y="3197596"/>
            <a:ext cx="1179534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Update </a:t>
            </a:r>
            <a:r>
              <a:rPr lang="en-US" sz="1100" b="1" dirty="0" err="1" smtClean="0"/>
              <a:t>HighestSyncId</a:t>
            </a:r>
            <a:r>
              <a:rPr lang="en-US" sz="1100" dirty="0" smtClean="0"/>
              <a:t> and complete all SF in the batch</a:t>
            </a:r>
            <a:endParaRPr lang="en-US" sz="1100" dirty="0"/>
          </a:p>
        </p:txBody>
      </p:sp>
      <p:cxnSp>
        <p:nvCxnSpPr>
          <p:cNvPr id="40" name="Straight Arrow Connector 39"/>
          <p:cNvCxnSpPr>
            <a:stCxn id="36" idx="3"/>
            <a:endCxn id="39" idx="1"/>
          </p:cNvCxnSpPr>
          <p:nvPr/>
        </p:nvCxnSpPr>
        <p:spPr>
          <a:xfrm flipV="1">
            <a:off x="6964634" y="3582317"/>
            <a:ext cx="438984" cy="14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Oval Callout 42"/>
          <p:cNvSpPr/>
          <p:nvPr/>
        </p:nvSpPr>
        <p:spPr>
          <a:xfrm>
            <a:off x="2289391" y="213290"/>
            <a:ext cx="1665818" cy="612648"/>
          </a:xfrm>
          <a:prstGeom prst="wedgeEllipseCallout">
            <a:avLst>
              <a:gd name="adj1" fmla="val -32817"/>
              <a:gd name="adj2" fmla="val 7674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Ring Buffer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4" name="Oval Callout 43"/>
          <p:cNvSpPr/>
          <p:nvPr/>
        </p:nvSpPr>
        <p:spPr>
          <a:xfrm>
            <a:off x="106633" y="1278953"/>
            <a:ext cx="1269933" cy="612648"/>
          </a:xfrm>
          <a:prstGeom prst="wedgeEllipseCallout">
            <a:avLst>
              <a:gd name="adj1" fmla="val 14152"/>
              <a:gd name="adj2" fmla="val 13212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RS handlers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46" name="Oval Callout 45"/>
          <p:cNvSpPr/>
          <p:nvPr/>
        </p:nvSpPr>
        <p:spPr>
          <a:xfrm>
            <a:off x="4031071" y="327767"/>
            <a:ext cx="2095626" cy="612648"/>
          </a:xfrm>
          <a:prstGeom prst="wedgeEllipseCallout">
            <a:avLst>
              <a:gd name="adj1" fmla="val -68375"/>
              <a:gd name="adj2" fmla="val 14320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 smtClean="0">
                <a:solidFill>
                  <a:srgbClr val="000000"/>
                </a:solidFill>
              </a:rPr>
              <a:t>RingBufferEventHandler</a:t>
            </a:r>
            <a:endParaRPr lang="en-US" sz="1100" dirty="0">
              <a:solidFill>
                <a:srgbClr val="000000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5094836" y="3019154"/>
            <a:ext cx="0" cy="177017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7137594" y="3019154"/>
            <a:ext cx="0" cy="177017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val Callout 50"/>
          <p:cNvSpPr/>
          <p:nvPr/>
        </p:nvSpPr>
        <p:spPr>
          <a:xfrm>
            <a:off x="5118466" y="5981814"/>
            <a:ext cx="2239346" cy="612648"/>
          </a:xfrm>
          <a:prstGeom prst="wedgeEllipseCallout">
            <a:avLst>
              <a:gd name="adj1" fmla="val -9092"/>
              <a:gd name="adj2" fmla="val -17487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Sync Latency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2" name="Left Brace 51"/>
          <p:cNvSpPr/>
          <p:nvPr/>
        </p:nvSpPr>
        <p:spPr>
          <a:xfrm rot="16200000">
            <a:off x="5936874" y="3982904"/>
            <a:ext cx="358683" cy="204275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517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/>
          <p:cNvSpPr/>
          <p:nvPr/>
        </p:nvSpPr>
        <p:spPr>
          <a:xfrm>
            <a:off x="1478234" y="940415"/>
            <a:ext cx="1725557" cy="1686930"/>
          </a:xfrm>
          <a:prstGeom prst="donu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91341" y="60109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86541" y="1997170"/>
            <a:ext cx="1191693" cy="8919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urved Connector 6"/>
          <p:cNvCxnSpPr>
            <a:stCxn id="4" idx="7"/>
          </p:cNvCxnSpPr>
          <p:nvPr/>
        </p:nvCxnSpPr>
        <p:spPr>
          <a:xfrm rot="16200000" flipH="1">
            <a:off x="3154939" y="983610"/>
            <a:ext cx="596420" cy="1004120"/>
          </a:xfrm>
          <a:prstGeom prst="curvedConnector4">
            <a:avLst>
              <a:gd name="adj1" fmla="val -38329"/>
              <a:gd name="adj2" fmla="val 6258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ecision 7"/>
          <p:cNvSpPr/>
          <p:nvPr/>
        </p:nvSpPr>
        <p:spPr>
          <a:xfrm>
            <a:off x="3955209" y="1415470"/>
            <a:ext cx="1657699" cy="736820"/>
          </a:xfrm>
          <a:prstGeom prst="flowChartDecis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SF ? Append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>
            <a:stCxn id="8" idx="3"/>
          </p:cNvCxnSpPr>
          <p:nvPr/>
        </p:nvCxnSpPr>
        <p:spPr>
          <a:xfrm>
            <a:off x="5612908" y="178388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12908" y="151549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Append</a:t>
            </a:r>
            <a:endParaRPr lang="en-US" sz="1400" dirty="0"/>
          </a:p>
        </p:txBody>
      </p:sp>
      <p:sp>
        <p:nvSpPr>
          <p:cNvPr id="11" name="Process 10"/>
          <p:cNvSpPr/>
          <p:nvPr/>
        </p:nvSpPr>
        <p:spPr>
          <a:xfrm>
            <a:off x="6527308" y="1477556"/>
            <a:ext cx="1351726" cy="519614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527308" y="1629991"/>
            <a:ext cx="11795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Writer.append</a:t>
            </a:r>
            <a:r>
              <a:rPr lang="en-US" sz="1100" dirty="0" smtClean="0"/>
              <a:t>()</a:t>
            </a:r>
            <a:endParaRPr lang="en-US" sz="1100" dirty="0"/>
          </a:p>
        </p:txBody>
      </p:sp>
      <p:cxnSp>
        <p:nvCxnSpPr>
          <p:cNvPr id="13" name="Straight Arrow Connector 12"/>
          <p:cNvCxnSpPr>
            <a:stCxn id="8" idx="2"/>
          </p:cNvCxnSpPr>
          <p:nvPr/>
        </p:nvCxnSpPr>
        <p:spPr>
          <a:xfrm>
            <a:off x="4784059" y="2152290"/>
            <a:ext cx="0" cy="2902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435070" y="2162335"/>
            <a:ext cx="348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SF</a:t>
            </a:r>
            <a:endParaRPr lang="en-US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112505" y="3429917"/>
            <a:ext cx="228713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264905" y="3582317"/>
            <a:ext cx="228713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087709" y="3734717"/>
            <a:ext cx="228713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Left Brace 17"/>
          <p:cNvSpPr/>
          <p:nvPr/>
        </p:nvSpPr>
        <p:spPr>
          <a:xfrm>
            <a:off x="2627111" y="3125117"/>
            <a:ext cx="155448" cy="9144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Callout 18"/>
          <p:cNvSpPr/>
          <p:nvPr/>
        </p:nvSpPr>
        <p:spPr>
          <a:xfrm>
            <a:off x="1376567" y="2962116"/>
            <a:ext cx="914400" cy="612648"/>
          </a:xfrm>
          <a:prstGeom prst="wedgeEllipseCallout">
            <a:avLst>
              <a:gd name="adj1" fmla="val 90484"/>
              <a:gd name="adj2" fmla="val 7990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SRs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Process 19"/>
          <p:cNvSpPr/>
          <p:nvPr/>
        </p:nvSpPr>
        <p:spPr>
          <a:xfrm>
            <a:off x="3277229" y="2442502"/>
            <a:ext cx="1351726" cy="519614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365442" y="2496540"/>
            <a:ext cx="11795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BATCH SFs, &amp; send to one SR</a:t>
            </a:r>
            <a:endParaRPr lang="en-US" sz="11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918574" y="2986667"/>
            <a:ext cx="36635" cy="5956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Process 22"/>
          <p:cNvSpPr/>
          <p:nvPr/>
        </p:nvSpPr>
        <p:spPr>
          <a:xfrm>
            <a:off x="5612908" y="3323919"/>
            <a:ext cx="1351726" cy="519614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612908" y="3476354"/>
            <a:ext cx="11795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Writer.sync</a:t>
            </a:r>
            <a:r>
              <a:rPr lang="en-US" sz="1100" dirty="0" smtClean="0"/>
              <a:t>()</a:t>
            </a:r>
            <a:endParaRPr lang="en-US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7403618" y="3197596"/>
            <a:ext cx="1179534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Update </a:t>
            </a:r>
            <a:r>
              <a:rPr lang="en-US" sz="1100" b="1" dirty="0" err="1" smtClean="0"/>
              <a:t>HighestSyncId</a:t>
            </a:r>
            <a:r>
              <a:rPr lang="en-US" sz="1100" dirty="0" smtClean="0"/>
              <a:t> and complete all SF in the batch</a:t>
            </a:r>
            <a:endParaRPr lang="en-US" sz="1100" dirty="0"/>
          </a:p>
        </p:txBody>
      </p:sp>
      <p:cxnSp>
        <p:nvCxnSpPr>
          <p:cNvPr id="26" name="Straight Arrow Connector 25"/>
          <p:cNvCxnSpPr>
            <a:stCxn id="23" idx="3"/>
            <a:endCxn id="25" idx="1"/>
          </p:cNvCxnSpPr>
          <p:nvPr/>
        </p:nvCxnSpPr>
        <p:spPr>
          <a:xfrm flipV="1">
            <a:off x="6964634" y="3582317"/>
            <a:ext cx="438984" cy="14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Callout 26"/>
          <p:cNvSpPr/>
          <p:nvPr/>
        </p:nvSpPr>
        <p:spPr>
          <a:xfrm>
            <a:off x="2289391" y="213290"/>
            <a:ext cx="1665818" cy="612648"/>
          </a:xfrm>
          <a:prstGeom prst="wedgeEllipseCallout">
            <a:avLst>
              <a:gd name="adj1" fmla="val -32817"/>
              <a:gd name="adj2" fmla="val 7674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Ring Buffer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8" name="Oval Callout 27"/>
          <p:cNvSpPr/>
          <p:nvPr/>
        </p:nvSpPr>
        <p:spPr>
          <a:xfrm>
            <a:off x="106633" y="1278953"/>
            <a:ext cx="1269933" cy="612648"/>
          </a:xfrm>
          <a:prstGeom prst="wedgeEllipseCallout">
            <a:avLst>
              <a:gd name="adj1" fmla="val 14152"/>
              <a:gd name="adj2" fmla="val 13212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RS handlers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9" name="Oval Callout 28"/>
          <p:cNvSpPr/>
          <p:nvPr/>
        </p:nvSpPr>
        <p:spPr>
          <a:xfrm>
            <a:off x="4031071" y="327767"/>
            <a:ext cx="2095626" cy="612648"/>
          </a:xfrm>
          <a:prstGeom prst="wedgeEllipseCallout">
            <a:avLst>
              <a:gd name="adj1" fmla="val -68375"/>
              <a:gd name="adj2" fmla="val 14320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 smtClean="0">
                <a:solidFill>
                  <a:srgbClr val="000000"/>
                </a:solidFill>
              </a:rPr>
              <a:t>RingBufferEventHandler</a:t>
            </a:r>
            <a:endParaRPr lang="en-US" sz="1100" dirty="0">
              <a:solidFill>
                <a:srgbClr val="00000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094836" y="3019154"/>
            <a:ext cx="0" cy="177017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137594" y="3019154"/>
            <a:ext cx="0" cy="177017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Callout 31"/>
          <p:cNvSpPr/>
          <p:nvPr/>
        </p:nvSpPr>
        <p:spPr>
          <a:xfrm>
            <a:off x="5118466" y="5981814"/>
            <a:ext cx="2239346" cy="612648"/>
          </a:xfrm>
          <a:prstGeom prst="wedgeEllipseCallout">
            <a:avLst>
              <a:gd name="adj1" fmla="val -9092"/>
              <a:gd name="adj2" fmla="val -17487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Sync Latency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3" name="Left Brace 32"/>
          <p:cNvSpPr/>
          <p:nvPr/>
        </p:nvSpPr>
        <p:spPr>
          <a:xfrm rot="16200000">
            <a:off x="5936874" y="3982904"/>
            <a:ext cx="358683" cy="204275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1153602" y="3057252"/>
            <a:ext cx="7794091" cy="37610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1306891" y="520644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We want to monitor the sync operation, and switch to another writer in case the current writer straggles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240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952" y="213815"/>
            <a:ext cx="8229600" cy="5913424"/>
          </a:xfrm>
        </p:spPr>
        <p:txBody>
          <a:bodyPr>
            <a:normAutofit/>
          </a:bodyPr>
          <a:lstStyle/>
          <a:p>
            <a:r>
              <a:rPr lang="en-US" dirty="0" smtClean="0"/>
              <a:t>Monitoring the Sync ops</a:t>
            </a:r>
          </a:p>
          <a:p>
            <a:r>
              <a:rPr lang="en-US" dirty="0" smtClean="0"/>
              <a:t>Added a thread pool which executes the </a:t>
            </a:r>
            <a:r>
              <a:rPr lang="en-US" dirty="0" err="1" smtClean="0"/>
              <a:t>writer.sync</a:t>
            </a:r>
            <a:r>
              <a:rPr lang="en-US" dirty="0" smtClean="0"/>
              <a:t>() call. SR submits a callable &amp; waits on the returned Future</a:t>
            </a:r>
          </a:p>
          <a:p>
            <a:r>
              <a:rPr lang="en-US" dirty="0" smtClean="0"/>
              <a:t>Added a Map&lt;SR : </a:t>
            </a:r>
            <a:r>
              <a:rPr lang="en-US" dirty="0" err="1" smtClean="0"/>
              <a:t>StartTime</a:t>
            </a:r>
            <a:r>
              <a:rPr lang="en-US" dirty="0" smtClean="0"/>
              <a:t>&gt; where each SR updates before submitting its request, and removes its entry on completion.</a:t>
            </a:r>
          </a:p>
          <a:p>
            <a:r>
              <a:rPr lang="en-US" dirty="0" err="1" smtClean="0"/>
              <a:t>SyncLatencyMonitor</a:t>
            </a:r>
            <a:r>
              <a:rPr lang="en-US" dirty="0" smtClean="0"/>
              <a:t> thread which monitors the above Map, and send current sync ops time to </a:t>
            </a:r>
            <a:r>
              <a:rPr lang="en-US" dirty="0" err="1" smtClean="0"/>
              <a:t>SwitchPolicy</a:t>
            </a:r>
            <a:r>
              <a:rPr lang="en-US" dirty="0" smtClean="0"/>
              <a:t> (SP)</a:t>
            </a:r>
          </a:p>
          <a:p>
            <a:r>
              <a:rPr lang="en-US" dirty="0" smtClean="0"/>
              <a:t>SP decides whether it is time to switch or not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257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132122" y="1139177"/>
            <a:ext cx="228713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Callout 6"/>
          <p:cNvSpPr/>
          <p:nvPr/>
        </p:nvSpPr>
        <p:spPr>
          <a:xfrm>
            <a:off x="132122" y="131176"/>
            <a:ext cx="914400" cy="612648"/>
          </a:xfrm>
          <a:prstGeom prst="wedgeEllipseCallout">
            <a:avLst>
              <a:gd name="adj1" fmla="val -29315"/>
              <a:gd name="adj2" fmla="val 11155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SRs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75995" y="368424"/>
            <a:ext cx="1318404" cy="1541506"/>
          </a:xfrm>
          <a:prstGeom prst="rect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SyncPool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6779" y="2158754"/>
            <a:ext cx="1764335" cy="307777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Map&lt;</a:t>
            </a:r>
            <a:r>
              <a:rPr lang="en-US" sz="1400" dirty="0" err="1" smtClean="0"/>
              <a:t>SR:StartTime</a:t>
            </a:r>
            <a:r>
              <a:rPr lang="en-US" sz="1400" dirty="0" smtClean="0"/>
              <a:t>&gt;</a:t>
            </a:r>
            <a:endParaRPr lang="en-US" sz="1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16829" y="4510317"/>
            <a:ext cx="2287131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7105" y="3923755"/>
            <a:ext cx="2149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SyncLatencyWatcher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38318" y="1444557"/>
            <a:ext cx="14998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Update </a:t>
            </a:r>
            <a:r>
              <a:rPr lang="en-US" sz="1400" dirty="0" err="1" smtClean="0"/>
              <a:t>SyncOpMonitor</a:t>
            </a:r>
            <a:r>
              <a:rPr lang="en-US" sz="1400" dirty="0" smtClean="0"/>
              <a:t> Map</a:t>
            </a:r>
            <a:endParaRPr lang="en-US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454121" y="1221570"/>
            <a:ext cx="0" cy="91440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equential Access Storage 15"/>
          <p:cNvSpPr/>
          <p:nvPr/>
        </p:nvSpPr>
        <p:spPr>
          <a:xfrm>
            <a:off x="1046522" y="1444557"/>
            <a:ext cx="284726" cy="290850"/>
          </a:xfrm>
          <a:prstGeom prst="flowChartMagnetic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1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Sequential Access Storage 16"/>
          <p:cNvSpPr/>
          <p:nvPr/>
        </p:nvSpPr>
        <p:spPr>
          <a:xfrm>
            <a:off x="2504138" y="930720"/>
            <a:ext cx="284726" cy="290850"/>
          </a:xfrm>
          <a:prstGeom prst="flowChartMagnetic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2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38204" y="848482"/>
            <a:ext cx="1741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Submit Callable, &amp; wait on Future</a:t>
            </a:r>
            <a:endParaRPr lang="en-US" sz="14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788864" y="1121929"/>
            <a:ext cx="2287131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646501" y="2466531"/>
            <a:ext cx="0" cy="1971059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903960" y="3185091"/>
            <a:ext cx="12505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Monitors the start time, &amp; send delta to SP</a:t>
            </a:r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4937570" y="2492910"/>
            <a:ext cx="1615671" cy="1541506"/>
          </a:xfrm>
          <a:prstGeom prst="rect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SwitchPolicy</a:t>
            </a:r>
            <a:r>
              <a:rPr lang="en-US" dirty="0" smtClean="0">
                <a:solidFill>
                  <a:srgbClr val="000000"/>
                </a:solidFill>
              </a:rPr>
              <a:t> (SP)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25" name="Straight Arrow Connector 24"/>
          <p:cNvCxnSpPr>
            <a:endCxn id="24" idx="1"/>
          </p:cNvCxnSpPr>
          <p:nvPr/>
        </p:nvCxnSpPr>
        <p:spPr>
          <a:xfrm flipV="1">
            <a:off x="2903960" y="3263663"/>
            <a:ext cx="2033610" cy="1246654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Decision 27"/>
          <p:cNvSpPr/>
          <p:nvPr/>
        </p:nvSpPr>
        <p:spPr>
          <a:xfrm>
            <a:off x="7096112" y="2780455"/>
            <a:ext cx="1841887" cy="966416"/>
          </a:xfrm>
          <a:prstGeom prst="flowChartDecis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>
                <a:solidFill>
                  <a:srgbClr val="000000"/>
                </a:solidFill>
              </a:rPr>
              <a:t>WALSwitch</a:t>
            </a:r>
            <a:r>
              <a:rPr lang="en-US" sz="1200" b="1" dirty="0" smtClean="0">
                <a:solidFill>
                  <a:srgbClr val="000000"/>
                </a:solidFill>
              </a:rPr>
              <a:t>?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29" name="Straight Arrow Connector 28"/>
          <p:cNvCxnSpPr>
            <a:endCxn id="28" idx="1"/>
          </p:cNvCxnSpPr>
          <p:nvPr/>
        </p:nvCxnSpPr>
        <p:spPr>
          <a:xfrm>
            <a:off x="6553241" y="3263663"/>
            <a:ext cx="542871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ular Callout 30"/>
          <p:cNvSpPr/>
          <p:nvPr/>
        </p:nvSpPr>
        <p:spPr>
          <a:xfrm>
            <a:off x="7542042" y="542919"/>
            <a:ext cx="1153603" cy="1463945"/>
          </a:xfrm>
          <a:prstGeom prst="wedgeRectCallout">
            <a:avLst>
              <a:gd name="adj1" fmla="val -149127"/>
              <a:gd name="adj2" fmla="val -709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SR submits sync request, and waits.</a:t>
            </a: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dirty="0" err="1" smtClean="0">
                <a:solidFill>
                  <a:srgbClr val="000000"/>
                </a:solidFill>
              </a:rPr>
              <a:t>WALSwitch</a:t>
            </a:r>
            <a:r>
              <a:rPr lang="en-US" sz="1200" dirty="0" smtClean="0">
                <a:solidFill>
                  <a:srgbClr val="000000"/>
                </a:solidFill>
              </a:rPr>
              <a:t> interrupts SR</a:t>
            </a: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34" name="Straight Arrow Connector 33"/>
          <p:cNvCxnSpPr>
            <a:stCxn id="28" idx="2"/>
          </p:cNvCxnSpPr>
          <p:nvPr/>
        </p:nvCxnSpPr>
        <p:spPr>
          <a:xfrm>
            <a:off x="8017056" y="3746871"/>
            <a:ext cx="0" cy="11200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Process 36"/>
          <p:cNvSpPr/>
          <p:nvPr/>
        </p:nvSpPr>
        <p:spPr>
          <a:xfrm>
            <a:off x="7341193" y="4866890"/>
            <a:ext cx="1351726" cy="519614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SwitchProcess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54461" y="4034416"/>
            <a:ext cx="6378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8192306" y="2492910"/>
            <a:ext cx="9516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If No, keep </a:t>
            </a:r>
            <a:r>
              <a:rPr lang="en-US" sz="1100" dirty="0" err="1" smtClean="0"/>
              <a:t>montoring</a:t>
            </a:r>
            <a:endParaRPr lang="en-US" sz="1100" dirty="0"/>
          </a:p>
        </p:txBody>
      </p:sp>
      <p:sp>
        <p:nvSpPr>
          <p:cNvPr id="40" name="Rectangle 39"/>
          <p:cNvSpPr/>
          <p:nvPr/>
        </p:nvSpPr>
        <p:spPr>
          <a:xfrm>
            <a:off x="616829" y="54061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*Entities in green are added in this patch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64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599" y="194425"/>
            <a:ext cx="8229600" cy="6466039"/>
          </a:xfrm>
        </p:spPr>
        <p:txBody>
          <a:bodyPr>
            <a:normAutofit fontScale="62500" lnSpcReduction="20000"/>
          </a:bodyPr>
          <a:lstStyle/>
          <a:p>
            <a:r>
              <a:rPr lang="en-US" sz="3400" dirty="0" smtClean="0"/>
              <a:t>Switch Process</a:t>
            </a:r>
          </a:p>
          <a:p>
            <a:r>
              <a:rPr lang="en-US" dirty="0" smtClean="0"/>
              <a:t>Invariants:</a:t>
            </a:r>
            <a:endParaRPr lang="en-US" dirty="0"/>
          </a:p>
          <a:p>
            <a:pPr lvl="1"/>
            <a:r>
              <a:rPr lang="en-US" dirty="0" smtClean="0"/>
              <a:t> </a:t>
            </a:r>
            <a:r>
              <a:rPr lang="en-US" dirty="0"/>
              <a:t>No out of order </a:t>
            </a:r>
            <a:r>
              <a:rPr lang="en-US" dirty="0" err="1"/>
              <a:t>WALEdits</a:t>
            </a:r>
            <a:r>
              <a:rPr lang="en-US" dirty="0"/>
              <a:t> in any WAL file. </a:t>
            </a:r>
          </a:p>
          <a:p>
            <a:pPr lvl="1"/>
            <a:r>
              <a:rPr lang="en-US" dirty="0" smtClean="0"/>
              <a:t>While </a:t>
            </a:r>
            <a:r>
              <a:rPr lang="en-US" dirty="0"/>
              <a:t>switching the WAL file, maintain the same order of inflight edits when writing them to the new WAL file. </a:t>
            </a:r>
          </a:p>
          <a:p>
            <a:pPr marL="857250" lvl="1" indent="-457200"/>
            <a:r>
              <a:rPr lang="en-US" dirty="0" smtClean="0"/>
              <a:t>Switching </a:t>
            </a:r>
            <a:r>
              <a:rPr lang="en-US" dirty="0"/>
              <a:t>of WALs re-use the </a:t>
            </a:r>
            <a:r>
              <a:rPr lang="en-US" b="1" dirty="0"/>
              <a:t>same </a:t>
            </a:r>
            <a:r>
              <a:rPr lang="en-US" dirty="0" err="1"/>
              <a:t>WALEdits</a:t>
            </a:r>
            <a:r>
              <a:rPr lang="en-US" dirty="0"/>
              <a:t> object. </a:t>
            </a:r>
          </a:p>
          <a:p>
            <a:r>
              <a:rPr lang="en-US" dirty="0" smtClean="0"/>
              <a:t>Steps:</a:t>
            </a:r>
          </a:p>
          <a:p>
            <a:pPr lvl="1"/>
            <a:r>
              <a:rPr lang="en-US" dirty="0" smtClean="0"/>
              <a:t>Take the </a:t>
            </a:r>
            <a:r>
              <a:rPr lang="en-US" dirty="0" err="1" smtClean="0"/>
              <a:t>rollWriter</a:t>
            </a:r>
            <a:r>
              <a:rPr lang="en-US" dirty="0" smtClean="0"/>
              <a:t> lock (to avoid parallel roll)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et “switching” to true</a:t>
            </a:r>
          </a:p>
          <a:p>
            <a:pPr lvl="1"/>
            <a:r>
              <a:rPr lang="en-US" dirty="0" smtClean="0"/>
              <a:t>Block any incoming append (in the </a:t>
            </a:r>
            <a:r>
              <a:rPr lang="en-US" dirty="0" err="1" smtClean="0"/>
              <a:t>RingBufferHandler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Interrupt </a:t>
            </a:r>
            <a:r>
              <a:rPr lang="en-US" dirty="0" err="1" smtClean="0"/>
              <a:t>SyncRunners</a:t>
            </a:r>
            <a:r>
              <a:rPr lang="en-US" dirty="0" smtClean="0"/>
              <a:t> to unblock them from current sync call, and wait till all of them reach a “</a:t>
            </a:r>
            <a:r>
              <a:rPr lang="en-US" dirty="0" err="1" smtClean="0"/>
              <a:t>safepoint</a:t>
            </a:r>
            <a:r>
              <a:rPr lang="en-US" dirty="0" smtClean="0"/>
              <a:t>”.</a:t>
            </a:r>
          </a:p>
          <a:p>
            <a:pPr lvl="1"/>
            <a:r>
              <a:rPr lang="en-US" dirty="0" smtClean="0"/>
              <a:t>When all SRs are interrupted, they signal switch that they have reached the </a:t>
            </a:r>
            <a:r>
              <a:rPr lang="en-US" dirty="0" err="1" smtClean="0"/>
              <a:t>safepoint</a:t>
            </a:r>
            <a:r>
              <a:rPr lang="en-US" dirty="0" smtClean="0"/>
              <a:t>, and Switch process can swap the writer </a:t>
            </a:r>
          </a:p>
          <a:p>
            <a:pPr lvl="1"/>
            <a:r>
              <a:rPr lang="en-US" dirty="0" smtClean="0"/>
              <a:t>Take all the in-flight edits from all SR(s); append-sync them in </a:t>
            </a:r>
            <a:r>
              <a:rPr lang="en-US" b="1" dirty="0" smtClean="0"/>
              <a:t>same order</a:t>
            </a:r>
            <a:r>
              <a:rPr lang="en-US" dirty="0" smtClean="0"/>
              <a:t> using the “reserve” writer</a:t>
            </a:r>
          </a:p>
          <a:p>
            <a:pPr lvl="1"/>
            <a:r>
              <a:rPr lang="en-US" dirty="0" smtClean="0"/>
              <a:t>Update </a:t>
            </a:r>
            <a:r>
              <a:rPr lang="en-US" dirty="0" err="1" smtClean="0"/>
              <a:t>HighestSyncSequenceId</a:t>
            </a:r>
            <a:endParaRPr lang="en-US" dirty="0" smtClean="0"/>
          </a:p>
          <a:p>
            <a:pPr lvl="1"/>
            <a:r>
              <a:rPr lang="en-US" dirty="0" smtClean="0"/>
              <a:t>Swap the “current” writer</a:t>
            </a:r>
          </a:p>
          <a:p>
            <a:pPr lvl="1"/>
            <a:r>
              <a:rPr lang="en-US" dirty="0" smtClean="0"/>
              <a:t>Tell </a:t>
            </a:r>
            <a:r>
              <a:rPr lang="en-US" dirty="0" err="1" smtClean="0"/>
              <a:t>SyncRunner</a:t>
            </a:r>
            <a:r>
              <a:rPr lang="en-US" dirty="0" smtClean="0"/>
              <a:t> to resume processing (they would mark SF complete)</a:t>
            </a:r>
          </a:p>
          <a:p>
            <a:pPr lvl="1"/>
            <a:r>
              <a:rPr lang="en-US" dirty="0" smtClean="0"/>
              <a:t>(Set “switching” to false) Unblock </a:t>
            </a:r>
            <a:r>
              <a:rPr lang="en-US" dirty="0" err="1" smtClean="0"/>
              <a:t>RingBufferHandler</a:t>
            </a:r>
            <a:r>
              <a:rPr lang="en-US" dirty="0" smtClean="0"/>
              <a:t> to start taking new requests</a:t>
            </a:r>
          </a:p>
          <a:p>
            <a:pPr lvl="1"/>
            <a:r>
              <a:rPr lang="en-US" dirty="0" smtClean="0"/>
              <a:t>Roll the old Writer</a:t>
            </a:r>
          </a:p>
          <a:p>
            <a:pPr lvl="1"/>
            <a:r>
              <a:rPr lang="en-US" dirty="0" smtClean="0"/>
              <a:t>Release the </a:t>
            </a:r>
            <a:r>
              <a:rPr lang="en-US" dirty="0" err="1" smtClean="0"/>
              <a:t>rollWriter</a:t>
            </a:r>
            <a:r>
              <a:rPr lang="en-US" dirty="0" smtClean="0"/>
              <a:t> lock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67326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503</Words>
  <Application>Microsoft Macintosh PowerPoint</Application>
  <PresentationFormat>On-screen Show (4:3)</PresentationFormat>
  <Paragraphs>74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cloudera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Himanshu Vashishtha</dc:creator>
  <cp:lastModifiedBy>Himanshu Vashishtha</cp:lastModifiedBy>
  <cp:revision>138</cp:revision>
  <dcterms:created xsi:type="dcterms:W3CDTF">2014-03-13T15:12:37Z</dcterms:created>
  <dcterms:modified xsi:type="dcterms:W3CDTF">2014-03-13T16:54:58Z</dcterms:modified>
</cp:coreProperties>
</file>