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8" r:id="rId2"/>
    <p:sldId id="536" r:id="rId3"/>
    <p:sldId id="539" r:id="rId4"/>
    <p:sldId id="538" r:id="rId5"/>
    <p:sldId id="542" r:id="rId6"/>
    <p:sldId id="541" r:id="rId7"/>
    <p:sldId id="544" r:id="rId8"/>
    <p:sldId id="543" r:id="rId9"/>
    <p:sldId id="537" r:id="rId10"/>
    <p:sldId id="546" r:id="rId11"/>
    <p:sldId id="540" r:id="rId12"/>
    <p:sldId id="545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  <p:extLst>
    <p:ext uri="{521415D9-36F7-43E2-AB2F-B90AF26B5E84}">
      <p14:sectionLst xmlns:p14="http://schemas.microsoft.com/office/powerpoint/2010/main">
        <p14:section name="Default Section" id="{B5A0B765-00DD-A241-AA2E-130C5468B00A}">
          <p14:sldIdLst>
            <p14:sldId id="378"/>
            <p14:sldId id="536"/>
            <p14:sldId id="539"/>
            <p14:sldId id="538"/>
            <p14:sldId id="542"/>
            <p14:sldId id="541"/>
            <p14:sldId id="544"/>
            <p14:sldId id="543"/>
            <p14:sldId id="537"/>
            <p14:sldId id="546"/>
            <p14:sldId id="540"/>
            <p14:sldId id="54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4697D"/>
    <a:srgbClr val="69BE28"/>
    <a:srgbClr val="E17000"/>
    <a:srgbClr val="1E1E1E"/>
    <a:srgbClr val="C3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61" autoAdjust="0"/>
  </p:normalViewPr>
  <p:slideViewPr>
    <p:cSldViewPr snapToGrid="0" snapToObjects="1" showGuides="1">
      <p:cViewPr varScale="1">
        <p:scale>
          <a:sx n="118" d="100"/>
          <a:sy n="118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D81165-85A7-0E44-B016-EA4C0EAD8F21}" type="datetime1">
              <a:rPr lang="en-US"/>
              <a:pPr>
                <a:defRPr/>
              </a:pPr>
              <a:t>12/18/12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81ACFB0-C086-1C46-9148-0A44A70DB4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281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9A6F32-65BE-CC43-819C-4DE6A222013B}" type="datetime1">
              <a:rPr lang="en-US"/>
              <a:pPr>
                <a:defRPr/>
              </a:pPr>
              <a:t>12/18/12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374085-3E80-6E4B-8D15-AE111E3F12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8074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8B322-3B7B-7943-8AF3-4B226326AC7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30238" y="987425"/>
            <a:ext cx="1841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27038" y="6545263"/>
            <a:ext cx="3305175" cy="2762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dirty="0">
              <a:solidFill>
                <a:srgbClr val="C3C3C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916" y="1563944"/>
            <a:ext cx="8431088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48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916" y="2550597"/>
            <a:ext cx="7633448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27038" y="3379799"/>
            <a:ext cx="4473575" cy="1077901"/>
          </a:xfrm>
          <a:prstGeom prst="rect">
            <a:avLst/>
          </a:prstGeom>
        </p:spPr>
        <p:txBody>
          <a:bodyPr vert="horz"/>
          <a:lstStyle>
            <a:lvl1pPr>
              <a:buFont typeface="Arial"/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10C0D0BB-98A3-7C42-83C1-132C7944CB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tle_Page.jpg"/>
          <p:cNvPicPr>
            <a:picLocks noChangeAspect="1"/>
          </p:cNvPicPr>
          <p:nvPr userDrawn="1"/>
        </p:nvPicPr>
        <p:blipFill>
          <a:blip r:embed="rId2"/>
          <a:srcRect t="39999" b="8000"/>
          <a:stretch>
            <a:fillRect/>
          </a:stretch>
        </p:blipFill>
        <p:spPr bwMode="auto">
          <a:xfrm>
            <a:off x="3965575" y="4424363"/>
            <a:ext cx="5175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8963025" y="996950"/>
            <a:ext cx="914400" cy="9144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dirty="0">
              <a:solidFill>
                <a:srgbClr val="C3C3C3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3306763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37411" y="2006010"/>
            <a:ext cx="8259884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48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37411" y="2992663"/>
            <a:ext cx="8259884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C92467FF-63EE-094F-90CE-4C22793BA0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20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800"/>
            </a:lvl2pPr>
            <a:lvl3pPr marL="1081088" indent="-166688">
              <a:buFont typeface="Lucida Grande"/>
              <a:buChar char="–"/>
              <a:defRPr sz="1600"/>
            </a:lvl3pPr>
            <a:lvl4pPr marL="1543050" indent="-171450">
              <a:defRPr sz="1600"/>
            </a:lvl4pPr>
            <a:lvl5pPr marL="2005013" indent="-176213">
              <a:buFont typeface="Lucida Grande"/>
              <a:buChar char="-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603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20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800"/>
            </a:lvl2pPr>
            <a:lvl3pPr marL="1081088" indent="-166688">
              <a:buFont typeface="Lucida Grande"/>
              <a:buChar char="–"/>
              <a:defRPr sz="1600"/>
            </a:lvl3pPr>
            <a:lvl4pPr marL="1543050" indent="-171450">
              <a:defRPr sz="1600"/>
            </a:lvl4pPr>
            <a:lvl5pPr marL="2005013" indent="-176213">
              <a:buFont typeface="Lucida Grande"/>
              <a:buChar char="-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273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152718"/>
            <a:ext cx="8041619" cy="106758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139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1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3851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301939" y="6619241"/>
            <a:ext cx="2717748" cy="262407"/>
          </a:xfrm>
          <a:prstGeom prst="rect">
            <a:avLst/>
          </a:prstGeom>
        </p:spPr>
        <p:txBody>
          <a:bodyPr vert="horz"/>
          <a:lstStyle>
            <a:lvl1pPr>
              <a:buNone/>
              <a:defRPr sz="650" baseline="0">
                <a:latin typeface="Arial"/>
                <a:cs typeface="Arial"/>
              </a:defRPr>
            </a:lvl1pPr>
            <a:lvl2pPr>
              <a:defRPr sz="600">
                <a:latin typeface="Arial"/>
                <a:cs typeface="Arial"/>
              </a:defRPr>
            </a:lvl2pPr>
            <a:lvl3pPr>
              <a:defRPr sz="600">
                <a:latin typeface="Arial"/>
                <a:cs typeface="Arial"/>
              </a:defRPr>
            </a:lvl3pPr>
            <a:lvl4pPr>
              <a:defRPr sz="600">
                <a:latin typeface="Arial"/>
                <a:cs typeface="Arial"/>
              </a:defRPr>
            </a:lvl4pPr>
            <a:lvl5pPr>
              <a:defRPr sz="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© </a:t>
            </a:r>
            <a:r>
              <a:rPr lang="en-US" dirty="0" err="1" smtClean="0"/>
              <a:t>Hortonworks</a:t>
            </a:r>
            <a:r>
              <a:rPr lang="en-US" dirty="0" smtClean="0"/>
              <a:t> Inc. 2011. Confidential and Proprietary.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39" y="6453547"/>
            <a:ext cx="2895600" cy="265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&lt; Place tittle Here by using Header and Footer Options &gt;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/>
            </a:lvl2pPr>
            <a:lvl3pPr marL="1081088" indent="-166688">
              <a:buFont typeface="Lucida Grande"/>
              <a:buChar char="–"/>
              <a:defRPr sz="1400"/>
            </a:lvl3pPr>
            <a:lvl4pPr marL="1543050" indent="-171450">
              <a:defRPr sz="1400"/>
            </a:lvl4pPr>
            <a:lvl5pPr marL="2005013" indent="-176213"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hadoop-logo-85x8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64" y="6446908"/>
            <a:ext cx="462245" cy="4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34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3851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301939" y="6619241"/>
            <a:ext cx="2717748" cy="262407"/>
          </a:xfrm>
          <a:prstGeom prst="rect">
            <a:avLst/>
          </a:prstGeom>
        </p:spPr>
        <p:txBody>
          <a:bodyPr vert="horz"/>
          <a:lstStyle>
            <a:lvl1pPr>
              <a:buNone/>
              <a:defRPr sz="650" baseline="0">
                <a:latin typeface="Arial"/>
                <a:cs typeface="Arial"/>
              </a:defRPr>
            </a:lvl1pPr>
            <a:lvl2pPr>
              <a:defRPr sz="600">
                <a:latin typeface="Arial"/>
                <a:cs typeface="Arial"/>
              </a:defRPr>
            </a:lvl2pPr>
            <a:lvl3pPr>
              <a:defRPr sz="600">
                <a:latin typeface="Arial"/>
                <a:cs typeface="Arial"/>
              </a:defRPr>
            </a:lvl3pPr>
            <a:lvl4pPr>
              <a:defRPr sz="600">
                <a:latin typeface="Arial"/>
                <a:cs typeface="Arial"/>
              </a:defRPr>
            </a:lvl4pPr>
            <a:lvl5pPr>
              <a:defRPr sz="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© </a:t>
            </a:r>
            <a:r>
              <a:rPr lang="en-US" dirty="0" err="1" smtClean="0"/>
              <a:t>Hortonworks</a:t>
            </a:r>
            <a:r>
              <a:rPr lang="en-US" dirty="0" smtClean="0"/>
              <a:t> Inc. 2011. Confidential and Proprietary.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39" y="6453547"/>
            <a:ext cx="2895600" cy="265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&lt; Place tittle Here by using Header and Footer Options &gt;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/>
            </a:lvl2pPr>
            <a:lvl3pPr marL="1081088" indent="-166688">
              <a:buFont typeface="Lucida Grande"/>
              <a:buChar char="–"/>
              <a:defRPr sz="1400"/>
            </a:lvl3pPr>
            <a:lvl4pPr marL="1543050" indent="-171450">
              <a:defRPr sz="1400"/>
            </a:lvl4pPr>
            <a:lvl5pPr marL="2005013" indent="-176213"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hadoop-logo-85x8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64" y="6446908"/>
            <a:ext cx="462245" cy="4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34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3851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301939" y="6619241"/>
            <a:ext cx="2717748" cy="262407"/>
          </a:xfrm>
          <a:prstGeom prst="rect">
            <a:avLst/>
          </a:prstGeom>
        </p:spPr>
        <p:txBody>
          <a:bodyPr vert="horz"/>
          <a:lstStyle>
            <a:lvl1pPr>
              <a:buNone/>
              <a:defRPr sz="650" baseline="0">
                <a:latin typeface="Arial"/>
                <a:cs typeface="Arial"/>
              </a:defRPr>
            </a:lvl1pPr>
            <a:lvl2pPr>
              <a:defRPr sz="600">
                <a:latin typeface="Arial"/>
                <a:cs typeface="Arial"/>
              </a:defRPr>
            </a:lvl2pPr>
            <a:lvl3pPr>
              <a:defRPr sz="600">
                <a:latin typeface="Arial"/>
                <a:cs typeface="Arial"/>
              </a:defRPr>
            </a:lvl3pPr>
            <a:lvl4pPr>
              <a:defRPr sz="600">
                <a:latin typeface="Arial"/>
                <a:cs typeface="Arial"/>
              </a:defRPr>
            </a:lvl4pPr>
            <a:lvl5pPr>
              <a:defRPr sz="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© </a:t>
            </a:r>
            <a:r>
              <a:rPr lang="en-US" dirty="0" err="1" smtClean="0"/>
              <a:t>Hortonworks</a:t>
            </a:r>
            <a:r>
              <a:rPr lang="en-US" dirty="0" smtClean="0"/>
              <a:t> Inc. 2011. Confidential and Proprietary.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39" y="6453547"/>
            <a:ext cx="2895600" cy="265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&lt; Place tittle Here by using Header and Footer Options &gt;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/>
            </a:lvl2pPr>
            <a:lvl3pPr marL="1081088" indent="-166688">
              <a:buFont typeface="Lucida Grande"/>
              <a:buChar char="–"/>
              <a:defRPr sz="1400"/>
            </a:lvl3pPr>
            <a:lvl4pPr marL="1543050" indent="-171450">
              <a:defRPr sz="1400"/>
            </a:lvl4pPr>
            <a:lvl5pPr marL="2005013" indent="-176213"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hadoop-logo-85x8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64" y="6446908"/>
            <a:ext cx="462245" cy="4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34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3851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301939" y="6619241"/>
            <a:ext cx="2717748" cy="262407"/>
          </a:xfrm>
          <a:prstGeom prst="rect">
            <a:avLst/>
          </a:prstGeom>
        </p:spPr>
        <p:txBody>
          <a:bodyPr vert="horz"/>
          <a:lstStyle>
            <a:lvl1pPr>
              <a:buNone/>
              <a:defRPr sz="650" baseline="0">
                <a:latin typeface="Arial"/>
                <a:cs typeface="Arial"/>
              </a:defRPr>
            </a:lvl1pPr>
            <a:lvl2pPr>
              <a:defRPr sz="600">
                <a:latin typeface="Arial"/>
                <a:cs typeface="Arial"/>
              </a:defRPr>
            </a:lvl2pPr>
            <a:lvl3pPr>
              <a:defRPr sz="600">
                <a:latin typeface="Arial"/>
                <a:cs typeface="Arial"/>
              </a:defRPr>
            </a:lvl3pPr>
            <a:lvl4pPr>
              <a:defRPr sz="600">
                <a:latin typeface="Arial"/>
                <a:cs typeface="Arial"/>
              </a:defRPr>
            </a:lvl4pPr>
            <a:lvl5pPr>
              <a:defRPr sz="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© </a:t>
            </a:r>
            <a:r>
              <a:rPr lang="en-US" dirty="0" err="1" smtClean="0"/>
              <a:t>Hortonworks</a:t>
            </a:r>
            <a:r>
              <a:rPr lang="en-US" dirty="0" smtClean="0"/>
              <a:t> Inc. 2011. Confidential and Proprietary.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39" y="6453547"/>
            <a:ext cx="2895600" cy="265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&lt; Place tittle Here by using Header and Footer Options &gt;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/>
            </a:lvl2pPr>
            <a:lvl3pPr marL="1081088" indent="-166688">
              <a:buFont typeface="Lucida Grande"/>
              <a:buChar char="–"/>
              <a:defRPr sz="1400"/>
            </a:lvl3pPr>
            <a:lvl4pPr marL="1543050" indent="-171450">
              <a:defRPr sz="1400"/>
            </a:lvl4pPr>
            <a:lvl5pPr marL="2005013" indent="-176213"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hadoop-logo-85x8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64" y="6446908"/>
            <a:ext cx="462245" cy="4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3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24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20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800"/>
            </a:lvl3pPr>
            <a:lvl4pPr marL="1543050" indent="-171450">
              <a:spcAft>
                <a:spcPts val="0"/>
              </a:spcAft>
              <a:defRPr sz="16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23851" y="64666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Page </a:t>
            </a:r>
            <a:fld id="{3C1B2A0A-8F71-0647-B921-0CE0F4746A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301939" y="6619241"/>
            <a:ext cx="2717748" cy="262407"/>
          </a:xfrm>
          <a:prstGeom prst="rect">
            <a:avLst/>
          </a:prstGeom>
        </p:spPr>
        <p:txBody>
          <a:bodyPr vert="horz"/>
          <a:lstStyle>
            <a:lvl1pPr>
              <a:buNone/>
              <a:defRPr sz="650" baseline="0">
                <a:latin typeface="Arial"/>
                <a:cs typeface="Arial"/>
              </a:defRPr>
            </a:lvl1pPr>
            <a:lvl2pPr>
              <a:defRPr sz="600">
                <a:latin typeface="Arial"/>
                <a:cs typeface="Arial"/>
              </a:defRPr>
            </a:lvl2pPr>
            <a:lvl3pPr>
              <a:defRPr sz="600">
                <a:latin typeface="Arial"/>
                <a:cs typeface="Arial"/>
              </a:defRPr>
            </a:lvl3pPr>
            <a:lvl4pPr>
              <a:defRPr sz="600">
                <a:latin typeface="Arial"/>
                <a:cs typeface="Arial"/>
              </a:defRPr>
            </a:lvl4pPr>
            <a:lvl5pPr>
              <a:defRPr sz="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© </a:t>
            </a:r>
            <a:r>
              <a:rPr lang="en-US" dirty="0" err="1" smtClean="0"/>
              <a:t>Hortonworks</a:t>
            </a:r>
            <a:r>
              <a:rPr lang="en-US" dirty="0" smtClean="0"/>
              <a:t> Inc. 2011. Confidential and Proprietary.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01939" y="6453547"/>
            <a:ext cx="2895600" cy="265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&lt; Place tittle Here by using Header and Footer Options &gt;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buFont typeface="Lucida Grande"/>
              <a:buChar char="–"/>
              <a:defRPr sz="1600"/>
            </a:lvl2pPr>
            <a:lvl3pPr marL="1081088" indent="-166688">
              <a:buFont typeface="Lucida Grande"/>
              <a:buChar char="–"/>
              <a:defRPr sz="1400"/>
            </a:lvl3pPr>
            <a:lvl4pPr marL="1543050" indent="-171450">
              <a:defRPr sz="1400"/>
            </a:lvl4pPr>
            <a:lvl5pPr marL="2005013" indent="-176213"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hadoop-logo-85x8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764" y="6446908"/>
            <a:ext cx="462245" cy="4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16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84138"/>
            <a:ext cx="7086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61325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715000" y="65532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FE21-F638-6545-B1CE-A17A1DB52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8652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Lin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8229600" cy="4954588"/>
          </a:xfrm>
          <a:prstGeom prst="rect">
            <a:avLst/>
          </a:prstGeom>
        </p:spPr>
        <p:txBody>
          <a:bodyPr vert="horz" numCol="2" spcCol="118872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spcAft>
                <a:spcPts val="0"/>
              </a:spcAft>
              <a:buFont typeface="Lucida Grande"/>
              <a:buChar char="–"/>
              <a:defRPr sz="16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400"/>
            </a:lvl3pPr>
            <a:lvl4pPr marL="1543050" indent="-171450">
              <a:spcAft>
                <a:spcPts val="0"/>
              </a:spcAft>
              <a:defRPr sz="14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3911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spcAft>
                <a:spcPts val="0"/>
              </a:spcAft>
              <a:buFont typeface="Lucida Grande"/>
              <a:buChar char="–"/>
              <a:defRPr sz="16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400"/>
            </a:lvl3pPr>
            <a:lvl4pPr marL="1543050" indent="-171450">
              <a:spcAft>
                <a:spcPts val="0"/>
              </a:spcAft>
              <a:defRPr sz="14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597400" y="1162050"/>
            <a:ext cx="39116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spcAft>
                <a:spcPts val="0"/>
              </a:spcAft>
              <a:buFont typeface="Lucida Grande"/>
              <a:buChar char="–"/>
              <a:defRPr sz="16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400"/>
            </a:lvl3pPr>
            <a:lvl4pPr marL="1543050" indent="-171450">
              <a:spcAft>
                <a:spcPts val="0"/>
              </a:spcAft>
              <a:defRPr sz="14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29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457200" y="1144588"/>
            <a:ext cx="8229600" cy="52197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Picture/Diagram/Chart goes here.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493325"/>
            <a:ext cx="8229600" cy="56264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2400" b="1" i="0">
                <a:latin typeface="Arial"/>
                <a:cs typeface="Arial"/>
              </a:defRPr>
            </a:lvl1pPr>
            <a:lvl2pPr marL="566738" indent="-168275">
              <a:spcAft>
                <a:spcPts val="0"/>
              </a:spcAft>
              <a:buFont typeface="Lucida Grande"/>
              <a:buChar char="–"/>
              <a:defRPr sz="20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800"/>
            </a:lvl3pPr>
            <a:lvl4pPr marL="1543050" indent="-171450">
              <a:spcAft>
                <a:spcPts val="0"/>
              </a:spcAft>
              <a:defRPr sz="16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8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01750" y="6602413"/>
            <a:ext cx="2895600" cy="2286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BE3614C6-9B97-DA43-9EC2-F20645947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16000"/>
            <a:ext cx="9144000" cy="1588"/>
          </a:xfrm>
          <a:prstGeom prst="line">
            <a:avLst/>
          </a:prstGeom>
          <a:ln>
            <a:solidFill>
              <a:srgbClr val="69BE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57200" y="1165225"/>
            <a:ext cx="4114800" cy="4954588"/>
          </a:xfrm>
          <a:prstGeom prst="rect">
            <a:avLst/>
          </a:prstGeom>
        </p:spPr>
        <p:txBody>
          <a:bodyPr vert="horz"/>
          <a:lstStyle>
            <a:lvl1pPr marL="168275" indent="-168275">
              <a:buClr>
                <a:srgbClr val="69BE28"/>
              </a:buClr>
              <a:defRPr sz="1800" b="1" i="0">
                <a:latin typeface="Arial"/>
                <a:cs typeface="Arial"/>
              </a:defRPr>
            </a:lvl1pPr>
            <a:lvl2pPr marL="566738" indent="-168275">
              <a:spcAft>
                <a:spcPts val="0"/>
              </a:spcAft>
              <a:buFont typeface="Lucida Grande"/>
              <a:buChar char="–"/>
              <a:defRPr sz="1600"/>
            </a:lvl2pPr>
            <a:lvl3pPr marL="1081088" indent="-166688">
              <a:spcAft>
                <a:spcPts val="0"/>
              </a:spcAft>
              <a:buFont typeface="Lucida Grande"/>
              <a:buChar char="–"/>
              <a:defRPr sz="1400"/>
            </a:lvl3pPr>
            <a:lvl4pPr marL="1543050" indent="-171450">
              <a:spcAft>
                <a:spcPts val="0"/>
              </a:spcAft>
              <a:defRPr sz="1400"/>
            </a:lvl4pPr>
            <a:lvl5pPr marL="2005013" indent="-176213">
              <a:spcAft>
                <a:spcPts val="0"/>
              </a:spcAft>
              <a:buFont typeface="Lucida Grande"/>
              <a:buChar char="-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4686300" y="1165225"/>
            <a:ext cx="4000500" cy="4954588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000"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Picture/Diagram/Chart goes here.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tle_Pag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427038" y="6602413"/>
            <a:ext cx="3305175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© Hortonworks Inc. </a:t>
            </a:r>
            <a:r>
              <a:rPr lang="en-US" sz="800" dirty="0" smtClean="0">
                <a:latin typeface="+mn-lt"/>
                <a:ea typeface="+mn-ea"/>
                <a:cs typeface="+mn-cs"/>
              </a:rPr>
              <a:t>2012</a:t>
            </a:r>
            <a:endParaRPr lang="en-US" sz="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26916" y="2015289"/>
            <a:ext cx="8259884" cy="98665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4025">
              <a:tabLst/>
              <a:defRPr sz="4800" baseline="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916" y="3001942"/>
            <a:ext cx="8259884" cy="6402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F7F7F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55195364-CB26-204E-9D19-22CA26A13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1" r:id="rId3"/>
    <p:sldLayoutId id="2147483666" r:id="rId4"/>
    <p:sldLayoutId id="2147483662" r:id="rId5"/>
    <p:sldLayoutId id="2147483663" r:id="rId6"/>
    <p:sldLayoutId id="2147483665" r:id="rId7"/>
    <p:sldLayoutId id="2147483664" r:id="rId8"/>
    <p:sldLayoutId id="2147483659" r:id="rId9"/>
    <p:sldLayoutId id="2147483660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038" y="1070617"/>
            <a:ext cx="8431088" cy="986653"/>
          </a:xfrm>
        </p:spPr>
        <p:txBody>
          <a:bodyPr/>
          <a:lstStyle/>
          <a:p>
            <a:r>
              <a:rPr lang="en-US" dirty="0" smtClean="0"/>
              <a:t>ORC Files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December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10C0D0BB-98A3-7C42-83C1-132C7944CB3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916" y="2550596"/>
            <a:ext cx="7633448" cy="1035285"/>
          </a:xfrm>
        </p:spPr>
        <p:txBody>
          <a:bodyPr>
            <a:normAutofit/>
          </a:bodyPr>
          <a:lstStyle/>
          <a:p>
            <a:r>
              <a:rPr lang="en-US" dirty="0" smtClean="0"/>
              <a:t>Owen O’Malley</a:t>
            </a:r>
          </a:p>
          <a:p>
            <a:r>
              <a:rPr lang="en-US" dirty="0" err="1" smtClean="0"/>
              <a:t>owen@hortonworks.com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35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File Sizes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Data set from TPC-DS</a:t>
            </a: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OrcSiz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43" y="2044699"/>
            <a:ext cx="6888263" cy="414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 notes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Metadata is stored using Protocol Buffers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Allows addition and removal of fields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Reader must support seeking to a given row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Concurrent reads of the same file are possible using separate </a:t>
            </a: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RecordReaders</a:t>
            </a: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ORC doesn’t include checksums, since that is done in HDFS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Writer may at some point reorder rows to improve compression.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4349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11621"/>
              </p:ext>
            </p:extLst>
          </p:nvPr>
        </p:nvGraphicFramePr>
        <p:xfrm>
          <a:off x="833883" y="1334899"/>
          <a:ext cx="7065713" cy="4820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4124"/>
                <a:gridCol w="1237675"/>
                <a:gridCol w="1108527"/>
                <a:gridCol w="120538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RC 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Trevni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ORC File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Hive</a:t>
                      </a:r>
                      <a:r>
                        <a:rPr lang="en-US" baseline="0" dirty="0" smtClean="0"/>
                        <a:t> Type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Separate complex</a:t>
                      </a:r>
                      <a:r>
                        <a:rPr lang="en-US" baseline="0" dirty="0" smtClean="0"/>
                        <a:t> columns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Splits found quickly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Default column group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64MB*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250MB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Files per a bucket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Store min,</a:t>
                      </a:r>
                      <a:r>
                        <a:rPr lang="en-US" baseline="0" dirty="0" smtClean="0"/>
                        <a:t> max, sum, 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Versioned metadata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 length data encoding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Store strings in dictionary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Store row 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Skip</a:t>
                      </a:r>
                      <a:r>
                        <a:rPr lang="en-US" baseline="0" dirty="0" smtClean="0"/>
                        <a:t> compressed blocks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Store internal indexes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69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Level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A single file as output of each task.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Dramatically simplifies integration with Hive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Lowers pressure on the </a:t>
            </a: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NameNode</a:t>
            </a: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Support for the Hive type model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</a:t>
            </a: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omplex types (</a:t>
            </a: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struct</a:t>
            </a: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, list, map, union)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New types (</a:t>
            </a: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datetime</a:t>
            </a: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, decimal)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Encoding specific to the column type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Split files without scanning for markers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Bound the amount of memory required for reading or writing. 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873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File Structure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Break file into sets of rows called a stripe.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Default stripe size is 250 MB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Large size enables efficient read of columns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 Footer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Contains list of stripes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Types, number of rows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Count, min, max, and sum for each column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Postscript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Contains compression parameters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Size of compressed footer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712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Stripe Structure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Index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Required for skipping rows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Currently every 10,000 rows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Position in each stream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Min and max for each column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Could include bit field or bloom filter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Data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Required for table scan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Footer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Directory of stream locations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72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 descr="ORCF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563" y="1105925"/>
            <a:ext cx="4022279" cy="535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1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Integer Column Serialization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Two streams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Present bit stream – is the value non-null?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Data stream – stream of integers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Run Length Encoding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First byte specifies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Run length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Whether they are literals or duplicates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Duplicates can step by -128 to +127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Protobuf</a:t>
            </a: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 style variable length integers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182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String Column Serialization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Use a dictionary to uniquify column values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Speeds up predicate filtering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Improves compression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Sort dictionary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Four streams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Present bit stream – is the value non-null?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Dictionary data – the bytes for the strings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Dictionary length – the length of each entry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Row data – the row values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193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Compression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All streams will be compressed using a codec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Choice of: none, LZO, Snappy, and </a:t>
            </a:r>
            <a:r>
              <a:rPr lang="en-US" sz="2800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Zlib</a:t>
            </a: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Codecs are used as block compressors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ORC can jump over compressed blocks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Positions in the stream are block start location and an offset into the block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Compression is done incrementally as block is produced to optimize memory use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Compression is specified in table properties.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07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Projection and Predicate Filtering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6588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E3614C6-9B97-DA43-9EC2-F206459474B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2353" y="1286719"/>
            <a:ext cx="8014447" cy="50614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Projection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Hive does column projection for file formats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Currently only top level columns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ORC stores rows split into primitive types</a:t>
            </a:r>
          </a:p>
          <a:p>
            <a:pPr marL="1257300" lvl="2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Easy to load a subset of the columns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Predicate Filtering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r>
              <a:rPr lang="en-US" sz="2800" dirty="0" smtClean="0">
                <a:ln w="50800"/>
                <a:solidFill>
                  <a:schemeClr val="bg1">
                    <a:shade val="50000"/>
                  </a:schemeClr>
                </a:solidFill>
                <a:latin typeface="+mn-lt"/>
                <a:ea typeface="+mn-ea"/>
                <a:cs typeface="+mn-cs"/>
              </a:rPr>
              <a:t>Use index to skip row groups that don’t pass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</a:pPr>
            <a:endParaRPr lang="en-US" sz="2800" dirty="0" smtClean="0">
              <a:ln w="50800"/>
              <a:solidFill>
                <a:schemeClr val="bg1">
                  <a:shade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706" y="5274235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C3C3C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115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tonworks_PPT_5temp">
  <a:themeElements>
    <a:clrScheme name="Hortonworks">
      <a:dk1>
        <a:sysClr val="windowText" lastClr="000000"/>
      </a:dk1>
      <a:lt1>
        <a:srgbClr val="1E1E1E"/>
      </a:lt1>
      <a:dk2>
        <a:srgbClr val="FFFFFF"/>
      </a:dk2>
      <a:lt2>
        <a:srgbClr val="FFFFFF"/>
      </a:lt2>
      <a:accent1>
        <a:srgbClr val="69BE28"/>
      </a:accent1>
      <a:accent2>
        <a:srgbClr val="1E1E1E"/>
      </a:accent2>
      <a:accent3>
        <a:srgbClr val="44697D"/>
      </a:accent3>
      <a:accent4>
        <a:srgbClr val="818A8F"/>
      </a:accent4>
      <a:accent5>
        <a:srgbClr val="E17000"/>
      </a:accent5>
      <a:accent6>
        <a:srgbClr val="7F7F7F"/>
      </a:accent6>
      <a:hlink>
        <a:srgbClr val="FFFFFF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rmAutofit lnSpcReduction="10000"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rgbClr val="C3C3C3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Hortonworks_PPT_5temp</Template>
  <TotalTime>6580</TotalTime>
  <Words>569</Words>
  <Application>Microsoft Macintosh PowerPoint</Application>
  <PresentationFormat>On-screen Show (4:3)</PresentationFormat>
  <Paragraphs>159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Hortonworks_PPT_5temp</vt:lpstr>
      <vt:lpstr>ORC Files</vt:lpstr>
      <vt:lpstr>Top Level</vt:lpstr>
      <vt:lpstr>File Structure</vt:lpstr>
      <vt:lpstr>Stripe Structure</vt:lpstr>
      <vt:lpstr>File Layout</vt:lpstr>
      <vt:lpstr>Integer Column Serialization</vt:lpstr>
      <vt:lpstr>String Column Serialization</vt:lpstr>
      <vt:lpstr>Compression</vt:lpstr>
      <vt:lpstr>Projection and Predicate Filtering</vt:lpstr>
      <vt:lpstr>Example File Sizes</vt:lpstr>
      <vt:lpstr>Final notes</vt:lpstr>
      <vt:lpstr>Comparison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Hadoop Stories</dc:title>
  <dc:subject/>
  <dc:creator>Owen O'Malley</dc:creator>
  <cp:keywords/>
  <dc:description/>
  <cp:lastModifiedBy>Owen O'Malley</cp:lastModifiedBy>
  <cp:revision>240</cp:revision>
  <cp:lastPrinted>2011-11-07T16:43:46Z</cp:lastPrinted>
  <dcterms:created xsi:type="dcterms:W3CDTF">2011-12-12T20:01:28Z</dcterms:created>
  <dcterms:modified xsi:type="dcterms:W3CDTF">2012-12-18T17:11:43Z</dcterms:modified>
  <cp:category/>
</cp:coreProperties>
</file>